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omments/modernComment_481_D1BC58F4.xml" ContentType="application/vnd.ms-powerpoint.comments+xml"/>
  <Override PartName="/ppt/comments/modernComment_A49_97BBA26F.xml" ContentType="application/vnd.ms-powerpoint.comments+xml"/>
  <Override PartName="/ppt/comments/modernComment_480_53E26369.xml" ContentType="application/vnd.ms-powerpoint.comments+xml"/>
  <Override PartName="/ppt/notesSlides/notesSlide3.xml" ContentType="application/vnd.openxmlformats-officedocument.presentationml.notesSlide+xml"/>
  <Override PartName="/ppt/comments/modernComment_482_160AFFB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2" r:id="rId2"/>
    <p:sldMasterId id="2147483745" r:id="rId3"/>
  </p:sldMasterIdLst>
  <p:notesMasterIdLst>
    <p:notesMasterId r:id="rId73"/>
  </p:notesMasterIdLst>
  <p:sldIdLst>
    <p:sldId id="1053" r:id="rId4"/>
    <p:sldId id="1136" r:id="rId5"/>
    <p:sldId id="893" r:id="rId6"/>
    <p:sldId id="2630" r:id="rId7"/>
    <p:sldId id="2643" r:id="rId8"/>
    <p:sldId id="2640" r:id="rId9"/>
    <p:sldId id="2636" r:id="rId10"/>
    <p:sldId id="2637" r:id="rId11"/>
    <p:sldId id="2620" r:id="rId12"/>
    <p:sldId id="1145" r:id="rId13"/>
    <p:sldId id="896" r:id="rId14"/>
    <p:sldId id="1138" r:id="rId15"/>
    <p:sldId id="274" r:id="rId16"/>
    <p:sldId id="453" r:id="rId17"/>
    <p:sldId id="2621" r:id="rId18"/>
    <p:sldId id="2645" r:id="rId19"/>
    <p:sldId id="1135" r:id="rId20"/>
    <p:sldId id="1153" r:id="rId21"/>
    <p:sldId id="2633" r:id="rId22"/>
    <p:sldId id="870" r:id="rId23"/>
    <p:sldId id="1152" r:id="rId24"/>
    <p:sldId id="1059" r:id="rId25"/>
    <p:sldId id="1154" r:id="rId26"/>
    <p:sldId id="904" r:id="rId27"/>
    <p:sldId id="1061" r:id="rId28"/>
    <p:sldId id="261" r:id="rId29"/>
    <p:sldId id="2638" r:id="rId30"/>
    <p:sldId id="1158" r:id="rId31"/>
    <p:sldId id="2631" r:id="rId32"/>
    <p:sldId id="2644" r:id="rId33"/>
    <p:sldId id="1159" r:id="rId34"/>
    <p:sldId id="1160" r:id="rId35"/>
    <p:sldId id="2623" r:id="rId36"/>
    <p:sldId id="2632" r:id="rId37"/>
    <p:sldId id="2612" r:id="rId38"/>
    <p:sldId id="2615" r:id="rId39"/>
    <p:sldId id="2616" r:id="rId40"/>
    <p:sldId id="2613" r:id="rId41"/>
    <p:sldId id="2614" r:id="rId42"/>
    <p:sldId id="2641" r:id="rId43"/>
    <p:sldId id="2625" r:id="rId44"/>
    <p:sldId id="2626" r:id="rId45"/>
    <p:sldId id="2624" r:id="rId46"/>
    <p:sldId id="2627" r:id="rId47"/>
    <p:sldId id="859" r:id="rId48"/>
    <p:sldId id="351" r:id="rId49"/>
    <p:sldId id="352" r:id="rId50"/>
    <p:sldId id="354" r:id="rId51"/>
    <p:sldId id="355" r:id="rId52"/>
    <p:sldId id="2611" r:id="rId53"/>
    <p:sldId id="2642" r:id="rId54"/>
    <p:sldId id="1147" r:id="rId55"/>
    <p:sldId id="2639" r:id="rId56"/>
    <p:sldId id="2618" r:id="rId57"/>
    <p:sldId id="269" r:id="rId58"/>
    <p:sldId id="1148" r:id="rId59"/>
    <p:sldId id="304" r:id="rId60"/>
    <p:sldId id="1054" r:id="rId61"/>
    <p:sldId id="915" r:id="rId62"/>
    <p:sldId id="913" r:id="rId63"/>
    <p:sldId id="1139" r:id="rId64"/>
    <p:sldId id="940" r:id="rId65"/>
    <p:sldId id="916" r:id="rId66"/>
    <p:sldId id="305" r:id="rId67"/>
    <p:sldId id="919" r:id="rId68"/>
    <p:sldId id="853" r:id="rId69"/>
    <p:sldId id="921" r:id="rId70"/>
    <p:sldId id="2646" r:id="rId71"/>
    <p:sldId id="1105"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B5A7DD-3A81-2B79-C4E9-B607AC3BD099}" name="Sarah Spencer" initials="SS" userId="S::sspencer@ninilchiktribe-nsn.gov::045a5fcb-1641-4a79-8fd3-2058c96338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6" d="100"/>
          <a:sy n="86" d="100"/>
        </p:scale>
        <p:origin x="55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modernComment_480_53E26369.xml><?xml version="1.0" encoding="utf-8"?>
<p188:cmLst xmlns:a="http://schemas.openxmlformats.org/drawingml/2006/main" xmlns:r="http://schemas.openxmlformats.org/officeDocument/2006/relationships" xmlns:p188="http://schemas.microsoft.com/office/powerpoint/2018/8/main">
  <p188:cm id="{5F48757F-E353-44D3-99E1-3077C9352CEE}" authorId="{7EB5A7DD-3A81-2B79-C4E9-B607AC3BD099}" created="2024-07-23T22:32:12.940">
    <pc:sldMkLst xmlns:pc="http://schemas.microsoft.com/office/powerpoint/2013/main/command">
      <pc:docMk/>
      <pc:sldMk cId="1407345513" sldId="1152"/>
    </pc:sldMkLst>
    <p188:txBody>
      <a:bodyPr/>
      <a:lstStyle/>
      <a:p>
        <a:r>
          <a:rPr lang="en-US"/>
          <a:t>Confusing at first glance</a:t>
        </a:r>
      </a:p>
    </p188:txBody>
  </p188:cm>
</p188:cmLst>
</file>

<file path=ppt/comments/modernComment_481_D1BC58F4.xml><?xml version="1.0" encoding="utf-8"?>
<p188:cmLst xmlns:a="http://schemas.openxmlformats.org/drawingml/2006/main" xmlns:r="http://schemas.openxmlformats.org/officeDocument/2006/relationships" xmlns:p188="http://schemas.microsoft.com/office/powerpoint/2018/8/main">
  <p188:cm id="{6AB08F22-985A-4A4E-A422-9B811B07064F}" authorId="{7EB5A7DD-3A81-2B79-C4E9-B607AC3BD099}" created="2024-07-23T22:31:57.489">
    <pc:sldMkLst xmlns:pc="http://schemas.microsoft.com/office/powerpoint/2013/main/command">
      <pc:docMk/>
      <pc:sldMk cId="3518781684" sldId="1153"/>
    </pc:sldMkLst>
    <p188:txBody>
      <a:bodyPr/>
      <a:lstStyle/>
      <a:p>
        <a:r>
          <a:rPr lang="en-US"/>
          <a:t>Too much</a:t>
        </a:r>
      </a:p>
    </p188:txBody>
  </p188:cm>
</p188:cmLst>
</file>

<file path=ppt/comments/modernComment_482_160AFFB1.xml><?xml version="1.0" encoding="utf-8"?>
<p188:cmLst xmlns:a="http://schemas.openxmlformats.org/drawingml/2006/main" xmlns:r="http://schemas.openxmlformats.org/officeDocument/2006/relationships" xmlns:p188="http://schemas.microsoft.com/office/powerpoint/2018/8/main">
  <p188:cm id="{20C9CDE7-46C0-4ED8-A711-93C7B41F40D6}" authorId="{7EB5A7DD-3A81-2B79-C4E9-B607AC3BD099}" created="2024-07-23T22:33:44.503">
    <pc:sldMkLst xmlns:pc="http://schemas.microsoft.com/office/powerpoint/2013/main/command">
      <pc:docMk/>
      <pc:sldMk cId="369819569" sldId="1154"/>
    </pc:sldMkLst>
    <p188:txBody>
      <a:bodyPr/>
      <a:lstStyle/>
      <a:p>
        <a:r>
          <a:rPr lang="en-US"/>
          <a:t>delete</a:t>
        </a:r>
      </a:p>
    </p188:txBody>
  </p188:cm>
</p188:cmLst>
</file>

<file path=ppt/comments/modernComment_A49_97BBA26F.xml><?xml version="1.0" encoding="utf-8"?>
<p188:cmLst xmlns:a="http://schemas.openxmlformats.org/drawingml/2006/main" xmlns:r="http://schemas.openxmlformats.org/officeDocument/2006/relationships" xmlns:p188="http://schemas.microsoft.com/office/powerpoint/2018/8/main">
  <p188:cm id="{02FB3AA3-E704-4891-87AE-3A78A9516BEC}" authorId="{7EB5A7DD-3A81-2B79-C4E9-B607AC3BD099}" created="2024-07-23T22:33:57.451">
    <pc:sldMkLst xmlns:pc="http://schemas.microsoft.com/office/powerpoint/2013/main/command">
      <pc:docMk/>
      <pc:sldMk cId="2545656431" sldId="2633"/>
    </pc:sldMkLst>
    <p188:txBody>
      <a:bodyPr/>
      <a:lstStyle/>
      <a:p>
        <a:r>
          <a:rPr lang="en-US"/>
          <a:t>Too confusing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0E6F68-CD68-4B13-9F48-788909089A71}"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9C90E8B9-FFE4-443A-809D-805309B46802}">
      <dgm:prSet/>
      <dgm:spPr/>
      <dgm:t>
        <a:bodyPr/>
        <a:lstStyle/>
        <a:p>
          <a:r>
            <a:rPr lang="en-US" b="1" i="0" dirty="0"/>
            <a:t>Identify 3 features of complex prescription opioid dependence and describe how it differs from OUD</a:t>
          </a:r>
          <a:endParaRPr lang="en-US" b="1" dirty="0"/>
        </a:p>
      </dgm:t>
    </dgm:pt>
    <dgm:pt modelId="{416F16F7-6455-4FF9-AEB1-CAB6D7040343}" type="parTrans" cxnId="{6CF91B88-13A1-406D-ACBE-F22B3E9AAE25}">
      <dgm:prSet/>
      <dgm:spPr/>
      <dgm:t>
        <a:bodyPr/>
        <a:lstStyle/>
        <a:p>
          <a:endParaRPr lang="en-US"/>
        </a:p>
      </dgm:t>
    </dgm:pt>
    <dgm:pt modelId="{84CB4C21-DC7E-4965-A48E-C39D0C9B16AF}" type="sibTrans" cxnId="{6CF91B88-13A1-406D-ACBE-F22B3E9AAE25}">
      <dgm:prSet phldrT="1" phldr="0"/>
      <dgm:spPr/>
      <dgm:t>
        <a:bodyPr/>
        <a:lstStyle/>
        <a:p>
          <a:r>
            <a:rPr lang="en-US"/>
            <a:t>1</a:t>
          </a:r>
        </a:p>
      </dgm:t>
    </dgm:pt>
    <dgm:pt modelId="{A404B579-F5CA-4DCF-89F1-16EED057C1B3}">
      <dgm:prSet/>
      <dgm:spPr/>
      <dgm:t>
        <a:bodyPr/>
        <a:lstStyle/>
        <a:p>
          <a:r>
            <a:rPr lang="en-US" b="1" i="0" dirty="0"/>
            <a:t>Explore the mechanisms of opioid reward as well as the counter-adaptive processes that drive opioid need</a:t>
          </a:r>
          <a:endParaRPr lang="en-US" b="1" dirty="0"/>
        </a:p>
      </dgm:t>
    </dgm:pt>
    <dgm:pt modelId="{C320D2BD-581C-4199-B1A9-4D992629CC50}" type="parTrans" cxnId="{6C38E765-12EA-449D-BE95-5DFDDD2CAEF4}">
      <dgm:prSet/>
      <dgm:spPr/>
      <dgm:t>
        <a:bodyPr/>
        <a:lstStyle/>
        <a:p>
          <a:endParaRPr lang="en-US"/>
        </a:p>
      </dgm:t>
    </dgm:pt>
    <dgm:pt modelId="{1423EF5E-137A-40D0-8D73-19EF92DAB7DC}" type="sibTrans" cxnId="{6C38E765-12EA-449D-BE95-5DFDDD2CAEF4}">
      <dgm:prSet phldrT="2" phldr="0"/>
      <dgm:spPr/>
      <dgm:t>
        <a:bodyPr/>
        <a:lstStyle/>
        <a:p>
          <a:r>
            <a:rPr lang="en-US"/>
            <a:t>2</a:t>
          </a:r>
        </a:p>
      </dgm:t>
    </dgm:pt>
    <dgm:pt modelId="{CF198814-CD56-456F-BAFE-4F41F77487A8}">
      <dgm:prSet/>
      <dgm:spPr/>
      <dgm:t>
        <a:bodyPr/>
        <a:lstStyle/>
        <a:p>
          <a:r>
            <a:rPr lang="en-US" b="1" i="0" dirty="0"/>
            <a:t>Explain the role of buprenorphine in reducing the risks associated with long term opioid therapy (LTOT) and opioid taper</a:t>
          </a:r>
          <a:endParaRPr lang="en-US" b="1" dirty="0"/>
        </a:p>
      </dgm:t>
    </dgm:pt>
    <dgm:pt modelId="{DE6D780A-C538-4883-B84A-2314F6132D47}" type="parTrans" cxnId="{DC23D406-A834-41C7-9400-96AD2DC91631}">
      <dgm:prSet/>
      <dgm:spPr/>
      <dgm:t>
        <a:bodyPr/>
        <a:lstStyle/>
        <a:p>
          <a:endParaRPr lang="en-US"/>
        </a:p>
      </dgm:t>
    </dgm:pt>
    <dgm:pt modelId="{2E99C864-41A2-4CC2-A0EF-5ED49C5D8C6E}" type="sibTrans" cxnId="{DC23D406-A834-41C7-9400-96AD2DC91631}">
      <dgm:prSet phldrT="3" phldr="0"/>
      <dgm:spPr/>
      <dgm:t>
        <a:bodyPr/>
        <a:lstStyle/>
        <a:p>
          <a:r>
            <a:rPr lang="en-US"/>
            <a:t>3</a:t>
          </a:r>
        </a:p>
      </dgm:t>
    </dgm:pt>
    <dgm:pt modelId="{E5768447-5558-4C4C-9A9E-7FA148574EDD}" type="pres">
      <dgm:prSet presAssocID="{9E0E6F68-CD68-4B13-9F48-788909089A71}" presName="Name0" presStyleCnt="0">
        <dgm:presLayoutVars>
          <dgm:animLvl val="lvl"/>
          <dgm:resizeHandles val="exact"/>
        </dgm:presLayoutVars>
      </dgm:prSet>
      <dgm:spPr/>
    </dgm:pt>
    <dgm:pt modelId="{6A9D8951-5E56-4E72-B7EC-4E9C060E71D8}" type="pres">
      <dgm:prSet presAssocID="{9C90E8B9-FFE4-443A-809D-805309B46802}" presName="compositeNode" presStyleCnt="0">
        <dgm:presLayoutVars>
          <dgm:bulletEnabled val="1"/>
        </dgm:presLayoutVars>
      </dgm:prSet>
      <dgm:spPr/>
    </dgm:pt>
    <dgm:pt modelId="{7DEE69FB-650D-49D5-A0E1-AF12750C92D7}" type="pres">
      <dgm:prSet presAssocID="{9C90E8B9-FFE4-443A-809D-805309B46802}" presName="bgRect" presStyleLbl="bgAccFollowNode1" presStyleIdx="0" presStyleCnt="3"/>
      <dgm:spPr/>
    </dgm:pt>
    <dgm:pt modelId="{EE33D763-3B2C-4C5D-8CA3-5096FFB200A7}" type="pres">
      <dgm:prSet presAssocID="{84CB4C21-DC7E-4965-A48E-C39D0C9B16AF}" presName="sibTransNodeCircle" presStyleLbl="alignNode1" presStyleIdx="0" presStyleCnt="6">
        <dgm:presLayoutVars>
          <dgm:chMax val="0"/>
          <dgm:bulletEnabled/>
        </dgm:presLayoutVars>
      </dgm:prSet>
      <dgm:spPr/>
    </dgm:pt>
    <dgm:pt modelId="{D9891AE3-BAF7-4E8B-8853-4195E5885FC4}" type="pres">
      <dgm:prSet presAssocID="{9C90E8B9-FFE4-443A-809D-805309B46802}" presName="bottomLine" presStyleLbl="alignNode1" presStyleIdx="1" presStyleCnt="6">
        <dgm:presLayoutVars/>
      </dgm:prSet>
      <dgm:spPr/>
    </dgm:pt>
    <dgm:pt modelId="{0C1909DC-E172-4DBC-8FC7-C1A6F47A1245}" type="pres">
      <dgm:prSet presAssocID="{9C90E8B9-FFE4-443A-809D-805309B46802}" presName="nodeText" presStyleLbl="bgAccFollowNode1" presStyleIdx="0" presStyleCnt="3">
        <dgm:presLayoutVars>
          <dgm:bulletEnabled val="1"/>
        </dgm:presLayoutVars>
      </dgm:prSet>
      <dgm:spPr/>
    </dgm:pt>
    <dgm:pt modelId="{6B3E7368-8EDA-4CB0-B0B2-0F33BB0A5F88}" type="pres">
      <dgm:prSet presAssocID="{84CB4C21-DC7E-4965-A48E-C39D0C9B16AF}" presName="sibTrans" presStyleCnt="0"/>
      <dgm:spPr/>
    </dgm:pt>
    <dgm:pt modelId="{4C072266-2D1C-445C-B8EA-390A4CC00FD3}" type="pres">
      <dgm:prSet presAssocID="{A404B579-F5CA-4DCF-89F1-16EED057C1B3}" presName="compositeNode" presStyleCnt="0">
        <dgm:presLayoutVars>
          <dgm:bulletEnabled val="1"/>
        </dgm:presLayoutVars>
      </dgm:prSet>
      <dgm:spPr/>
    </dgm:pt>
    <dgm:pt modelId="{F1DAB714-2074-4C48-ABA3-0C48298596A1}" type="pres">
      <dgm:prSet presAssocID="{A404B579-F5CA-4DCF-89F1-16EED057C1B3}" presName="bgRect" presStyleLbl="bgAccFollowNode1" presStyleIdx="1" presStyleCnt="3"/>
      <dgm:spPr/>
    </dgm:pt>
    <dgm:pt modelId="{5ED8C1EC-7598-434D-B02F-C5E89AA5786B}" type="pres">
      <dgm:prSet presAssocID="{1423EF5E-137A-40D0-8D73-19EF92DAB7DC}" presName="sibTransNodeCircle" presStyleLbl="alignNode1" presStyleIdx="2" presStyleCnt="6">
        <dgm:presLayoutVars>
          <dgm:chMax val="0"/>
          <dgm:bulletEnabled/>
        </dgm:presLayoutVars>
      </dgm:prSet>
      <dgm:spPr/>
    </dgm:pt>
    <dgm:pt modelId="{19C0AEAD-5D77-46C9-B9C3-181E82084F26}" type="pres">
      <dgm:prSet presAssocID="{A404B579-F5CA-4DCF-89F1-16EED057C1B3}" presName="bottomLine" presStyleLbl="alignNode1" presStyleIdx="3" presStyleCnt="6">
        <dgm:presLayoutVars/>
      </dgm:prSet>
      <dgm:spPr/>
    </dgm:pt>
    <dgm:pt modelId="{5E047654-612E-4825-BB13-817C2F0D9D1A}" type="pres">
      <dgm:prSet presAssocID="{A404B579-F5CA-4DCF-89F1-16EED057C1B3}" presName="nodeText" presStyleLbl="bgAccFollowNode1" presStyleIdx="1" presStyleCnt="3">
        <dgm:presLayoutVars>
          <dgm:bulletEnabled val="1"/>
        </dgm:presLayoutVars>
      </dgm:prSet>
      <dgm:spPr/>
    </dgm:pt>
    <dgm:pt modelId="{43F4D939-6EDE-4A9E-9577-B0F783E9EF35}" type="pres">
      <dgm:prSet presAssocID="{1423EF5E-137A-40D0-8D73-19EF92DAB7DC}" presName="sibTrans" presStyleCnt="0"/>
      <dgm:spPr/>
    </dgm:pt>
    <dgm:pt modelId="{28420250-CD7D-42FB-A20B-88E02310D971}" type="pres">
      <dgm:prSet presAssocID="{CF198814-CD56-456F-BAFE-4F41F77487A8}" presName="compositeNode" presStyleCnt="0">
        <dgm:presLayoutVars>
          <dgm:bulletEnabled val="1"/>
        </dgm:presLayoutVars>
      </dgm:prSet>
      <dgm:spPr/>
    </dgm:pt>
    <dgm:pt modelId="{91EE00C2-2A9A-4C7E-A9C5-946516DA4742}" type="pres">
      <dgm:prSet presAssocID="{CF198814-CD56-456F-BAFE-4F41F77487A8}" presName="bgRect" presStyleLbl="bgAccFollowNode1" presStyleIdx="2" presStyleCnt="3"/>
      <dgm:spPr/>
    </dgm:pt>
    <dgm:pt modelId="{CE7BC64D-2F9F-473B-9AA5-94B62E932CE3}" type="pres">
      <dgm:prSet presAssocID="{2E99C864-41A2-4CC2-A0EF-5ED49C5D8C6E}" presName="sibTransNodeCircle" presStyleLbl="alignNode1" presStyleIdx="4" presStyleCnt="6">
        <dgm:presLayoutVars>
          <dgm:chMax val="0"/>
          <dgm:bulletEnabled/>
        </dgm:presLayoutVars>
      </dgm:prSet>
      <dgm:spPr/>
    </dgm:pt>
    <dgm:pt modelId="{AB68154D-9DDB-4927-8726-78EE4F050990}" type="pres">
      <dgm:prSet presAssocID="{CF198814-CD56-456F-BAFE-4F41F77487A8}" presName="bottomLine" presStyleLbl="alignNode1" presStyleIdx="5" presStyleCnt="6">
        <dgm:presLayoutVars/>
      </dgm:prSet>
      <dgm:spPr/>
    </dgm:pt>
    <dgm:pt modelId="{2DBD30EF-8E85-470A-8FA6-0A4E2B1BE061}" type="pres">
      <dgm:prSet presAssocID="{CF198814-CD56-456F-BAFE-4F41F77487A8}" presName="nodeText" presStyleLbl="bgAccFollowNode1" presStyleIdx="2" presStyleCnt="3">
        <dgm:presLayoutVars>
          <dgm:bulletEnabled val="1"/>
        </dgm:presLayoutVars>
      </dgm:prSet>
      <dgm:spPr/>
    </dgm:pt>
  </dgm:ptLst>
  <dgm:cxnLst>
    <dgm:cxn modelId="{1BABFC04-51D1-4CC1-8830-C66F2DBE0E60}" type="presOf" srcId="{1423EF5E-137A-40D0-8D73-19EF92DAB7DC}" destId="{5ED8C1EC-7598-434D-B02F-C5E89AA5786B}" srcOrd="0" destOrd="0" presId="urn:microsoft.com/office/officeart/2016/7/layout/BasicLinearProcessNumbered"/>
    <dgm:cxn modelId="{DC23D406-A834-41C7-9400-96AD2DC91631}" srcId="{9E0E6F68-CD68-4B13-9F48-788909089A71}" destId="{CF198814-CD56-456F-BAFE-4F41F77487A8}" srcOrd="2" destOrd="0" parTransId="{DE6D780A-C538-4883-B84A-2314F6132D47}" sibTransId="{2E99C864-41A2-4CC2-A0EF-5ED49C5D8C6E}"/>
    <dgm:cxn modelId="{E4391421-7CE9-45BF-9283-9CAFAD870E2D}" type="presOf" srcId="{CF198814-CD56-456F-BAFE-4F41F77487A8}" destId="{2DBD30EF-8E85-470A-8FA6-0A4E2B1BE061}" srcOrd="1" destOrd="0" presId="urn:microsoft.com/office/officeart/2016/7/layout/BasicLinearProcessNumbered"/>
    <dgm:cxn modelId="{3FB9672C-E588-4D16-9982-34F98262D4F0}" type="presOf" srcId="{A404B579-F5CA-4DCF-89F1-16EED057C1B3}" destId="{F1DAB714-2074-4C48-ABA3-0C48298596A1}" srcOrd="0" destOrd="0" presId="urn:microsoft.com/office/officeart/2016/7/layout/BasicLinearProcessNumbered"/>
    <dgm:cxn modelId="{7944AA3B-F8AB-445E-9729-D8CA02B56C92}" type="presOf" srcId="{84CB4C21-DC7E-4965-A48E-C39D0C9B16AF}" destId="{EE33D763-3B2C-4C5D-8CA3-5096FFB200A7}" srcOrd="0" destOrd="0" presId="urn:microsoft.com/office/officeart/2016/7/layout/BasicLinearProcessNumbered"/>
    <dgm:cxn modelId="{B538015E-E665-49A6-8F69-BD82FF2D25C9}" type="presOf" srcId="{2E99C864-41A2-4CC2-A0EF-5ED49C5D8C6E}" destId="{CE7BC64D-2F9F-473B-9AA5-94B62E932CE3}" srcOrd="0" destOrd="0" presId="urn:microsoft.com/office/officeart/2016/7/layout/BasicLinearProcessNumbered"/>
    <dgm:cxn modelId="{6C38E765-12EA-449D-BE95-5DFDDD2CAEF4}" srcId="{9E0E6F68-CD68-4B13-9F48-788909089A71}" destId="{A404B579-F5CA-4DCF-89F1-16EED057C1B3}" srcOrd="1" destOrd="0" parTransId="{C320D2BD-581C-4199-B1A9-4D992629CC50}" sibTransId="{1423EF5E-137A-40D0-8D73-19EF92DAB7DC}"/>
    <dgm:cxn modelId="{22DA154E-3681-4645-BFAD-EE36C723AD3A}" type="presOf" srcId="{A404B579-F5CA-4DCF-89F1-16EED057C1B3}" destId="{5E047654-612E-4825-BB13-817C2F0D9D1A}" srcOrd="1" destOrd="0" presId="urn:microsoft.com/office/officeart/2016/7/layout/BasicLinearProcessNumbered"/>
    <dgm:cxn modelId="{6CF91B88-13A1-406D-ACBE-F22B3E9AAE25}" srcId="{9E0E6F68-CD68-4B13-9F48-788909089A71}" destId="{9C90E8B9-FFE4-443A-809D-805309B46802}" srcOrd="0" destOrd="0" parTransId="{416F16F7-6455-4FF9-AEB1-CAB6D7040343}" sibTransId="{84CB4C21-DC7E-4965-A48E-C39D0C9B16AF}"/>
    <dgm:cxn modelId="{9003B58A-4C39-4311-9372-50E036672709}" type="presOf" srcId="{9C90E8B9-FFE4-443A-809D-805309B46802}" destId="{0C1909DC-E172-4DBC-8FC7-C1A6F47A1245}" srcOrd="1" destOrd="0" presId="urn:microsoft.com/office/officeart/2016/7/layout/BasicLinearProcessNumbered"/>
    <dgm:cxn modelId="{917A1AD5-5015-4CBE-B93A-7AB805D8CFD9}" type="presOf" srcId="{CF198814-CD56-456F-BAFE-4F41F77487A8}" destId="{91EE00C2-2A9A-4C7E-A9C5-946516DA4742}" srcOrd="0" destOrd="0" presId="urn:microsoft.com/office/officeart/2016/7/layout/BasicLinearProcessNumbered"/>
    <dgm:cxn modelId="{0AC4D2E5-A995-4DEB-A2A4-B00557D3D8D2}" type="presOf" srcId="{9E0E6F68-CD68-4B13-9F48-788909089A71}" destId="{E5768447-5558-4C4C-9A9E-7FA148574EDD}" srcOrd="0" destOrd="0" presId="urn:microsoft.com/office/officeart/2016/7/layout/BasicLinearProcessNumbered"/>
    <dgm:cxn modelId="{777299E6-2108-4EA5-8378-CD24AE951A0F}" type="presOf" srcId="{9C90E8B9-FFE4-443A-809D-805309B46802}" destId="{7DEE69FB-650D-49D5-A0E1-AF12750C92D7}" srcOrd="0" destOrd="0" presId="urn:microsoft.com/office/officeart/2016/7/layout/BasicLinearProcessNumbered"/>
    <dgm:cxn modelId="{41390653-EF43-4486-9ADD-03F59930CCA7}" type="presParOf" srcId="{E5768447-5558-4C4C-9A9E-7FA148574EDD}" destId="{6A9D8951-5E56-4E72-B7EC-4E9C060E71D8}" srcOrd="0" destOrd="0" presId="urn:microsoft.com/office/officeart/2016/7/layout/BasicLinearProcessNumbered"/>
    <dgm:cxn modelId="{43A13F6A-DBF4-4DA6-817F-399CA019D408}" type="presParOf" srcId="{6A9D8951-5E56-4E72-B7EC-4E9C060E71D8}" destId="{7DEE69FB-650D-49D5-A0E1-AF12750C92D7}" srcOrd="0" destOrd="0" presId="urn:microsoft.com/office/officeart/2016/7/layout/BasicLinearProcessNumbered"/>
    <dgm:cxn modelId="{43B557B2-A913-4E82-B0CD-95D36F79B398}" type="presParOf" srcId="{6A9D8951-5E56-4E72-B7EC-4E9C060E71D8}" destId="{EE33D763-3B2C-4C5D-8CA3-5096FFB200A7}" srcOrd="1" destOrd="0" presId="urn:microsoft.com/office/officeart/2016/7/layout/BasicLinearProcessNumbered"/>
    <dgm:cxn modelId="{859F1729-ED83-450C-8D8F-5EDBFAD24182}" type="presParOf" srcId="{6A9D8951-5E56-4E72-B7EC-4E9C060E71D8}" destId="{D9891AE3-BAF7-4E8B-8853-4195E5885FC4}" srcOrd="2" destOrd="0" presId="urn:microsoft.com/office/officeart/2016/7/layout/BasicLinearProcessNumbered"/>
    <dgm:cxn modelId="{0768944B-517E-4D21-9795-717F7AC6C8AE}" type="presParOf" srcId="{6A9D8951-5E56-4E72-B7EC-4E9C060E71D8}" destId="{0C1909DC-E172-4DBC-8FC7-C1A6F47A1245}" srcOrd="3" destOrd="0" presId="urn:microsoft.com/office/officeart/2016/7/layout/BasicLinearProcessNumbered"/>
    <dgm:cxn modelId="{821E8BDB-FDE3-4C08-A9A4-9F25AC5C5145}" type="presParOf" srcId="{E5768447-5558-4C4C-9A9E-7FA148574EDD}" destId="{6B3E7368-8EDA-4CB0-B0B2-0F33BB0A5F88}" srcOrd="1" destOrd="0" presId="urn:microsoft.com/office/officeart/2016/7/layout/BasicLinearProcessNumbered"/>
    <dgm:cxn modelId="{F4AB673D-7219-4906-9C3B-90534AFCF08D}" type="presParOf" srcId="{E5768447-5558-4C4C-9A9E-7FA148574EDD}" destId="{4C072266-2D1C-445C-B8EA-390A4CC00FD3}" srcOrd="2" destOrd="0" presId="urn:microsoft.com/office/officeart/2016/7/layout/BasicLinearProcessNumbered"/>
    <dgm:cxn modelId="{04077093-AEF3-4199-8F4E-594B0AA5C884}" type="presParOf" srcId="{4C072266-2D1C-445C-B8EA-390A4CC00FD3}" destId="{F1DAB714-2074-4C48-ABA3-0C48298596A1}" srcOrd="0" destOrd="0" presId="urn:microsoft.com/office/officeart/2016/7/layout/BasicLinearProcessNumbered"/>
    <dgm:cxn modelId="{D6D124BA-EFBD-4986-9E8B-DCD77699733C}" type="presParOf" srcId="{4C072266-2D1C-445C-B8EA-390A4CC00FD3}" destId="{5ED8C1EC-7598-434D-B02F-C5E89AA5786B}" srcOrd="1" destOrd="0" presId="urn:microsoft.com/office/officeart/2016/7/layout/BasicLinearProcessNumbered"/>
    <dgm:cxn modelId="{DA323ACF-F3CA-4491-8905-845112D2A592}" type="presParOf" srcId="{4C072266-2D1C-445C-B8EA-390A4CC00FD3}" destId="{19C0AEAD-5D77-46C9-B9C3-181E82084F26}" srcOrd="2" destOrd="0" presId="urn:microsoft.com/office/officeart/2016/7/layout/BasicLinearProcessNumbered"/>
    <dgm:cxn modelId="{59236854-F512-49B7-9FF3-33D146B5F18C}" type="presParOf" srcId="{4C072266-2D1C-445C-B8EA-390A4CC00FD3}" destId="{5E047654-612E-4825-BB13-817C2F0D9D1A}" srcOrd="3" destOrd="0" presId="urn:microsoft.com/office/officeart/2016/7/layout/BasicLinearProcessNumbered"/>
    <dgm:cxn modelId="{42ED143C-AFCA-4AA2-A946-90C019C588DF}" type="presParOf" srcId="{E5768447-5558-4C4C-9A9E-7FA148574EDD}" destId="{43F4D939-6EDE-4A9E-9577-B0F783E9EF35}" srcOrd="3" destOrd="0" presId="urn:microsoft.com/office/officeart/2016/7/layout/BasicLinearProcessNumbered"/>
    <dgm:cxn modelId="{229DFBB5-90E3-41B9-AE1D-FC58562AAB3B}" type="presParOf" srcId="{E5768447-5558-4C4C-9A9E-7FA148574EDD}" destId="{28420250-CD7D-42FB-A20B-88E02310D971}" srcOrd="4" destOrd="0" presId="urn:microsoft.com/office/officeart/2016/7/layout/BasicLinearProcessNumbered"/>
    <dgm:cxn modelId="{ECF56E8A-82B6-43F7-9A60-9C13E142A2A6}" type="presParOf" srcId="{28420250-CD7D-42FB-A20B-88E02310D971}" destId="{91EE00C2-2A9A-4C7E-A9C5-946516DA4742}" srcOrd="0" destOrd="0" presId="urn:microsoft.com/office/officeart/2016/7/layout/BasicLinearProcessNumbered"/>
    <dgm:cxn modelId="{FD71FDB3-6F61-4A15-AC1F-DC055A6508E5}" type="presParOf" srcId="{28420250-CD7D-42FB-A20B-88E02310D971}" destId="{CE7BC64D-2F9F-473B-9AA5-94B62E932CE3}" srcOrd="1" destOrd="0" presId="urn:microsoft.com/office/officeart/2016/7/layout/BasicLinearProcessNumbered"/>
    <dgm:cxn modelId="{BECE15E8-EE89-4500-B86F-E52CA2386A6B}" type="presParOf" srcId="{28420250-CD7D-42FB-A20B-88E02310D971}" destId="{AB68154D-9DDB-4927-8726-78EE4F050990}" srcOrd="2" destOrd="0" presId="urn:microsoft.com/office/officeart/2016/7/layout/BasicLinearProcessNumbered"/>
    <dgm:cxn modelId="{50DBFE69-D9AB-4869-A1D7-5A9B888105D5}" type="presParOf" srcId="{28420250-CD7D-42FB-A20B-88E02310D971}" destId="{2DBD30EF-8E85-470A-8FA6-0A4E2B1BE061}"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3239B3-4C18-4E63-AED8-158DCEC370A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1D05E01-F52E-4584-8DB3-CC6D362040A9}">
      <dgm:prSet/>
      <dgm:spPr/>
      <dgm:t>
        <a:bodyPr/>
        <a:lstStyle/>
        <a:p>
          <a:r>
            <a:rPr lang="en-US" dirty="0">
              <a:solidFill>
                <a:schemeClr val="bg1"/>
              </a:solidFill>
            </a:rPr>
            <a:t>For most of human history pain was considered an essential component of the human experience, unavoidable, punishment for misdeeds or lesson to test moral fortitude</a:t>
          </a:r>
        </a:p>
      </dgm:t>
    </dgm:pt>
    <dgm:pt modelId="{D2C9E506-D129-4AB6-84C8-731A843CD86D}" type="parTrans" cxnId="{A26E8431-6007-4348-9C34-7B7066CA6AA0}">
      <dgm:prSet/>
      <dgm:spPr/>
      <dgm:t>
        <a:bodyPr/>
        <a:lstStyle/>
        <a:p>
          <a:endParaRPr lang="en-US"/>
        </a:p>
      </dgm:t>
    </dgm:pt>
    <dgm:pt modelId="{2310C416-7C77-4CE0-8BED-8B938ECC6F26}" type="sibTrans" cxnId="{A26E8431-6007-4348-9C34-7B7066CA6AA0}">
      <dgm:prSet/>
      <dgm:spPr/>
      <dgm:t>
        <a:bodyPr/>
        <a:lstStyle/>
        <a:p>
          <a:endParaRPr lang="en-US"/>
        </a:p>
      </dgm:t>
    </dgm:pt>
    <dgm:pt modelId="{9388B94B-257B-4EC1-B263-F99A722831EF}">
      <dgm:prSet/>
      <dgm:spPr/>
      <dgm:t>
        <a:bodyPr/>
        <a:lstStyle/>
        <a:p>
          <a:r>
            <a:rPr lang="en-US" dirty="0">
              <a:solidFill>
                <a:schemeClr val="bg1"/>
              </a:solidFill>
            </a:rPr>
            <a:t>Modern Medicine developed anesthesia and prescription opioids</a:t>
          </a:r>
        </a:p>
      </dgm:t>
    </dgm:pt>
    <dgm:pt modelId="{79497C41-AD47-4FDE-A5C0-408DBE6417EC}" type="parTrans" cxnId="{CBF64DCE-5C72-480F-A8C7-D814FA0B5BDB}">
      <dgm:prSet/>
      <dgm:spPr/>
      <dgm:t>
        <a:bodyPr/>
        <a:lstStyle/>
        <a:p>
          <a:endParaRPr lang="en-US"/>
        </a:p>
      </dgm:t>
    </dgm:pt>
    <dgm:pt modelId="{C72E8109-8AF3-452F-BDC1-3CA67EEE486F}" type="sibTrans" cxnId="{CBF64DCE-5C72-480F-A8C7-D814FA0B5BDB}">
      <dgm:prSet/>
      <dgm:spPr/>
      <dgm:t>
        <a:bodyPr/>
        <a:lstStyle/>
        <a:p>
          <a:endParaRPr lang="en-US"/>
        </a:p>
      </dgm:t>
    </dgm:pt>
    <dgm:pt modelId="{9F94ECE0-6DBD-4310-B7D4-1C53473FECDD}">
      <dgm:prSet/>
      <dgm:spPr/>
      <dgm:t>
        <a:bodyPr/>
        <a:lstStyle/>
        <a:p>
          <a:r>
            <a:rPr lang="en-US" dirty="0">
              <a:solidFill>
                <a:schemeClr val="bg1"/>
              </a:solidFill>
            </a:rPr>
            <a:t>Pain began to be seen as an avoidable component of human suffering of which the patient is the innocent victim and it’s the ethical duty of the medical provider to relieve  </a:t>
          </a:r>
        </a:p>
      </dgm:t>
    </dgm:pt>
    <dgm:pt modelId="{602F917D-E7AD-4A00-B0BF-45371A567847}" type="parTrans" cxnId="{76C402BB-B3D7-4755-83D5-3AAC6317947A}">
      <dgm:prSet/>
      <dgm:spPr/>
      <dgm:t>
        <a:bodyPr/>
        <a:lstStyle/>
        <a:p>
          <a:endParaRPr lang="en-US"/>
        </a:p>
      </dgm:t>
    </dgm:pt>
    <dgm:pt modelId="{FCF07DB0-783F-4A82-8E99-804C16BF3E38}" type="sibTrans" cxnId="{76C402BB-B3D7-4755-83D5-3AAC6317947A}">
      <dgm:prSet/>
      <dgm:spPr/>
      <dgm:t>
        <a:bodyPr/>
        <a:lstStyle/>
        <a:p>
          <a:endParaRPr lang="en-US"/>
        </a:p>
      </dgm:t>
    </dgm:pt>
    <dgm:pt modelId="{488AB787-8F76-4267-A270-53E4234A937A}" type="pres">
      <dgm:prSet presAssocID="{F03239B3-4C18-4E63-AED8-158DCEC370A3}" presName="linear" presStyleCnt="0">
        <dgm:presLayoutVars>
          <dgm:animLvl val="lvl"/>
          <dgm:resizeHandles val="exact"/>
        </dgm:presLayoutVars>
      </dgm:prSet>
      <dgm:spPr/>
    </dgm:pt>
    <dgm:pt modelId="{53A50D9B-D2CE-4439-BE5F-EB7BBD5DC9AE}" type="pres">
      <dgm:prSet presAssocID="{01D05E01-F52E-4584-8DB3-CC6D362040A9}" presName="parentText" presStyleLbl="node1" presStyleIdx="0" presStyleCnt="3">
        <dgm:presLayoutVars>
          <dgm:chMax val="0"/>
          <dgm:bulletEnabled val="1"/>
        </dgm:presLayoutVars>
      </dgm:prSet>
      <dgm:spPr/>
    </dgm:pt>
    <dgm:pt modelId="{1C92FD82-CD16-4BFC-8CC5-A0BC02470F31}" type="pres">
      <dgm:prSet presAssocID="{2310C416-7C77-4CE0-8BED-8B938ECC6F26}" presName="spacer" presStyleCnt="0"/>
      <dgm:spPr/>
    </dgm:pt>
    <dgm:pt modelId="{015E25D3-24CD-49D3-A676-DE72627DD64A}" type="pres">
      <dgm:prSet presAssocID="{9388B94B-257B-4EC1-B263-F99A722831EF}" presName="parentText" presStyleLbl="node1" presStyleIdx="1" presStyleCnt="3">
        <dgm:presLayoutVars>
          <dgm:chMax val="0"/>
          <dgm:bulletEnabled val="1"/>
        </dgm:presLayoutVars>
      </dgm:prSet>
      <dgm:spPr/>
    </dgm:pt>
    <dgm:pt modelId="{67D54F8A-18DE-40A2-B914-E6837CDF5FF1}" type="pres">
      <dgm:prSet presAssocID="{C72E8109-8AF3-452F-BDC1-3CA67EEE486F}" presName="spacer" presStyleCnt="0"/>
      <dgm:spPr/>
    </dgm:pt>
    <dgm:pt modelId="{4C7057DA-BF95-484E-931E-06FF06298AB7}" type="pres">
      <dgm:prSet presAssocID="{9F94ECE0-6DBD-4310-B7D4-1C53473FECDD}" presName="parentText" presStyleLbl="node1" presStyleIdx="2" presStyleCnt="3">
        <dgm:presLayoutVars>
          <dgm:chMax val="0"/>
          <dgm:bulletEnabled val="1"/>
        </dgm:presLayoutVars>
      </dgm:prSet>
      <dgm:spPr/>
    </dgm:pt>
  </dgm:ptLst>
  <dgm:cxnLst>
    <dgm:cxn modelId="{A26E8431-6007-4348-9C34-7B7066CA6AA0}" srcId="{F03239B3-4C18-4E63-AED8-158DCEC370A3}" destId="{01D05E01-F52E-4584-8DB3-CC6D362040A9}" srcOrd="0" destOrd="0" parTransId="{D2C9E506-D129-4AB6-84C8-731A843CD86D}" sibTransId="{2310C416-7C77-4CE0-8BED-8B938ECC6F26}"/>
    <dgm:cxn modelId="{5B4A8B40-AA01-42C2-89ED-14E3C1C70B7E}" type="presOf" srcId="{01D05E01-F52E-4584-8DB3-CC6D362040A9}" destId="{53A50D9B-D2CE-4439-BE5F-EB7BBD5DC9AE}" srcOrd="0" destOrd="0" presId="urn:microsoft.com/office/officeart/2005/8/layout/vList2"/>
    <dgm:cxn modelId="{888E9EA2-E3F6-4838-910C-683FB726ABF0}" type="presOf" srcId="{F03239B3-4C18-4E63-AED8-158DCEC370A3}" destId="{488AB787-8F76-4267-A270-53E4234A937A}" srcOrd="0" destOrd="0" presId="urn:microsoft.com/office/officeart/2005/8/layout/vList2"/>
    <dgm:cxn modelId="{B89C73A6-24FF-431C-ABC8-4A7914A171AF}" type="presOf" srcId="{9F94ECE0-6DBD-4310-B7D4-1C53473FECDD}" destId="{4C7057DA-BF95-484E-931E-06FF06298AB7}" srcOrd="0" destOrd="0" presId="urn:microsoft.com/office/officeart/2005/8/layout/vList2"/>
    <dgm:cxn modelId="{51F871B2-C84C-458C-AD43-FB6833E045AB}" type="presOf" srcId="{9388B94B-257B-4EC1-B263-F99A722831EF}" destId="{015E25D3-24CD-49D3-A676-DE72627DD64A}" srcOrd="0" destOrd="0" presId="urn:microsoft.com/office/officeart/2005/8/layout/vList2"/>
    <dgm:cxn modelId="{76C402BB-B3D7-4755-83D5-3AAC6317947A}" srcId="{F03239B3-4C18-4E63-AED8-158DCEC370A3}" destId="{9F94ECE0-6DBD-4310-B7D4-1C53473FECDD}" srcOrd="2" destOrd="0" parTransId="{602F917D-E7AD-4A00-B0BF-45371A567847}" sibTransId="{FCF07DB0-783F-4A82-8E99-804C16BF3E38}"/>
    <dgm:cxn modelId="{CBF64DCE-5C72-480F-A8C7-D814FA0B5BDB}" srcId="{F03239B3-4C18-4E63-AED8-158DCEC370A3}" destId="{9388B94B-257B-4EC1-B263-F99A722831EF}" srcOrd="1" destOrd="0" parTransId="{79497C41-AD47-4FDE-A5C0-408DBE6417EC}" sibTransId="{C72E8109-8AF3-452F-BDC1-3CA67EEE486F}"/>
    <dgm:cxn modelId="{3B332E14-8FD3-4572-9D33-BCDBFB387086}" type="presParOf" srcId="{488AB787-8F76-4267-A270-53E4234A937A}" destId="{53A50D9B-D2CE-4439-BE5F-EB7BBD5DC9AE}" srcOrd="0" destOrd="0" presId="urn:microsoft.com/office/officeart/2005/8/layout/vList2"/>
    <dgm:cxn modelId="{9287B8D9-AF42-49F1-A561-B9DD97F4CEB6}" type="presParOf" srcId="{488AB787-8F76-4267-A270-53E4234A937A}" destId="{1C92FD82-CD16-4BFC-8CC5-A0BC02470F31}" srcOrd="1" destOrd="0" presId="urn:microsoft.com/office/officeart/2005/8/layout/vList2"/>
    <dgm:cxn modelId="{100D4257-0032-416B-8E65-CB9B334A22B4}" type="presParOf" srcId="{488AB787-8F76-4267-A270-53E4234A937A}" destId="{015E25D3-24CD-49D3-A676-DE72627DD64A}" srcOrd="2" destOrd="0" presId="urn:microsoft.com/office/officeart/2005/8/layout/vList2"/>
    <dgm:cxn modelId="{56F375D0-17E7-469C-9A14-C1FA371C58CA}" type="presParOf" srcId="{488AB787-8F76-4267-A270-53E4234A937A}" destId="{67D54F8A-18DE-40A2-B914-E6837CDF5FF1}" srcOrd="3" destOrd="0" presId="urn:microsoft.com/office/officeart/2005/8/layout/vList2"/>
    <dgm:cxn modelId="{96E22CF3-98F8-4780-B0F2-282323210377}" type="presParOf" srcId="{488AB787-8F76-4267-A270-53E4234A937A}" destId="{4C7057DA-BF95-484E-931E-06FF06298AB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E69FB-650D-49D5-A0E1-AF12750C92D7}">
      <dsp:nvSpPr>
        <dsp:cNvPr id="0" name=""/>
        <dsp:cNvSpPr/>
      </dsp:nvSpPr>
      <dsp:spPr>
        <a:xfrm>
          <a:off x="0" y="0"/>
          <a:ext cx="3428999" cy="453496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7338" tIns="330200" rIns="267338" bIns="330200" numCol="1" spcCol="1270" anchor="t" anchorCtr="0">
          <a:noAutofit/>
        </a:bodyPr>
        <a:lstStyle/>
        <a:p>
          <a:pPr marL="0" lvl="0" indent="0" algn="l" defTabSz="977900">
            <a:lnSpc>
              <a:spcPct val="90000"/>
            </a:lnSpc>
            <a:spcBef>
              <a:spcPct val="0"/>
            </a:spcBef>
            <a:spcAft>
              <a:spcPct val="35000"/>
            </a:spcAft>
            <a:buNone/>
          </a:pPr>
          <a:r>
            <a:rPr lang="en-US" sz="2200" b="1" i="0" kern="1200" dirty="0"/>
            <a:t>Identify 3 features of complex prescription opioid dependence and describe how it differs from OUD</a:t>
          </a:r>
          <a:endParaRPr lang="en-US" sz="2200" b="1" kern="1200" dirty="0"/>
        </a:p>
      </dsp:txBody>
      <dsp:txXfrm>
        <a:off x="0" y="1723287"/>
        <a:ext cx="3428999" cy="2720979"/>
      </dsp:txXfrm>
    </dsp:sp>
    <dsp:sp modelId="{EE33D763-3B2C-4C5D-8CA3-5096FFB200A7}">
      <dsp:nvSpPr>
        <dsp:cNvPr id="0" name=""/>
        <dsp:cNvSpPr/>
      </dsp:nvSpPr>
      <dsp:spPr>
        <a:xfrm>
          <a:off x="1034255" y="453496"/>
          <a:ext cx="1360489" cy="13604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069" tIns="12700" rIns="106069"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33494" y="652735"/>
        <a:ext cx="962011" cy="962011"/>
      </dsp:txXfrm>
    </dsp:sp>
    <dsp:sp modelId="{D9891AE3-BAF7-4E8B-8853-4195E5885FC4}">
      <dsp:nvSpPr>
        <dsp:cNvPr id="0" name=""/>
        <dsp:cNvSpPr/>
      </dsp:nvSpPr>
      <dsp:spPr>
        <a:xfrm>
          <a:off x="0" y="4534894"/>
          <a:ext cx="342899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AB714-2074-4C48-ABA3-0C48298596A1}">
      <dsp:nvSpPr>
        <dsp:cNvPr id="0" name=""/>
        <dsp:cNvSpPr/>
      </dsp:nvSpPr>
      <dsp:spPr>
        <a:xfrm>
          <a:off x="3771899" y="0"/>
          <a:ext cx="3428999" cy="453496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7338" tIns="330200" rIns="267338" bIns="330200" numCol="1" spcCol="1270" anchor="t" anchorCtr="0">
          <a:noAutofit/>
        </a:bodyPr>
        <a:lstStyle/>
        <a:p>
          <a:pPr marL="0" lvl="0" indent="0" algn="l" defTabSz="977900">
            <a:lnSpc>
              <a:spcPct val="90000"/>
            </a:lnSpc>
            <a:spcBef>
              <a:spcPct val="0"/>
            </a:spcBef>
            <a:spcAft>
              <a:spcPct val="35000"/>
            </a:spcAft>
            <a:buNone/>
          </a:pPr>
          <a:r>
            <a:rPr lang="en-US" sz="2200" b="1" i="0" kern="1200" dirty="0"/>
            <a:t>Explore the mechanisms of opioid reward as well as the counter-adaptive processes that drive opioid need</a:t>
          </a:r>
          <a:endParaRPr lang="en-US" sz="2200" b="1" kern="1200" dirty="0"/>
        </a:p>
      </dsp:txBody>
      <dsp:txXfrm>
        <a:off x="3771899" y="1723287"/>
        <a:ext cx="3428999" cy="2720979"/>
      </dsp:txXfrm>
    </dsp:sp>
    <dsp:sp modelId="{5ED8C1EC-7598-434D-B02F-C5E89AA5786B}">
      <dsp:nvSpPr>
        <dsp:cNvPr id="0" name=""/>
        <dsp:cNvSpPr/>
      </dsp:nvSpPr>
      <dsp:spPr>
        <a:xfrm>
          <a:off x="4806155" y="453496"/>
          <a:ext cx="1360489" cy="13604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069" tIns="12700" rIns="106069"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05394" y="652735"/>
        <a:ext cx="962011" cy="962011"/>
      </dsp:txXfrm>
    </dsp:sp>
    <dsp:sp modelId="{19C0AEAD-5D77-46C9-B9C3-181E82084F26}">
      <dsp:nvSpPr>
        <dsp:cNvPr id="0" name=""/>
        <dsp:cNvSpPr/>
      </dsp:nvSpPr>
      <dsp:spPr>
        <a:xfrm>
          <a:off x="3771899" y="4534894"/>
          <a:ext cx="342899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E00C2-2A9A-4C7E-A9C5-946516DA4742}">
      <dsp:nvSpPr>
        <dsp:cNvPr id="0" name=""/>
        <dsp:cNvSpPr/>
      </dsp:nvSpPr>
      <dsp:spPr>
        <a:xfrm>
          <a:off x="7543800" y="0"/>
          <a:ext cx="3428999" cy="453496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7338" tIns="330200" rIns="267338" bIns="330200" numCol="1" spcCol="1270" anchor="t" anchorCtr="0">
          <a:noAutofit/>
        </a:bodyPr>
        <a:lstStyle/>
        <a:p>
          <a:pPr marL="0" lvl="0" indent="0" algn="l" defTabSz="977900">
            <a:lnSpc>
              <a:spcPct val="90000"/>
            </a:lnSpc>
            <a:spcBef>
              <a:spcPct val="0"/>
            </a:spcBef>
            <a:spcAft>
              <a:spcPct val="35000"/>
            </a:spcAft>
            <a:buNone/>
          </a:pPr>
          <a:r>
            <a:rPr lang="en-US" sz="2200" b="1" i="0" kern="1200" dirty="0"/>
            <a:t>Explain the role of buprenorphine in reducing the risks associated with long term opioid therapy (LTOT) and opioid taper</a:t>
          </a:r>
          <a:endParaRPr lang="en-US" sz="2200" b="1" kern="1200" dirty="0"/>
        </a:p>
      </dsp:txBody>
      <dsp:txXfrm>
        <a:off x="7543800" y="1723287"/>
        <a:ext cx="3428999" cy="2720979"/>
      </dsp:txXfrm>
    </dsp:sp>
    <dsp:sp modelId="{CE7BC64D-2F9F-473B-9AA5-94B62E932CE3}">
      <dsp:nvSpPr>
        <dsp:cNvPr id="0" name=""/>
        <dsp:cNvSpPr/>
      </dsp:nvSpPr>
      <dsp:spPr>
        <a:xfrm>
          <a:off x="8578055" y="453496"/>
          <a:ext cx="1360489" cy="1360489"/>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069" tIns="12700" rIns="106069"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777294" y="652735"/>
        <a:ext cx="962011" cy="962011"/>
      </dsp:txXfrm>
    </dsp:sp>
    <dsp:sp modelId="{AB68154D-9DDB-4927-8726-78EE4F050990}">
      <dsp:nvSpPr>
        <dsp:cNvPr id="0" name=""/>
        <dsp:cNvSpPr/>
      </dsp:nvSpPr>
      <dsp:spPr>
        <a:xfrm>
          <a:off x="7543800" y="4534894"/>
          <a:ext cx="342899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50D9B-D2CE-4439-BE5F-EB7BBD5DC9AE}">
      <dsp:nvSpPr>
        <dsp:cNvPr id="0" name=""/>
        <dsp:cNvSpPr/>
      </dsp:nvSpPr>
      <dsp:spPr>
        <a:xfrm>
          <a:off x="0" y="20066"/>
          <a:ext cx="6912245" cy="17842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For most of human history pain was considered an essential component of the human experience, unavoidable, punishment for misdeeds or lesson to test moral fortitude</a:t>
          </a:r>
        </a:p>
      </dsp:txBody>
      <dsp:txXfrm>
        <a:off x="87100" y="107166"/>
        <a:ext cx="6738045" cy="1610050"/>
      </dsp:txXfrm>
    </dsp:sp>
    <dsp:sp modelId="{015E25D3-24CD-49D3-A676-DE72627DD64A}">
      <dsp:nvSpPr>
        <dsp:cNvPr id="0" name=""/>
        <dsp:cNvSpPr/>
      </dsp:nvSpPr>
      <dsp:spPr>
        <a:xfrm>
          <a:off x="0" y="1876316"/>
          <a:ext cx="6912245" cy="1784250"/>
        </a:xfrm>
        <a:prstGeom prst="roundRect">
          <a:avLst/>
        </a:prstGeom>
        <a:gradFill rotWithShape="0">
          <a:gsLst>
            <a:gs pos="0">
              <a:schemeClr val="accent2">
                <a:hueOff val="-2556499"/>
                <a:satOff val="-3410"/>
                <a:lumOff val="-10196"/>
                <a:alphaOff val="0"/>
                <a:satMod val="103000"/>
                <a:lumMod val="102000"/>
                <a:tint val="94000"/>
              </a:schemeClr>
            </a:gs>
            <a:gs pos="50000">
              <a:schemeClr val="accent2">
                <a:hueOff val="-2556499"/>
                <a:satOff val="-3410"/>
                <a:lumOff val="-10196"/>
                <a:alphaOff val="0"/>
                <a:satMod val="110000"/>
                <a:lumMod val="100000"/>
                <a:shade val="100000"/>
              </a:schemeClr>
            </a:gs>
            <a:gs pos="100000">
              <a:schemeClr val="accent2">
                <a:hueOff val="-2556499"/>
                <a:satOff val="-3410"/>
                <a:lumOff val="-101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Modern Medicine developed anesthesia and prescription opioids</a:t>
          </a:r>
        </a:p>
      </dsp:txBody>
      <dsp:txXfrm>
        <a:off x="87100" y="1963416"/>
        <a:ext cx="6738045" cy="1610050"/>
      </dsp:txXfrm>
    </dsp:sp>
    <dsp:sp modelId="{4C7057DA-BF95-484E-931E-06FF06298AB7}">
      <dsp:nvSpPr>
        <dsp:cNvPr id="0" name=""/>
        <dsp:cNvSpPr/>
      </dsp:nvSpPr>
      <dsp:spPr>
        <a:xfrm>
          <a:off x="0" y="3732566"/>
          <a:ext cx="6912245" cy="1784250"/>
        </a:xfrm>
        <a:prstGeom prst="roundRect">
          <a:avLst/>
        </a:prstGeom>
        <a:gradFill rotWithShape="0">
          <a:gsLst>
            <a:gs pos="0">
              <a:schemeClr val="accent2">
                <a:hueOff val="-5112997"/>
                <a:satOff val="-6820"/>
                <a:lumOff val="-20392"/>
                <a:alphaOff val="0"/>
                <a:satMod val="103000"/>
                <a:lumMod val="102000"/>
                <a:tint val="94000"/>
              </a:schemeClr>
            </a:gs>
            <a:gs pos="50000">
              <a:schemeClr val="accent2">
                <a:hueOff val="-5112997"/>
                <a:satOff val="-6820"/>
                <a:lumOff val="-20392"/>
                <a:alphaOff val="0"/>
                <a:satMod val="110000"/>
                <a:lumMod val="100000"/>
                <a:shade val="100000"/>
              </a:schemeClr>
            </a:gs>
            <a:gs pos="100000">
              <a:schemeClr val="accent2">
                <a:hueOff val="-5112997"/>
                <a:satOff val="-6820"/>
                <a:lumOff val="-20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Pain began to be seen as an avoidable component of human suffering of which the patient is the innocent victim and it’s the ethical duty of the medical provider to relieve  </a:t>
          </a:r>
        </a:p>
      </dsp:txBody>
      <dsp:txXfrm>
        <a:off x="87100" y="3819666"/>
        <a:ext cx="6738045" cy="161005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41E9E-5FFD-436A-BEC1-C6C7E2AAE10E}"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C6085-449F-457D-8427-3E52F599DFEA}" type="slidenum">
              <a:rPr lang="en-US" smtClean="0"/>
              <a:t>‹#›</a:t>
            </a:fld>
            <a:endParaRPr lang="en-US"/>
          </a:p>
        </p:txBody>
      </p:sp>
    </p:spTree>
    <p:extLst>
      <p:ext uri="{BB962C8B-B14F-4D97-AF65-F5344CB8AC3E}">
        <p14:creationId xmlns:p14="http://schemas.microsoft.com/office/powerpoint/2010/main" val="118255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111/pme.12914"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medicalmedia.co.il/publications/ArticleDetails.aspx?artid=5395&amp;sheetid=370" TargetMode="External"/><Relationship Id="rId4" Type="http://schemas.openxmlformats.org/officeDocument/2006/relationships/hyperlink" Target="https://www.sciencemag.org/news/2016/11/why-painkillers-sometimes-make-pain-wors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dirty="0"/>
          </a:p>
        </p:txBody>
      </p:sp>
      <p:sp>
        <p:nvSpPr>
          <p:cNvPr id="81" name="Google Shape;81;p1: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SPEAKER NOTES</a:t>
            </a:r>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Despite a reduction in opioid prescribing, opioid overdose deaths continue to rise. In 2020, an average of 44 people in the U.S, died per day from an overdose involving opioids. Prescription opioids were involved in 18% of all opioid overdose deaths that year, which is a 16% increase from 2019-2020 (CDC: https://www.cdc.gov/drugoverdose/deaths/prescription/maps.html). As of 2020, there are still pockets of the U.S. where prescribed opioids are influencing the number of deaths (CDC, 2021. </a:t>
            </a:r>
            <a:r>
              <a:rPr lang="en-US" i="1" baseline="0" dirty="0"/>
              <a:t>U.S. Opioid Dispensing Rate Map. </a:t>
            </a:r>
            <a:r>
              <a:rPr lang="en-US" i="0" baseline="0" dirty="0"/>
              <a:t>Retrieved from https://www.cdc.gov/drugoverdose/rxrate-maps/index.html).</a:t>
            </a:r>
            <a:r>
              <a:rPr lang="en-US" baseline="0" dirty="0"/>
              <a:t> In other words, we are not done with this problem. States with prescriptions dispensed at 64.1 to 82.9 per 100 persons are Kentucky, Tennessee, Arkansas, Mississippi, Louisiana, and Alabama (CDC). [Speaker to note: If you are in any of these states, be sensitive to the audience, as they are all personally and professionally impacted by prescription opioid overdose deaths. We are not using education as a means to “call out” states, but want to help the audience with tools to help reduce these rates.]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Let’s walk through this histogram. The blue bars on the top show the number of overdose deaths in the U.S. from 2010 to 2020. The purple bars on the bottom show the number of opioid prescriptions in the U.S. over the same period. While the prescribing level has gone down, the number of overdose deaths has continued to rise at an alarming rate. The next slide will help explain why.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An additional important point to make here: </a:t>
            </a:r>
            <a:r>
              <a:rPr lang="en-US" sz="1200" dirty="0">
                <a:latin typeface="Open Sans" panose="020B0606030504020204" pitchFamily="34" charset="0"/>
                <a:ea typeface="Open Sans" panose="020B0606030504020204" pitchFamily="34" charset="0"/>
                <a:cs typeface="Open Sans" panose="020B0606030504020204" pitchFamily="34" charset="0"/>
              </a:rPr>
              <a:t>Opioid use disorder has a strong relationship with suicide as compared with other SUDs.</a:t>
            </a:r>
            <a:r>
              <a:rPr lang="en-US" sz="1200" baseline="0" dirty="0">
                <a:latin typeface="Open Sans" panose="020B0606030504020204" pitchFamily="34" charset="0"/>
                <a:ea typeface="Open Sans" panose="020B0606030504020204" pitchFamily="34" charset="0"/>
                <a:cs typeface="Open Sans" panose="020B0606030504020204" pitchFamily="34" charset="0"/>
              </a:rPr>
              <a:t> </a:t>
            </a:r>
            <a:r>
              <a:rPr lang="en-US" baseline="0" dirty="0"/>
              <a:t>Reference: </a:t>
            </a:r>
            <a:r>
              <a:rPr lang="en-US" baseline="0" dirty="0" err="1"/>
              <a:t>Bohnert</a:t>
            </a:r>
            <a:r>
              <a:rPr lang="en-US" baseline="0" dirty="0"/>
              <a:t>, A., &amp; </a:t>
            </a:r>
            <a:r>
              <a:rPr lang="en-US" baseline="0" dirty="0" err="1"/>
              <a:t>Ilgen</a:t>
            </a:r>
            <a:r>
              <a:rPr lang="en-US" baseline="0" dirty="0"/>
              <a:t>, M. Understanding Links among Opioid Use, Overdose, and Suicide. </a:t>
            </a:r>
            <a:r>
              <a:rPr lang="en-US" i="1" baseline="0" dirty="0"/>
              <a:t>NEJM</a:t>
            </a:r>
            <a:r>
              <a:rPr lang="en-US" baseline="0" dirty="0"/>
              <a:t> 2019; 380:71-79. </a:t>
            </a:r>
            <a:r>
              <a:rPr lang="en-US" sz="1200" kern="1200" dirty="0" err="1">
                <a:solidFill>
                  <a:schemeClr val="tx1"/>
                </a:solidFill>
                <a:effectLst/>
                <a:latin typeface="+mn-lt"/>
                <a:ea typeface="+mn-ea"/>
                <a:cs typeface="+mn-cs"/>
              </a:rPr>
              <a:t>doi</a:t>
            </a:r>
            <a:r>
              <a:rPr lang="hr-HR" sz="1200" kern="1200" dirty="0">
                <a:solidFill>
                  <a:schemeClr val="tx1"/>
                </a:solidFill>
                <a:effectLst/>
                <a:latin typeface="+mn-lt"/>
                <a:ea typeface="+mn-ea"/>
                <a:cs typeface="+mn-cs"/>
              </a:rPr>
              <a:t>: 10.1056/NEJMra1802148</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200" b="1" kern="1200" dirty="0" err="1">
                <a:solidFill>
                  <a:schemeClr val="tx1"/>
                </a:solidFill>
                <a:effectLst/>
                <a:latin typeface="+mn-lt"/>
                <a:ea typeface="+mn-ea"/>
                <a:cs typeface="+mn-cs"/>
              </a:rPr>
              <a:t>References</a:t>
            </a:r>
            <a:r>
              <a:rPr lang="hr-HR"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hr-HR" sz="1200" kern="1200" dirty="0">
                <a:solidFill>
                  <a:schemeClr val="tx1"/>
                </a:solidFill>
                <a:effectLst/>
                <a:latin typeface="+mn-lt"/>
                <a:ea typeface="+mn-ea"/>
                <a:cs typeface="+mn-cs"/>
              </a:rPr>
              <a:t>Demidenko, M, Dobscha, S</a:t>
            </a:r>
            <a:r>
              <a:rPr lang="en-US" sz="1200" kern="1200" dirty="0">
                <a:solidFill>
                  <a:schemeClr val="tx1"/>
                </a:solidFill>
                <a:effectLst/>
                <a:latin typeface="+mn-lt"/>
                <a:ea typeface="+mn-ea"/>
                <a:cs typeface="+mn-cs"/>
              </a:rPr>
              <a:t>,</a:t>
            </a:r>
            <a:r>
              <a:rPr lang="hr-HR" sz="1200" kern="1200" dirty="0">
                <a:solidFill>
                  <a:schemeClr val="tx1"/>
                </a:solidFill>
                <a:effectLst/>
                <a:latin typeface="+mn-lt"/>
                <a:ea typeface="+mn-ea"/>
                <a:cs typeface="+mn-cs"/>
              </a:rPr>
              <a:t> Morasco, B,</a:t>
            </a:r>
            <a:r>
              <a:rPr lang="hr-HR" sz="1200" kern="1200" baseline="0" dirty="0">
                <a:solidFill>
                  <a:schemeClr val="tx1"/>
                </a:solidFill>
                <a:effectLst/>
                <a:latin typeface="+mn-lt"/>
                <a:ea typeface="+mn-ea"/>
                <a:cs typeface="+mn-cs"/>
              </a:rPr>
              <a:t> Meath, T, Ilgen, M, </a:t>
            </a:r>
            <a:r>
              <a:rPr lang="en-US" sz="1200" kern="1200" baseline="0" dirty="0">
                <a:solidFill>
                  <a:schemeClr val="tx1"/>
                </a:solidFill>
                <a:effectLst/>
                <a:latin typeface="+mn-lt"/>
                <a:ea typeface="+mn-ea"/>
                <a:cs typeface="+mn-cs"/>
              </a:rPr>
              <a:t>&amp; </a:t>
            </a:r>
            <a:r>
              <a:rPr lang="hr-HR" sz="1200" kern="1200" baseline="0" dirty="0">
                <a:solidFill>
                  <a:schemeClr val="tx1"/>
                </a:solidFill>
                <a:effectLst/>
                <a:latin typeface="+mn-lt"/>
                <a:ea typeface="+mn-ea"/>
                <a:cs typeface="+mn-cs"/>
              </a:rPr>
              <a:t>Lovejoy, T. Suicidal </a:t>
            </a:r>
            <a:r>
              <a:rPr lang="en-US" sz="1200" kern="1200" baseline="0" dirty="0" err="1">
                <a:solidFill>
                  <a:schemeClr val="tx1"/>
                </a:solidFill>
                <a:effectLst/>
                <a:latin typeface="+mn-lt"/>
                <a:ea typeface="+mn-ea"/>
                <a:cs typeface="+mn-cs"/>
              </a:rPr>
              <a:t>i</a:t>
            </a:r>
            <a:r>
              <a:rPr lang="hr-HR" sz="1200" kern="1200" baseline="0" dirty="0">
                <a:solidFill>
                  <a:schemeClr val="tx1"/>
                </a:solidFill>
                <a:effectLst/>
                <a:latin typeface="+mn-lt"/>
                <a:ea typeface="+mn-ea"/>
                <a:cs typeface="+mn-cs"/>
              </a:rPr>
              <a:t>deation and suicidal self-directed violence following clinician-initiated prescription opioid discontinuation among long-term opioid users. </a:t>
            </a:r>
            <a:r>
              <a:rPr lang="hr-HR" sz="1200" i="1" kern="1200" baseline="0" dirty="0">
                <a:solidFill>
                  <a:schemeClr val="tx1"/>
                </a:solidFill>
                <a:effectLst/>
                <a:latin typeface="+mn-lt"/>
                <a:ea typeface="+mn-ea"/>
                <a:cs typeface="+mn-cs"/>
              </a:rPr>
              <a:t>General </a:t>
            </a:r>
            <a:r>
              <a:rPr lang="hr-HR" sz="1200" i="1" kern="1200" baseline="0" dirty="0" err="1">
                <a:solidFill>
                  <a:schemeClr val="tx1"/>
                </a:solidFill>
                <a:effectLst/>
                <a:latin typeface="+mn-lt"/>
                <a:ea typeface="+mn-ea"/>
                <a:cs typeface="+mn-cs"/>
              </a:rPr>
              <a:t>Hospital</a:t>
            </a:r>
            <a:r>
              <a:rPr lang="hr-HR" sz="1200" i="1" kern="1200" baseline="0" dirty="0">
                <a:solidFill>
                  <a:schemeClr val="tx1"/>
                </a:solidFill>
                <a:effectLst/>
                <a:latin typeface="+mn-lt"/>
                <a:ea typeface="+mn-ea"/>
                <a:cs typeface="+mn-cs"/>
              </a:rPr>
              <a:t> </a:t>
            </a:r>
            <a:r>
              <a:rPr lang="hr-HR" sz="1200" i="1" kern="1200" baseline="0" dirty="0" err="1">
                <a:solidFill>
                  <a:schemeClr val="tx1"/>
                </a:solidFill>
                <a:effectLst/>
                <a:latin typeface="+mn-lt"/>
                <a:ea typeface="+mn-ea"/>
                <a:cs typeface="+mn-cs"/>
              </a:rPr>
              <a:t>Psychiatry</a:t>
            </a:r>
            <a:r>
              <a:rPr lang="en-US" sz="1200" i="1" kern="1200" baseline="0" dirty="0">
                <a:solidFill>
                  <a:schemeClr val="tx1"/>
                </a:solidFill>
                <a:effectLst/>
                <a:latin typeface="+mn-lt"/>
                <a:ea typeface="+mn-ea"/>
                <a:cs typeface="+mn-cs"/>
              </a:rPr>
              <a:t>.</a:t>
            </a:r>
            <a:r>
              <a:rPr lang="hr-HR" sz="1200" i="1" kern="1200" baseline="0" dirty="0">
                <a:solidFill>
                  <a:schemeClr val="tx1"/>
                </a:solidFill>
                <a:effectLst/>
                <a:latin typeface="+mn-lt"/>
                <a:ea typeface="+mn-ea"/>
                <a:cs typeface="+mn-cs"/>
              </a:rPr>
              <a:t> </a:t>
            </a:r>
            <a:r>
              <a:rPr lang="hr-HR" sz="1200" kern="1200" baseline="0" dirty="0">
                <a:solidFill>
                  <a:schemeClr val="tx1"/>
                </a:solidFill>
                <a:effectLst/>
                <a:latin typeface="+mn-lt"/>
                <a:ea typeface="+mn-ea"/>
                <a:cs typeface="+mn-cs"/>
              </a:rPr>
              <a:t>47 (2017) 29-35. </a:t>
            </a:r>
            <a:r>
              <a:rPr lang="en-US" sz="1200" kern="1200" baseline="0" dirty="0">
                <a:solidFill>
                  <a:schemeClr val="tx1"/>
                </a:solidFill>
                <a:effectLst/>
                <a:latin typeface="+mn-lt"/>
                <a:ea typeface="+mn-ea"/>
                <a:cs typeface="+mn-cs"/>
              </a:rPr>
              <a:t>https://www.ncbi.nlm.nih.gov/pubmed/28807135. Among patients with a substance use disorder and matched controls, there are high rates of suicide ideation and self-directed violence following opioid discontinuation, suggesting that these “high-risk” patients may require close monitoring and risk prevention.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Bohnert</a:t>
            </a:r>
            <a:r>
              <a:rPr lang="en-US" sz="1200" kern="1200" baseline="0" dirty="0">
                <a:solidFill>
                  <a:schemeClr val="tx1"/>
                </a:solidFill>
                <a:effectLst/>
                <a:latin typeface="+mn-lt"/>
                <a:ea typeface="+mn-ea"/>
                <a:cs typeface="+mn-cs"/>
              </a:rPr>
              <a:t>, A, </a:t>
            </a:r>
            <a:r>
              <a:rPr lang="en-US" sz="1200" kern="1200" baseline="0" dirty="0" err="1">
                <a:solidFill>
                  <a:schemeClr val="tx1"/>
                </a:solidFill>
                <a:effectLst/>
                <a:latin typeface="+mn-lt"/>
                <a:ea typeface="+mn-ea"/>
                <a:cs typeface="+mn-cs"/>
              </a:rPr>
              <a:t>Ilgen</a:t>
            </a:r>
            <a:r>
              <a:rPr lang="en-US" sz="1200" kern="1200" baseline="0" dirty="0">
                <a:solidFill>
                  <a:schemeClr val="tx1"/>
                </a:solidFill>
                <a:effectLst/>
                <a:latin typeface="+mn-lt"/>
                <a:ea typeface="+mn-ea"/>
                <a:cs typeface="+mn-cs"/>
              </a:rPr>
              <a:t>, M, </a:t>
            </a:r>
            <a:r>
              <a:rPr lang="en-US" sz="1200" kern="1200" baseline="0" dirty="0" err="1">
                <a:solidFill>
                  <a:schemeClr val="tx1"/>
                </a:solidFill>
                <a:effectLst/>
                <a:latin typeface="+mn-lt"/>
                <a:ea typeface="+mn-ea"/>
                <a:cs typeface="+mn-cs"/>
              </a:rPr>
              <a:t>Louzon</a:t>
            </a:r>
            <a:r>
              <a:rPr lang="en-US" sz="1200" kern="1200" baseline="0" dirty="0">
                <a:solidFill>
                  <a:schemeClr val="tx1"/>
                </a:solidFill>
                <a:effectLst/>
                <a:latin typeface="+mn-lt"/>
                <a:ea typeface="+mn-ea"/>
                <a:cs typeface="+mn-cs"/>
              </a:rPr>
              <a:t>, S, McCarthy, J, &amp; Katz, I. Substance use disorders and the risk of suicide mortality among men and women in the US Veterans Health Administration. </a:t>
            </a:r>
            <a:r>
              <a:rPr lang="en-US" sz="1200" i="1" kern="1200" baseline="0" dirty="0">
                <a:solidFill>
                  <a:schemeClr val="tx1"/>
                </a:solidFill>
                <a:effectLst/>
                <a:latin typeface="+mn-lt"/>
                <a:ea typeface="+mn-ea"/>
                <a:cs typeface="+mn-cs"/>
              </a:rPr>
              <a:t>Society for the Study of Addiction</a:t>
            </a:r>
            <a:r>
              <a:rPr lang="en-US" sz="1200" kern="1200" baseline="0" dirty="0">
                <a:solidFill>
                  <a:schemeClr val="tx1"/>
                </a:solidFill>
                <a:effectLst/>
                <a:latin typeface="+mn-lt"/>
                <a:ea typeface="+mn-ea"/>
                <a:cs typeface="+mn-cs"/>
              </a:rPr>
              <a:t>. 16 March 2017. </a:t>
            </a:r>
            <a:r>
              <a:rPr lang="cs-CZ" sz="1200" kern="1200" dirty="0">
                <a:solidFill>
                  <a:schemeClr val="tx1"/>
                </a:solidFill>
                <a:effectLst/>
                <a:latin typeface="+mn-lt"/>
                <a:ea typeface="+mn-ea"/>
                <a:cs typeface="+mn-cs"/>
              </a:rPr>
              <a:t>doi:</a:t>
            </a:r>
            <a:r>
              <a:rPr lang="en-US" sz="1200" kern="1200" dirty="0">
                <a:solidFill>
                  <a:schemeClr val="tx1"/>
                </a:solidFill>
                <a:effectLst/>
                <a:latin typeface="+mn-lt"/>
                <a:ea typeface="+mn-ea"/>
                <a:cs typeface="+mn-cs"/>
              </a:rPr>
              <a:t> </a:t>
            </a:r>
            <a:r>
              <a:rPr lang="cs-CZ" sz="1200" kern="1200" dirty="0">
                <a:solidFill>
                  <a:schemeClr val="tx1"/>
                </a:solidFill>
                <a:effectLst/>
                <a:latin typeface="+mn-lt"/>
                <a:ea typeface="+mn-ea"/>
                <a:cs typeface="+mn-cs"/>
              </a:rPr>
              <a:t>10.1111/add.13774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Oquendo, M, &amp; Volkow, N. Suicide: A silent contributor to opioid-overdose deaths. </a:t>
            </a:r>
            <a:r>
              <a:rPr lang="en-US" sz="1200" i="1" kern="1200" baseline="0" dirty="0">
                <a:solidFill>
                  <a:schemeClr val="tx1"/>
                </a:solidFill>
                <a:effectLst/>
                <a:latin typeface="+mn-lt"/>
                <a:ea typeface="+mn-ea"/>
                <a:cs typeface="+mn-cs"/>
              </a:rPr>
              <a:t>NEJM.</a:t>
            </a:r>
            <a:r>
              <a:rPr lang="en-US" sz="1200" kern="1200" baseline="0" dirty="0">
                <a:solidFill>
                  <a:schemeClr val="tx1"/>
                </a:solidFill>
                <a:effectLst/>
                <a:latin typeface="+mn-lt"/>
                <a:ea typeface="+mn-ea"/>
                <a:cs typeface="+mn-cs"/>
              </a:rPr>
              <a:t> 26 April 2018; 378:1567-1569. </a:t>
            </a:r>
            <a:r>
              <a:rPr lang="pt-BR" sz="1200" kern="1200" dirty="0">
                <a:solidFill>
                  <a:schemeClr val="tx1"/>
                </a:solidFill>
                <a:effectLst/>
                <a:latin typeface="+mn-lt"/>
                <a:ea typeface="+mn-ea"/>
                <a:cs typeface="+mn-cs"/>
              </a:rPr>
              <a:t>doi: 10.1056/NEJMp1801417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percentage of opioid overdose deaths that were suicides is not well documented. But an OUD more than doubled the risk of suicide among women and increased the risk among men by 30%. It is important to screen for suicide risk in patients treated for chronic pain.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126822-BAEE-407A-8772-2FF22255D6D0}" type="slidenum">
              <a:rPr lang="en-US" smtClean="0"/>
              <a:pPr/>
              <a:t>11</a:t>
            </a:fld>
            <a:endParaRPr lang="en-US" dirty="0"/>
          </a:p>
        </p:txBody>
      </p:sp>
    </p:spTree>
    <p:extLst>
      <p:ext uri="{BB962C8B-B14F-4D97-AF65-F5344CB8AC3E}">
        <p14:creationId xmlns:p14="http://schemas.microsoft.com/office/powerpoint/2010/main" val="108328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t>• Periodically</a:t>
            </a:r>
            <a:r>
              <a:rPr lang="en-US" baseline="0" dirty="0"/>
              <a:t> review the patient’s progress toward functional goals (the most important thing to consider in a pain treatment plan is to improve functional outcomes).</a:t>
            </a:r>
          </a:p>
          <a:p>
            <a:endParaRPr lang="en-US" baseline="0" dirty="0"/>
          </a:p>
          <a:p>
            <a:r>
              <a:rPr lang="en-US" baseline="0" dirty="0"/>
              <a:t>* Patient might need supplemental medication for intermittent increases in pain (breakthrough pain).</a:t>
            </a:r>
          </a:p>
          <a:p>
            <a:endParaRPr lang="en-US" baseline="0" dirty="0"/>
          </a:p>
          <a:p>
            <a:r>
              <a:rPr lang="en-US" baseline="0" dirty="0"/>
              <a:t>* Look for adverse events and side effects.</a:t>
            </a:r>
            <a:endParaRPr lang="en-US" dirty="0"/>
          </a:p>
          <a:p>
            <a:endParaRPr lang="en-US" dirty="0"/>
          </a:p>
          <a:p>
            <a:r>
              <a:rPr lang="en-US" dirty="0"/>
              <a:t>• We will take a closer look at some of these in a moment.</a:t>
            </a:r>
          </a:p>
        </p:txBody>
      </p:sp>
      <p:sp>
        <p:nvSpPr>
          <p:cNvPr id="4" name="Slide Number Placeholder 3"/>
          <p:cNvSpPr>
            <a:spLocks noGrp="1"/>
          </p:cNvSpPr>
          <p:nvPr>
            <p:ph type="sldNum" sz="quarter" idx="10"/>
          </p:nvPr>
        </p:nvSpPr>
        <p:spPr/>
        <p:txBody>
          <a:bodyPr/>
          <a:lstStyle/>
          <a:p>
            <a:fld id="{9C126822-BAEE-407A-8772-2FF22255D6D0}" type="slidenum">
              <a:rPr lang="en-US" smtClean="0"/>
              <a:pPr/>
              <a:t>22</a:t>
            </a:fld>
            <a:endParaRPr lang="en-US" dirty="0"/>
          </a:p>
        </p:txBody>
      </p:sp>
    </p:spTree>
    <p:extLst>
      <p:ext uri="{BB962C8B-B14F-4D97-AF65-F5344CB8AC3E}">
        <p14:creationId xmlns:p14="http://schemas.microsoft.com/office/powerpoint/2010/main" val="293598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slide is anticipatory guidance for the patient and the caregivers. </a:t>
            </a:r>
            <a:r>
              <a:rPr lang="en-US" sz="1200" b="0" i="0" u="none" strike="noStrike" kern="1200" dirty="0">
                <a:solidFill>
                  <a:schemeClr val="tx1"/>
                </a:solidFill>
                <a:effectLst/>
                <a:latin typeface="+mn-lt"/>
                <a:ea typeface="+mn-ea"/>
                <a:cs typeface="+mn-cs"/>
              </a:rPr>
              <a:t>Proactively educate the patient and caregivers in advance.</a:t>
            </a:r>
            <a:r>
              <a:rPr lang="en-US" dirty="0"/>
              <a:t> They</a:t>
            </a:r>
            <a:r>
              <a:rPr lang="en-US" sz="1200" b="0" i="0" u="none" strike="noStrike" kern="1200" dirty="0">
                <a:solidFill>
                  <a:schemeClr val="tx1"/>
                </a:solidFill>
                <a:effectLst/>
                <a:latin typeface="+mn-lt"/>
                <a:ea typeface="+mn-ea"/>
                <a:cs typeface="+mn-cs"/>
              </a:rPr>
              <a:t> need to be aware that any of these may occur. (We listed</a:t>
            </a:r>
            <a:r>
              <a:rPr lang="en-US" sz="1200" b="0" i="0" u="none" strike="noStrike" kern="1200" baseline="0" dirty="0">
                <a:solidFill>
                  <a:schemeClr val="tx1"/>
                </a:solidFill>
                <a:effectLst/>
                <a:latin typeface="+mn-lt"/>
                <a:ea typeface="+mn-ea"/>
                <a:cs typeface="+mn-cs"/>
              </a:rPr>
              <a:t> the side effects earlier, when introducing opioids; here it’s repeated in terms of patient education).</a:t>
            </a: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Know the most common side effects and their signs and symptoms.</a:t>
            </a:r>
            <a:endParaRPr lang="en-US" dirty="0"/>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Put in place mitigation strategies to avoid side effects, such as use of stool softeners and increasing fluids to mitigate constipation.</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image from an earlier slide is a good reminder that opioid receptors exist all over the body, which helps explain some of the side effects.</a:t>
            </a:r>
          </a:p>
        </p:txBody>
      </p:sp>
      <p:sp>
        <p:nvSpPr>
          <p:cNvPr id="4" name="Slide Number Placeholder 3"/>
          <p:cNvSpPr>
            <a:spLocks noGrp="1"/>
          </p:cNvSpPr>
          <p:nvPr>
            <p:ph type="sldNum" sz="quarter" idx="10"/>
          </p:nvPr>
        </p:nvSpPr>
        <p:spPr/>
        <p:txBody>
          <a:bodyPr/>
          <a:lstStyle/>
          <a:p>
            <a:fld id="{9C126822-BAEE-407A-8772-2FF22255D6D0}" type="slidenum">
              <a:rPr lang="en-US" smtClean="0"/>
              <a:pPr/>
              <a:t>24</a:t>
            </a:fld>
            <a:endParaRPr lang="en-US" dirty="0"/>
          </a:p>
        </p:txBody>
      </p:sp>
    </p:spTree>
    <p:extLst>
      <p:ext uri="{BB962C8B-B14F-4D97-AF65-F5344CB8AC3E}">
        <p14:creationId xmlns:p14="http://schemas.microsoft.com/office/powerpoint/2010/main" val="182975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An important consideration when converting to ER/LA opioid therapy is the fact that the patient is likely to take higher doses for a longer period of time, therefore placing themselves at risk for opioid-induced hyperalgesia.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For</a:t>
            </a:r>
            <a:r>
              <a:rPr lang="en-US" sz="1200" baseline="0" dirty="0"/>
              <a:t> cancer or hospice and palliative care patients, b</a:t>
            </a:r>
            <a:r>
              <a:rPr lang="en-US" sz="1200" dirty="0"/>
              <a:t>etter pain management can be achieved with lower doses, rotating between different opioids.</a:t>
            </a:r>
          </a:p>
          <a:p>
            <a:endParaRPr lang="en-US" dirty="0"/>
          </a:p>
          <a:p>
            <a:r>
              <a:rPr lang="en-US" b="1" dirty="0"/>
              <a:t>References: </a:t>
            </a:r>
          </a:p>
          <a:p>
            <a:r>
              <a:rPr lang="en-US" dirty="0"/>
              <a:t>Yi,</a:t>
            </a:r>
            <a:r>
              <a:rPr lang="en-US" baseline="0" dirty="0"/>
              <a:t> P, </a:t>
            </a:r>
            <a:r>
              <a:rPr lang="en-US" baseline="0" dirty="0" err="1"/>
              <a:t>Pryzbylkowski</a:t>
            </a:r>
            <a:r>
              <a:rPr lang="en-US" baseline="0" dirty="0"/>
              <a:t>, P. Opioid Induced Hyperalgesia. Pain Medicine 2015 October, 16, S32-S36. [</a:t>
            </a:r>
            <a:r>
              <a:rPr lang="en-US" sz="1200" b="0" i="0" u="sng" kern="1200" dirty="0">
                <a:solidFill>
                  <a:schemeClr val="tx1"/>
                </a:solidFill>
                <a:effectLst/>
                <a:latin typeface="+mn-lt"/>
                <a:ea typeface="+mn-ea"/>
                <a:cs typeface="+mn-cs"/>
                <a:hlinkClick r:id="rId3"/>
              </a:rPr>
              <a:t>https://doi.org/10.1111/pme.12914</a:t>
            </a:r>
            <a:r>
              <a:rPr lang="en-US" sz="1200" b="0" i="0" u="sng" kern="1200" dirty="0">
                <a:solidFill>
                  <a:schemeClr val="tx1"/>
                </a:solidFill>
                <a:effectLst/>
                <a:latin typeface="+mn-lt"/>
                <a:ea typeface="+mn-ea"/>
                <a:cs typeface="+mn-cs"/>
              </a:rPr>
              <a:t>]</a:t>
            </a:r>
            <a:endParaRPr lang="en-US" baseline="0" dirty="0"/>
          </a:p>
          <a:p>
            <a:r>
              <a:rPr lang="en-US" dirty="0"/>
              <a:t>Compton,</a:t>
            </a:r>
            <a:r>
              <a:rPr lang="en-US" baseline="0" dirty="0"/>
              <a:t> P. Why painkillers sometimes make the pain worse. Science. 2016 November 3. [</a:t>
            </a:r>
            <a:r>
              <a:rPr lang="en-US" dirty="0">
                <a:hlinkClick r:id="rId4"/>
              </a:rPr>
              <a:t>https://www.sciencemag.org/news/2016/11/why-painkillers-sometimes-make-pain-worse</a:t>
            </a:r>
            <a:r>
              <a:rPr lang="en-US" dirty="0"/>
              <a:t>]</a:t>
            </a:r>
          </a:p>
          <a:p>
            <a:r>
              <a:rPr lang="en-US" sz="1200" dirty="0" err="1">
                <a:solidFill>
                  <a:schemeClr val="bg1">
                    <a:lumMod val="50000"/>
                  </a:schemeClr>
                </a:solidFill>
              </a:rPr>
              <a:t>Dolnikov</a:t>
            </a:r>
            <a:r>
              <a:rPr lang="en-US" sz="1200" dirty="0">
                <a:solidFill>
                  <a:schemeClr val="bg1">
                    <a:lumMod val="50000"/>
                  </a:schemeClr>
                </a:solidFill>
              </a:rPr>
              <a:t>, E. The paradoxical phenomenon of opioid induced hyperalgesia. Israeli Pain and Palliative Care</a:t>
            </a:r>
            <a:r>
              <a:rPr lang="en-US" sz="1200" baseline="0" dirty="0">
                <a:solidFill>
                  <a:schemeClr val="bg1">
                    <a:lumMod val="50000"/>
                  </a:schemeClr>
                </a:solidFill>
              </a:rPr>
              <a:t> </a:t>
            </a:r>
            <a:r>
              <a:rPr lang="en-US" sz="1200" dirty="0">
                <a:solidFill>
                  <a:schemeClr val="bg1">
                    <a:lumMod val="50000"/>
                  </a:schemeClr>
                </a:solidFill>
              </a:rPr>
              <a:t>2012 April. [</a:t>
            </a:r>
            <a:r>
              <a:rPr lang="en-US" dirty="0">
                <a:hlinkClick r:id="rId5"/>
              </a:rPr>
              <a:t>http://www.medicalmedia.co.il/publications/ArticleDetails.aspx?artid=5395&amp;sheetid=370</a:t>
            </a:r>
            <a:r>
              <a:rPr lang="en-US" dirty="0"/>
              <a:t>]</a:t>
            </a:r>
            <a:endParaRPr lang="en-US" sz="1200" dirty="0">
              <a:solidFill>
                <a:schemeClr val="bg1">
                  <a:lumMod val="50000"/>
                </a:schemeClr>
              </a:solidFill>
            </a:endParaRPr>
          </a:p>
        </p:txBody>
      </p:sp>
      <p:sp>
        <p:nvSpPr>
          <p:cNvPr id="4" name="Slide Number Placeholder 3"/>
          <p:cNvSpPr>
            <a:spLocks noGrp="1"/>
          </p:cNvSpPr>
          <p:nvPr>
            <p:ph type="sldNum" sz="quarter" idx="10"/>
          </p:nvPr>
        </p:nvSpPr>
        <p:spPr/>
        <p:txBody>
          <a:bodyPr/>
          <a:lstStyle/>
          <a:p>
            <a:fld id="{9C126822-BAEE-407A-8772-2FF22255D6D0}" type="slidenum">
              <a:rPr lang="en-US" smtClean="0"/>
              <a:pPr/>
              <a:t>25</a:t>
            </a:fld>
            <a:endParaRPr lang="en-US" dirty="0"/>
          </a:p>
        </p:txBody>
      </p:sp>
    </p:spTree>
    <p:extLst>
      <p:ext uri="{BB962C8B-B14F-4D97-AF65-F5344CB8AC3E}">
        <p14:creationId xmlns:p14="http://schemas.microsoft.com/office/powerpoint/2010/main" val="307908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1E1EE-1F6A-4640-9CFC-E42F9C9FD38E}" type="slidenum">
              <a:rPr lang="en-US" smtClean="0"/>
              <a:t>46</a:t>
            </a:fld>
            <a:endParaRPr lang="en-US"/>
          </a:p>
        </p:txBody>
      </p:sp>
    </p:spTree>
    <p:extLst>
      <p:ext uri="{BB962C8B-B14F-4D97-AF65-F5344CB8AC3E}">
        <p14:creationId xmlns:p14="http://schemas.microsoft.com/office/powerpoint/2010/main" val="416945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F01E1EE-1F6A-4640-9CFC-E42F9C9FD38E}" type="slidenum">
              <a:rPr lang="en-US" smtClean="0"/>
              <a:t>48</a:t>
            </a:fld>
            <a:endParaRPr lang="en-US"/>
          </a:p>
        </p:txBody>
      </p:sp>
    </p:spTree>
    <p:extLst>
      <p:ext uri="{BB962C8B-B14F-4D97-AF65-F5344CB8AC3E}">
        <p14:creationId xmlns:p14="http://schemas.microsoft.com/office/powerpoint/2010/main" val="98715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F01E1EE-1F6A-4640-9CFC-E42F9C9FD38E}" type="slidenum">
              <a:rPr lang="en-US" smtClean="0"/>
              <a:t>49</a:t>
            </a:fld>
            <a:endParaRPr lang="en-US"/>
          </a:p>
        </p:txBody>
      </p:sp>
    </p:spTree>
    <p:extLst>
      <p:ext uri="{BB962C8B-B14F-4D97-AF65-F5344CB8AC3E}">
        <p14:creationId xmlns:p14="http://schemas.microsoft.com/office/powerpoint/2010/main" val="1559997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76A7B274-85F5-4FC0-92DA-07B016BD21F3}" type="datetimeFigureOut">
              <a:rPr lang="en-US" smtClean="0"/>
              <a:t>7/25/2024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692819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7B274-85F5-4FC0-92DA-07B016BD21F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4161528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7B274-85F5-4FC0-92DA-07B016BD21F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3187355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7B274-85F5-4FC0-92DA-07B016BD21F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2401-DF87-49B4-ADF0-57BDBA1CE24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74614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7B274-85F5-4FC0-92DA-07B016BD21F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2173965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A7B274-85F5-4FC0-92DA-07B016BD21F3}"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1433082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6A7B274-85F5-4FC0-92DA-07B016BD21F3}"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2118665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A7B274-85F5-4FC0-92DA-07B016BD21F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3723375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A7B274-85F5-4FC0-92DA-07B016BD21F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1141505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11200" y="228601"/>
            <a:ext cx="10871200" cy="921413"/>
          </a:xfrm>
          <a:prstGeom prst="rect">
            <a:avLst/>
          </a:prstGeom>
        </p:spPr>
        <p:txBody>
          <a:bodyPr vert="horz" lIns="91440" tIns="45720" rIns="91440" bIns="45720" rtlCol="0" anchor="ctr">
            <a:normAutofit/>
          </a:bodyPr>
          <a:lstStyle>
            <a:lvl1pPr>
              <a:defRPr b="1">
                <a:latin typeface="Arial" panose="020B0604020202020204" pitchFamily="34" charset="0"/>
                <a:ea typeface="Open Sans"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22876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11200" y="228601"/>
            <a:ext cx="10871200" cy="921413"/>
          </a:xfrm>
          <a:prstGeom prst="rect">
            <a:avLst/>
          </a:prstGeom>
        </p:spPr>
        <p:txBody>
          <a:bodyPr vert="horz" lIns="91440" tIns="45720" rIns="91440" bIns="45720" rtlCol="0" anchor="ctr">
            <a:normAutofit/>
          </a:bodyPr>
          <a:lstStyle>
            <a:lvl1pPr>
              <a:defRPr b="1">
                <a:latin typeface="Arial" panose="020B0604020202020204" pitchFamily="34" charset="0"/>
                <a:ea typeface="Open Sans"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4250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A7B274-85F5-4FC0-92DA-07B016BD21F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3047927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11200" y="228601"/>
            <a:ext cx="10871200" cy="921413"/>
          </a:xfrm>
          <a:prstGeom prst="rect">
            <a:avLst/>
          </a:prstGeom>
        </p:spPr>
        <p:txBody>
          <a:bodyPr vert="horz" lIns="91440" tIns="45720" rIns="91440" bIns="45720" rtlCol="0" anchor="ctr">
            <a:normAutofit/>
          </a:bodyPr>
          <a:lstStyle>
            <a:lvl1pPr>
              <a:defRPr b="1">
                <a:latin typeface="Arial" panose="020B0604020202020204" pitchFamily="34" charset="0"/>
                <a:ea typeface="Open Sans"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35330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11200" y="228601"/>
            <a:ext cx="10871200" cy="921413"/>
          </a:xfrm>
          <a:prstGeom prst="rect">
            <a:avLst/>
          </a:prstGeom>
        </p:spPr>
        <p:txBody>
          <a:bodyPr vert="horz" lIns="91440" tIns="45720" rIns="91440" bIns="45720" rtlCol="0" anchor="ctr">
            <a:normAutofit/>
          </a:bodyPr>
          <a:lstStyle>
            <a:lvl1pPr>
              <a:defRPr b="1">
                <a:latin typeface="Arial" panose="020B0604020202020204" pitchFamily="34" charset="0"/>
                <a:ea typeface="Open Sans"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93684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2A8C98-222A-5E4B-8348-48F4D99AADF0}"/>
              </a:ext>
            </a:extLst>
          </p:cNvPr>
          <p:cNvSpPr>
            <a:spLocks noGrp="1"/>
          </p:cNvSpPr>
          <p:nvPr>
            <p:ph idx="1"/>
          </p:nvPr>
        </p:nvSpPr>
        <p:spPr>
          <a:xfrm>
            <a:off x="838200" y="1114097"/>
            <a:ext cx="10515600" cy="5357159"/>
          </a:xfrm>
        </p:spPr>
        <p:txBody>
          <a:bodyPr/>
          <a:lstStyle>
            <a:lvl1pPr>
              <a:lnSpc>
                <a:spcPct val="100000"/>
              </a:lnSpc>
              <a:spcAft>
                <a:spcPts val="400"/>
              </a:spcAft>
              <a:defRPr/>
            </a:lvl1pPr>
            <a:lvl2pPr>
              <a:lnSpc>
                <a:spcPct val="100000"/>
              </a:lnSpc>
              <a:spcAft>
                <a:spcPts val="400"/>
              </a:spcAft>
              <a:defRPr/>
            </a:lvl2pPr>
            <a:lvl3pPr>
              <a:lnSpc>
                <a:spcPct val="100000"/>
              </a:lnSpc>
              <a:spcAft>
                <a:spcPts val="400"/>
              </a:spcAft>
              <a:defRPr/>
            </a:lvl3pPr>
            <a:lvl4pPr>
              <a:lnSpc>
                <a:spcPct val="100000"/>
              </a:lnSpc>
              <a:spcAft>
                <a:spcPts val="400"/>
              </a:spcAft>
              <a:defRPr/>
            </a:lvl4pPr>
            <a:lvl5pPr>
              <a:lnSpc>
                <a:spcPct val="100000"/>
              </a:lnSpc>
              <a:spcAft>
                <a:spcPts val="4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8584024-231F-DE46-B61A-800FA9E0A0D7}"/>
              </a:ext>
            </a:extLst>
          </p:cNvPr>
          <p:cNvSpPr>
            <a:spLocks noGrp="1"/>
          </p:cNvSpPr>
          <p:nvPr>
            <p:ph type="dt" sz="half" idx="10"/>
          </p:nvPr>
        </p:nvSpPr>
        <p:spPr/>
        <p:txBody>
          <a:bodyPr/>
          <a:lstStyle/>
          <a:p>
            <a:fld id="{BCD31DDF-0B2F-6E43-AF43-0D9CDE1C43C5}" type="datetimeFigureOut">
              <a:rPr lang="en-US" smtClean="0"/>
              <a:t>7/25/2024</a:t>
            </a:fld>
            <a:endParaRPr lang="en-US"/>
          </a:p>
        </p:txBody>
      </p:sp>
      <p:sp>
        <p:nvSpPr>
          <p:cNvPr id="5" name="Footer Placeholder 4">
            <a:extLst>
              <a:ext uri="{FF2B5EF4-FFF2-40B4-BE49-F238E27FC236}">
                <a16:creationId xmlns:a16="http://schemas.microsoft.com/office/drawing/2014/main" id="{7F174882-AE53-5744-B9A2-D41417E9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002AC-06F9-AE46-B7BE-8B86F7AD47C6}"/>
              </a:ext>
            </a:extLst>
          </p:cNvPr>
          <p:cNvSpPr>
            <a:spLocks noGrp="1"/>
          </p:cNvSpPr>
          <p:nvPr>
            <p:ph type="sldNum" sz="quarter" idx="12"/>
          </p:nvPr>
        </p:nvSpPr>
        <p:spPr/>
        <p:txBody>
          <a:bodyPr/>
          <a:lstStyle/>
          <a:p>
            <a:fld id="{85344FAB-9474-534D-B309-B3CA1AD6B6DA}" type="slidenum">
              <a:rPr lang="en-US" smtClean="0"/>
              <a:t>‹#›</a:t>
            </a:fld>
            <a:endParaRPr lang="en-US"/>
          </a:p>
        </p:txBody>
      </p:sp>
      <p:sp>
        <p:nvSpPr>
          <p:cNvPr id="7" name="Rectangle 6">
            <a:extLst>
              <a:ext uri="{FF2B5EF4-FFF2-40B4-BE49-F238E27FC236}">
                <a16:creationId xmlns:a16="http://schemas.microsoft.com/office/drawing/2014/main" id="{BF889951-E31D-F645-AE34-818A22B01507}"/>
              </a:ext>
            </a:extLst>
          </p:cNvPr>
          <p:cNvSpPr/>
          <p:nvPr userDrawn="1"/>
        </p:nvSpPr>
        <p:spPr>
          <a:xfrm>
            <a:off x="0" y="-42862"/>
            <a:ext cx="12192000" cy="8101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49D7319-DF8C-CA45-888C-87F48B34E92C}"/>
              </a:ext>
            </a:extLst>
          </p:cNvPr>
          <p:cNvSpPr>
            <a:spLocks noGrp="1"/>
          </p:cNvSpPr>
          <p:nvPr>
            <p:ph type="body" sz="quarter" idx="13"/>
          </p:nvPr>
        </p:nvSpPr>
        <p:spPr>
          <a:xfrm>
            <a:off x="220115" y="159626"/>
            <a:ext cx="9291637" cy="627063"/>
          </a:xfrm>
        </p:spPr>
        <p:txBody>
          <a:bodyPr/>
          <a:lstStyle>
            <a:lvl1pPr marL="0" indent="0">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3760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19F9-30FC-5211-8797-A9885BEF39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93A79-84EF-E37B-28C6-E3934D86A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F70075-F5C9-3644-0EA1-CCC3145B8A93}"/>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5" name="Footer Placeholder 4">
            <a:extLst>
              <a:ext uri="{FF2B5EF4-FFF2-40B4-BE49-F238E27FC236}">
                <a16:creationId xmlns:a16="http://schemas.microsoft.com/office/drawing/2014/main" id="{CC7FBEE2-74DA-46A8-6A6C-99D5EDA43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1195A-335B-EB7D-6498-03A26420184A}"/>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3111253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FDE88-6B26-C767-0822-C95A4BD024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6C3BF-786B-B849-C670-C51023B9C3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8DDE5-4432-32A6-B712-51C63A18234C}"/>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5" name="Footer Placeholder 4">
            <a:extLst>
              <a:ext uri="{FF2B5EF4-FFF2-40B4-BE49-F238E27FC236}">
                <a16:creationId xmlns:a16="http://schemas.microsoft.com/office/drawing/2014/main" id="{05DEC981-A2AF-5F46-B470-2B72EA690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E8E80-1659-5BD9-6582-3D896DFC5CE2}"/>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679038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3AF7-EC73-2693-6A9B-A3AA0C9A2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C95DD7-0D40-0A7D-1A02-923F3B8F14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C903E-3482-55EE-0EC6-1ED0A23EB3D9}"/>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5" name="Footer Placeholder 4">
            <a:extLst>
              <a:ext uri="{FF2B5EF4-FFF2-40B4-BE49-F238E27FC236}">
                <a16:creationId xmlns:a16="http://schemas.microsoft.com/office/drawing/2014/main" id="{8774054F-844D-D6A6-1294-814A49DAC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FEB9D-0411-6C3E-F5F1-BE416DA7D873}"/>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2421580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35F21-667B-7CF3-7A26-3BF5EB44C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389D6-F10C-2BB6-4A1F-723630456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304D28-68AD-460F-FC2D-5AEC8FF15C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0D226-4DD1-4C18-6FB3-82F66E114904}"/>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6" name="Footer Placeholder 5">
            <a:extLst>
              <a:ext uri="{FF2B5EF4-FFF2-40B4-BE49-F238E27FC236}">
                <a16:creationId xmlns:a16="http://schemas.microsoft.com/office/drawing/2014/main" id="{DD4F3C6B-2DB9-DCD1-7690-FA4149E25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8D52F-6E4E-98BC-0A5F-5A79E1638270}"/>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109995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843D-A38A-459C-B294-7319324AB5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A45880-5357-9F90-632D-F1ECC56264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6FA75-D923-4582-5524-1AE66C44FA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06DD40-49CC-C18A-6B17-2420BA55F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8C692E-4C14-408C-542D-04AFF65492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4D2CEA-C629-C71C-5E4E-64FA699F6D57}"/>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8" name="Footer Placeholder 7">
            <a:extLst>
              <a:ext uri="{FF2B5EF4-FFF2-40B4-BE49-F238E27FC236}">
                <a16:creationId xmlns:a16="http://schemas.microsoft.com/office/drawing/2014/main" id="{5CCF7E10-926F-CBF7-739A-93ADFD8971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D503C8-7758-30B8-8622-422219EBB70A}"/>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1028273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BAC2-0B8E-399B-9D35-CC237E521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8DFA2E-19FB-9791-13AA-DA0B418F8203}"/>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4" name="Footer Placeholder 3">
            <a:extLst>
              <a:ext uri="{FF2B5EF4-FFF2-40B4-BE49-F238E27FC236}">
                <a16:creationId xmlns:a16="http://schemas.microsoft.com/office/drawing/2014/main" id="{E934BD7C-C8A7-8F15-54B7-B6E879239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AAF517-6CC5-E711-74D1-7BE0493BF323}"/>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3549016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8152E-7153-38DB-6C6D-F5AFEE570AC5}"/>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3" name="Footer Placeholder 2">
            <a:extLst>
              <a:ext uri="{FF2B5EF4-FFF2-40B4-BE49-F238E27FC236}">
                <a16:creationId xmlns:a16="http://schemas.microsoft.com/office/drawing/2014/main" id="{69393335-E8C0-7708-6F86-3C091D4DCC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31F0C-C833-15C3-95FC-EE72DED5022E}"/>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154698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A7B274-85F5-4FC0-92DA-07B016BD21F3}"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3495778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9B28-0FE0-FEFB-2516-8F52D94AE9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84E3E-43BB-05CC-4AC8-B16273944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69CDBF-A3CC-D9C0-E11E-C4841ACB1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43B71-2E73-60EE-9BD7-E3FB4627D964}"/>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6" name="Footer Placeholder 5">
            <a:extLst>
              <a:ext uri="{FF2B5EF4-FFF2-40B4-BE49-F238E27FC236}">
                <a16:creationId xmlns:a16="http://schemas.microsoft.com/office/drawing/2014/main" id="{690839D1-09DD-1AAF-4014-3E5E0A0EC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1E556-3513-E875-BA47-7476EB4D2520}"/>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147272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470E-3D7D-1348-2C26-CB6AA5277F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6F9D3-CF88-480C-B76B-B41E5A9B58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280006-E623-F590-25BE-5B2023AD3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789D9-12CA-A3DB-86E4-A85035966DFE}"/>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6" name="Footer Placeholder 5">
            <a:extLst>
              <a:ext uri="{FF2B5EF4-FFF2-40B4-BE49-F238E27FC236}">
                <a16:creationId xmlns:a16="http://schemas.microsoft.com/office/drawing/2014/main" id="{F4DE43E0-FBBD-C97E-884B-5992BE945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49449-80FF-4813-BA42-AE48A3E58194}"/>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86070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C1B5-563E-70C1-905F-2F4FAF01C1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23177A-B7D4-6BEC-ECEA-7601396494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81FD2-EF68-B032-810E-62B7C476C587}"/>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5" name="Footer Placeholder 4">
            <a:extLst>
              <a:ext uri="{FF2B5EF4-FFF2-40B4-BE49-F238E27FC236}">
                <a16:creationId xmlns:a16="http://schemas.microsoft.com/office/drawing/2014/main" id="{0768F21F-B4E0-7B7D-B19B-7CC455FA7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9DA46-8230-12FE-4766-21C3E8295BEC}"/>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2343017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D23BA-2F38-EE5F-347D-6E73A812D0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61CEF9-B906-A153-704E-D15C625209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A1F37-3344-2990-AE43-E1ACFDCAC0FF}"/>
              </a:ext>
            </a:extLst>
          </p:cNvPr>
          <p:cNvSpPr>
            <a:spLocks noGrp="1"/>
          </p:cNvSpPr>
          <p:nvPr>
            <p:ph type="dt" sz="half" idx="10"/>
          </p:nvPr>
        </p:nvSpPr>
        <p:spPr/>
        <p:txBody>
          <a:bodyPr/>
          <a:lstStyle/>
          <a:p>
            <a:fld id="{011DCBD1-7F30-4A66-AA69-3C7DF66A74C2}" type="datetimeFigureOut">
              <a:rPr lang="en-US" smtClean="0"/>
              <a:t>7/25/2024</a:t>
            </a:fld>
            <a:endParaRPr lang="en-US"/>
          </a:p>
        </p:txBody>
      </p:sp>
      <p:sp>
        <p:nvSpPr>
          <p:cNvPr id="5" name="Footer Placeholder 4">
            <a:extLst>
              <a:ext uri="{FF2B5EF4-FFF2-40B4-BE49-F238E27FC236}">
                <a16:creationId xmlns:a16="http://schemas.microsoft.com/office/drawing/2014/main" id="{BE30C1CC-402B-185C-284D-59762BBC6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AB60A-8975-51CB-4F80-501CDA29B0D5}"/>
              </a:ext>
            </a:extLst>
          </p:cNvPr>
          <p:cNvSpPr>
            <a:spLocks noGrp="1"/>
          </p:cNvSpPr>
          <p:nvPr>
            <p:ph type="sldNum" sz="quarter" idx="12"/>
          </p:nvPr>
        </p:nvSpPr>
        <p:spPr/>
        <p:txBody>
          <a:bodyPr/>
          <a:lstStyle/>
          <a:p>
            <a:fld id="{47CED615-AF5E-4F33-B143-968AA0E1405B}" type="slidenum">
              <a:rPr lang="en-US" smtClean="0"/>
              <a:t>‹#›</a:t>
            </a:fld>
            <a:endParaRPr lang="en-US"/>
          </a:p>
        </p:txBody>
      </p:sp>
    </p:spTree>
    <p:extLst>
      <p:ext uri="{BB962C8B-B14F-4D97-AF65-F5344CB8AC3E}">
        <p14:creationId xmlns:p14="http://schemas.microsoft.com/office/powerpoint/2010/main" val="202665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8C6A703B-E0E2-432A-8D0E-67CA4837643F}"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3969664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A703B-E0E2-432A-8D0E-67CA4837643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1211231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6A703B-E0E2-432A-8D0E-67CA4837643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2434595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6A703B-E0E2-432A-8D0E-67CA4837643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2770208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6A703B-E0E2-432A-8D0E-67CA4837643F}"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3045942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6A703B-E0E2-432A-8D0E-67CA4837643F}"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2243546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A7B274-85F5-4FC0-92DA-07B016BD21F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3273333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6A703B-E0E2-432A-8D0E-67CA4837643F}"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4050567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6A703B-E0E2-432A-8D0E-67CA4837643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3372556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6A703B-E0E2-432A-8D0E-67CA4837643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2782674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6A703B-E0E2-432A-8D0E-67CA4837643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1584590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6A703B-E0E2-432A-8D0E-67CA4837643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1688859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6A703B-E0E2-432A-8D0E-67CA4837643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F672E-6C16-470C-9D7F-C8C3CC70018C}"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902340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6A703B-E0E2-432A-8D0E-67CA4837643F}"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3964232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C6A703B-E0E2-432A-8D0E-67CA4837643F}"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40627793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C6A703B-E0E2-432A-8D0E-67CA4837643F}"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3490972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A703B-E0E2-432A-8D0E-67CA4837643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381012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A7B274-85F5-4FC0-92DA-07B016BD21F3}"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166775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6A703B-E0E2-432A-8D0E-67CA4837643F}"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F672E-6C16-470C-9D7F-C8C3CC70018C}" type="slidenum">
              <a:rPr lang="en-US" smtClean="0"/>
              <a:t>‹#›</a:t>
            </a:fld>
            <a:endParaRPr lang="en-US"/>
          </a:p>
        </p:txBody>
      </p:sp>
    </p:spTree>
    <p:extLst>
      <p:ext uri="{BB962C8B-B14F-4D97-AF65-F5344CB8AC3E}">
        <p14:creationId xmlns:p14="http://schemas.microsoft.com/office/powerpoint/2010/main" val="167227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1"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3"/>
            <a:ext cx="3209008" cy="5166659"/>
          </a:xfrm>
        </p:spPr>
        <p:txBody>
          <a:bodyPr anchor="b"/>
          <a:lstStyle>
            <a:lvl1pPr>
              <a:defRPr spc="-15"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2"/>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2"/>
            <a:ext cx="6599239" cy="2296083"/>
          </a:xfrm>
        </p:spPr>
        <p:txBody>
          <a:bodyPr>
            <a:normAutofit/>
          </a:bodyPr>
          <a:lstStyle>
            <a:lvl1pPr marL="257175" indent="-257175">
              <a:buFont typeface="Arial" panose="020B0604020202020204" pitchFamily="34" charset="0"/>
              <a:buChar char="•"/>
              <a:defRPr sz="15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2"/>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2"/>
            <a:ext cx="630936" cy="365125"/>
          </a:xfrm>
        </p:spPr>
        <p:txBody>
          <a:bodyPr/>
          <a:lstStyle/>
          <a:p>
            <a:pPr defTabSz="685800">
              <a:defRPr/>
            </a:pPr>
            <a:fld id="{244D815C-8BF3-4ECF-A945-A2A7C2983AF9}" type="slidenum">
              <a:rPr lang="en-US" smtClean="0">
                <a:solidFill>
                  <a:prstClr val="black"/>
                </a:solidFill>
              </a:rPr>
              <a:pPr defTabSz="685800">
                <a:defRPr/>
              </a:pPr>
              <a:t>‹#›</a:t>
            </a:fld>
            <a:endParaRPr lang="en-US" dirty="0">
              <a:solidFill>
                <a:prstClr val="black"/>
              </a:solidFill>
            </a:endParaRPr>
          </a:p>
        </p:txBody>
      </p:sp>
    </p:spTree>
    <p:extLst>
      <p:ext uri="{BB962C8B-B14F-4D97-AF65-F5344CB8AC3E}">
        <p14:creationId xmlns:p14="http://schemas.microsoft.com/office/powerpoint/2010/main" val="4268231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19963" y="2633034"/>
            <a:ext cx="7080805" cy="1362075"/>
          </a:xfrm>
          <a:noFill/>
        </p:spPr>
        <p:txBody>
          <a:bodyPr tIns="0" anchor="ctr" anchorCtr="0"/>
          <a:lstStyle>
            <a:lvl1pPr algn="l">
              <a:defRPr sz="3300" b="1" cap="none">
                <a:solidFill>
                  <a:schemeClr val="accent1"/>
                </a:solidFill>
              </a:defRPr>
            </a:lvl1pPr>
          </a:lstStyle>
          <a:p>
            <a:r>
              <a:rPr lang="en-US" dirty="0"/>
              <a:t>Click to Edit Master Title Style</a:t>
            </a:r>
          </a:p>
        </p:txBody>
      </p:sp>
      <p:grpSp>
        <p:nvGrpSpPr>
          <p:cNvPr id="4" name="Group 3"/>
          <p:cNvGrpSpPr/>
          <p:nvPr userDrawn="1"/>
        </p:nvGrpSpPr>
        <p:grpSpPr>
          <a:xfrm>
            <a:off x="-5105676" y="-63500"/>
            <a:ext cx="9271000" cy="6953250"/>
            <a:chOff x="457200" y="6184851"/>
            <a:chExt cx="558024" cy="558024"/>
          </a:xfrm>
        </p:grpSpPr>
        <p:sp>
          <p:nvSpPr>
            <p:cNvPr id="5" name="Oval 4"/>
            <p:cNvSpPr>
              <a:spLocks noChangeAspect="1"/>
            </p:cNvSpPr>
            <p:nvPr userDrawn="1"/>
          </p:nvSpPr>
          <p:spPr>
            <a:xfrm>
              <a:off x="457200" y="6184851"/>
              <a:ext cx="558024" cy="55802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 name="Picture 5" descr="STR_TA 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526" y="6196068"/>
              <a:ext cx="535372" cy="535590"/>
            </a:xfrm>
            <a:prstGeom prst="rect">
              <a:avLst/>
            </a:prstGeom>
          </p:spPr>
        </p:pic>
      </p:grpSp>
    </p:spTree>
    <p:extLst>
      <p:ext uri="{BB962C8B-B14F-4D97-AF65-F5344CB8AC3E}">
        <p14:creationId xmlns:p14="http://schemas.microsoft.com/office/powerpoint/2010/main" val="422857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A7B274-85F5-4FC0-92DA-07B016BD21F3}"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225291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7B274-85F5-4FC0-92DA-07B016BD21F3}"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2806051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7B274-85F5-4FC0-92DA-07B016BD21F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3923064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7B274-85F5-4FC0-92DA-07B016BD21F3}"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9E2401-DF87-49B4-ADF0-57BDBA1CE241}" type="slidenum">
              <a:rPr lang="en-US" smtClean="0"/>
              <a:t>‹#›</a:t>
            </a:fld>
            <a:endParaRPr lang="en-US"/>
          </a:p>
        </p:txBody>
      </p:sp>
    </p:spTree>
    <p:extLst>
      <p:ext uri="{BB962C8B-B14F-4D97-AF65-F5344CB8AC3E}">
        <p14:creationId xmlns:p14="http://schemas.microsoft.com/office/powerpoint/2010/main" val="353395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3.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6A7B274-85F5-4FC0-92DA-07B016BD21F3}" type="datetimeFigureOut">
              <a:rPr lang="en-US" smtClean="0"/>
              <a:t>7/25/2024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89E2401-DF87-49B4-ADF0-57BDBA1CE241}" type="slidenum">
              <a:rPr lang="en-US" smtClean="0"/>
              <a:t>‹#›</a:t>
            </a:fld>
            <a:endParaRPr lang="en-US"/>
          </a:p>
        </p:txBody>
      </p:sp>
    </p:spTree>
    <p:extLst>
      <p:ext uri="{BB962C8B-B14F-4D97-AF65-F5344CB8AC3E}">
        <p14:creationId xmlns:p14="http://schemas.microsoft.com/office/powerpoint/2010/main" val="342116300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4" r:id="rId18"/>
    <p:sldLayoutId id="2147483705" r:id="rId19"/>
    <p:sldLayoutId id="2147483707" r:id="rId20"/>
    <p:sldLayoutId id="2147483708" r:id="rId21"/>
    <p:sldLayoutId id="2147483744" r:id="rId2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77BE2D-B741-38B7-4208-FD799E906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E73D85-A92E-7173-D66B-F697CF31E5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697F6-B930-D34E-8BAB-1164D5D6B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DCBD1-7F30-4A66-AA69-3C7DF66A74C2}" type="datetimeFigureOut">
              <a:rPr lang="en-US" smtClean="0"/>
              <a:t>7/25/2024</a:t>
            </a:fld>
            <a:endParaRPr lang="en-US"/>
          </a:p>
        </p:txBody>
      </p:sp>
      <p:sp>
        <p:nvSpPr>
          <p:cNvPr id="5" name="Footer Placeholder 4">
            <a:extLst>
              <a:ext uri="{FF2B5EF4-FFF2-40B4-BE49-F238E27FC236}">
                <a16:creationId xmlns:a16="http://schemas.microsoft.com/office/drawing/2014/main" id="{CB708BB3-37F2-B387-3C5F-CE10C27AFF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81DB8E-843B-89F3-8912-0B6C367AB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ED615-AF5E-4F33-B143-968AA0E1405B}" type="slidenum">
              <a:rPr lang="en-US" smtClean="0"/>
              <a:t>‹#›</a:t>
            </a:fld>
            <a:endParaRPr lang="en-US"/>
          </a:p>
        </p:txBody>
      </p:sp>
    </p:spTree>
    <p:extLst>
      <p:ext uri="{BB962C8B-B14F-4D97-AF65-F5344CB8AC3E}">
        <p14:creationId xmlns:p14="http://schemas.microsoft.com/office/powerpoint/2010/main" val="278423020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C6A703B-E0E2-432A-8D0E-67CA4837643F}" type="datetimeFigureOut">
              <a:rPr lang="en-US" smtClean="0"/>
              <a:t>7/25/2024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EF672E-6C16-470C-9D7F-C8C3CC70018C}" type="slidenum">
              <a:rPr lang="en-US" smtClean="0"/>
              <a:t>‹#›</a:t>
            </a:fld>
            <a:endParaRPr lang="en-US"/>
          </a:p>
        </p:txBody>
      </p:sp>
    </p:spTree>
    <p:extLst>
      <p:ext uri="{BB962C8B-B14F-4D97-AF65-F5344CB8AC3E}">
        <p14:creationId xmlns:p14="http://schemas.microsoft.com/office/powerpoint/2010/main" val="109087848"/>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41" r:id="rId18"/>
    <p:sldLayoutId id="2147483743" r:id="rId19"/>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healthprofessionalsforpatientsinpain.org/the-letter-1" TargetMode="External"/><Relationship Id="rId1" Type="http://schemas.openxmlformats.org/officeDocument/2006/relationships/slideLayout" Target="../slideLayouts/slideLayout40.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www.ama-assn.org/delivering-care/overdose-epidemic/physicians-progress-toward-ending-nation-s-drug-overdose-epidemic"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8/10/relationships/comments" Target="../comments/modernComment_481_D1BC58F4.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A49_97BBA26F.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480_53E26369.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482_160AFFB1.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hyperlink" Target="https://www.sciencedirect.com/science/article/abs/pii/S0278584601001610" TargetMode="External"/><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hyperlink" Target="https://www.ncbi.nlm.nih.gov/pmc/articles/PMC7728942/" TargetMode="External"/><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hyperlink" Target="https://www.ncbi.nlm.nih.gov/pmc/articles/PMC7728942/" TargetMode="Externa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hyperlink" Target="https://www.ncbi.nlm.nih.gov/pmc/articles/PMC7728942/" TargetMode="Externa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hyperlink" Target="https://www.pbm.va.gov/AcademicDetailingService/Documents/Pain_Opioid_Taper_Tool_IB_10_939_P96820.pdf" TargetMode="External"/><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 Id="rId4" Type="http://schemas.openxmlformats.org/officeDocument/2006/relationships/hyperlink" Target="https://doi.org/10.1097%2FPR9.0000000000000851"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 Id="rId4" Type="http://schemas.openxmlformats.org/officeDocument/2006/relationships/hyperlink" Target="https://www.painreprocessingtherapy.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hyperlink" Target="https://www.healthquality.va.gov/guidelines/Pain/cot/VADoDOpioidsCPGProviderSummary.pdf" TargetMode="External"/><Relationship Id="rId2" Type="http://schemas.openxmlformats.org/officeDocument/2006/relationships/image" Target="../media/image57.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hyperlink" Target="https://www.hhs.gov/opioids/sites/default/files/2019-10/Dosage_Reduction_Discontinuation.pdf" TargetMode="Externa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4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hyperlink" Target="https://www.tandfonline.com/doi/pdf/10.2147/JPR.S231948" TargetMode="External"/><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0.xml"/><Relationship Id="rId6" Type="http://schemas.openxmlformats.org/officeDocument/2006/relationships/hyperlink" Target="https://doi.org/10.1111/pme.12520"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0.xml"/><Relationship Id="rId4" Type="http://schemas.openxmlformats.org/officeDocument/2006/relationships/hyperlink" Target="https://www.tandfonline.com/doi/pdf/10.2147/JPR.S231948"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hyperlink" Target="mailto:sarahspencerak@gmail.com" TargetMode="Externa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82"/>
        <p:cNvGrpSpPr/>
        <p:nvPr/>
      </p:nvGrpSpPr>
      <p:grpSpPr>
        <a:xfrm>
          <a:off x="0" y="0"/>
          <a:ext cx="0" cy="0"/>
          <a:chOff x="0" y="0"/>
          <a:chExt cx="0" cy="0"/>
        </a:xfrm>
      </p:grpSpPr>
      <p:sp>
        <p:nvSpPr>
          <p:cNvPr id="83" name="Google Shape;83;p1"/>
          <p:cNvSpPr txBox="1">
            <a:spLocks noGrp="1"/>
          </p:cNvSpPr>
          <p:nvPr>
            <p:ph type="ctrTitle"/>
          </p:nvPr>
        </p:nvSpPr>
        <p:spPr>
          <a:xfrm>
            <a:off x="1038687" y="352292"/>
            <a:ext cx="10022889" cy="1778301"/>
          </a:xfrm>
          <a:prstGeom prst="rect">
            <a:avLst/>
          </a:prstGeom>
          <a:solidFill>
            <a:schemeClr val="dk2"/>
          </a:solidFill>
          <a:ln>
            <a:noFill/>
          </a:ln>
        </p:spPr>
        <p:txBody>
          <a:bodyPr spcFirstLastPara="1" wrap="square" lIns="91425" tIns="45700" rIns="91425" bIns="45700" anchor="ctr" anchorCtr="0">
            <a:noAutofit/>
          </a:bodyPr>
          <a:lstStyle/>
          <a:p>
            <a:pPr algn="ctr"/>
            <a:r>
              <a:rPr lang="en-US" sz="4800" b="1" dirty="0"/>
              <a:t>Reconsidering the Benefits and Harms of Tapering Long-Term Opioid Therapy</a:t>
            </a:r>
          </a:p>
        </p:txBody>
      </p:sp>
      <p:sp>
        <p:nvSpPr>
          <p:cNvPr id="84" name="Google Shape;84;p1"/>
          <p:cNvSpPr txBox="1">
            <a:spLocks noGrp="1"/>
          </p:cNvSpPr>
          <p:nvPr>
            <p:ph type="subTitle" idx="1"/>
          </p:nvPr>
        </p:nvSpPr>
        <p:spPr>
          <a:xfrm>
            <a:off x="2100644" y="2330002"/>
            <a:ext cx="7898974" cy="1909886"/>
          </a:xfrm>
          <a:prstGeom prst="rect">
            <a:avLst/>
          </a:prstGeom>
          <a:noFill/>
          <a:ln>
            <a:noFill/>
          </a:ln>
        </p:spPr>
        <p:txBody>
          <a:bodyPr spcFirstLastPara="1" wrap="square" lIns="91425" tIns="45700" rIns="91425" bIns="45700" anchor="t" anchorCtr="0">
            <a:normAutofit/>
          </a:bodyPr>
          <a:lstStyle/>
          <a:p>
            <a:pPr marL="0" indent="0" algn="ctr">
              <a:spcBef>
                <a:spcPts val="0"/>
              </a:spcBef>
            </a:pPr>
            <a:r>
              <a:rPr kumimoji="0" lang="en-US" sz="4800" b="1" i="0" u="none" strike="noStrike" kern="1200" cap="none" spc="0" normalizeH="0" baseline="0" noProof="0" dirty="0">
                <a:ln>
                  <a:noFill/>
                </a:ln>
                <a:solidFill>
                  <a:schemeClr val="tx1"/>
                </a:solidFill>
                <a:effectLst/>
                <a:uLnTx/>
                <a:uFillTx/>
                <a:latin typeface="Calibri Light" panose="020F0302020204030204"/>
                <a:ea typeface="+mj-ea"/>
                <a:cs typeface="+mj-cs"/>
              </a:rPr>
              <a:t>Managing Complex Prescription </a:t>
            </a:r>
            <a:r>
              <a:rPr lang="en-US" sz="4800" b="1" dirty="0">
                <a:solidFill>
                  <a:schemeClr val="tx1"/>
                </a:solidFill>
                <a:latin typeface="Calibri Light" panose="020F0302020204030204"/>
                <a:ea typeface="+mj-ea"/>
                <a:cs typeface="+mj-cs"/>
              </a:rPr>
              <a:t>O</a:t>
            </a:r>
            <a:r>
              <a:rPr kumimoji="0" lang="en-US" sz="4800" b="1" i="0" u="none" strike="noStrike" kern="1200" cap="none" spc="0" normalizeH="0" baseline="0" noProof="0" dirty="0" err="1">
                <a:ln>
                  <a:noFill/>
                </a:ln>
                <a:solidFill>
                  <a:schemeClr val="tx1"/>
                </a:solidFill>
                <a:effectLst/>
                <a:uLnTx/>
                <a:uFillTx/>
                <a:latin typeface="Calibri Light" panose="020F0302020204030204"/>
                <a:ea typeface="+mj-ea"/>
                <a:cs typeface="+mj-cs"/>
              </a:rPr>
              <a:t>pioid</a:t>
            </a:r>
            <a:r>
              <a:rPr kumimoji="0" lang="en-US" sz="4800" b="1" i="0" u="none" strike="noStrike" kern="1200" cap="none" spc="0" normalizeH="0" baseline="0" noProof="0" dirty="0">
                <a:ln>
                  <a:noFill/>
                </a:ln>
                <a:solidFill>
                  <a:schemeClr val="tx1"/>
                </a:solidFill>
                <a:effectLst/>
                <a:uLnTx/>
                <a:uFillTx/>
                <a:latin typeface="Calibri Light" panose="020F0302020204030204"/>
                <a:ea typeface="+mj-ea"/>
                <a:cs typeface="+mj-cs"/>
              </a:rPr>
              <a:t> Dependence</a:t>
            </a:r>
            <a:endParaRPr sz="2400" b="1" dirty="0">
              <a:solidFill>
                <a:schemeClr val="tx1"/>
              </a:solidFill>
            </a:endParaRPr>
          </a:p>
        </p:txBody>
      </p:sp>
      <p:sp>
        <p:nvSpPr>
          <p:cNvPr id="85" name="Google Shape;85;p1"/>
          <p:cNvSpPr txBox="1"/>
          <p:nvPr/>
        </p:nvSpPr>
        <p:spPr>
          <a:xfrm>
            <a:off x="2705373" y="3763275"/>
            <a:ext cx="6400800" cy="1152009"/>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srgbClr val="FFFFFF"/>
                </a:solidFill>
                <a:latin typeface="Calibri" panose="020F0502020204030204"/>
              </a:rPr>
              <a:t>Region 10 Opioid Summit, Boise, ID July 2024</a:t>
            </a: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Sarah Spencer, DO, FASAM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F37B-6C19-4233-7E61-B7871A4DF73C}"/>
              </a:ext>
            </a:extLst>
          </p:cNvPr>
          <p:cNvSpPr>
            <a:spLocks noGrp="1"/>
          </p:cNvSpPr>
          <p:nvPr>
            <p:ph type="title" idx="4294967295"/>
          </p:nvPr>
        </p:nvSpPr>
        <p:spPr>
          <a:xfrm>
            <a:off x="0" y="160338"/>
            <a:ext cx="7389813" cy="1408112"/>
          </a:xfrm>
        </p:spPr>
        <p:txBody>
          <a:bodyPr>
            <a:normAutofit fontScale="90000"/>
          </a:bodyPr>
          <a:lstStyle/>
          <a:p>
            <a:r>
              <a:rPr lang="en-US" dirty="0"/>
              <a:t>2016 Guideline Rapid Uptake: At What Cost?</a:t>
            </a:r>
          </a:p>
        </p:txBody>
      </p:sp>
      <p:sp>
        <p:nvSpPr>
          <p:cNvPr id="5" name="Content Placeholder 4">
            <a:extLst>
              <a:ext uri="{FF2B5EF4-FFF2-40B4-BE49-F238E27FC236}">
                <a16:creationId xmlns:a16="http://schemas.microsoft.com/office/drawing/2014/main" id="{E8E0E6A1-6B61-E996-A908-4453D84D357D}"/>
              </a:ext>
            </a:extLst>
          </p:cNvPr>
          <p:cNvSpPr>
            <a:spLocks noGrp="1"/>
          </p:cNvSpPr>
          <p:nvPr>
            <p:ph sz="half" idx="4294967295"/>
          </p:nvPr>
        </p:nvSpPr>
        <p:spPr>
          <a:xfrm>
            <a:off x="0" y="1733550"/>
            <a:ext cx="5126038" cy="4600575"/>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tx1"/>
                </a:solidFill>
                <a:effectLst/>
                <a:uLnTx/>
                <a:uFillTx/>
                <a:latin typeface="Calibri" panose="020F0502020204030204"/>
                <a:ea typeface="+mn-ea"/>
                <a:cs typeface="+mn-cs"/>
              </a:rPr>
              <a:t>An early national response addressing numerous instances of poorly applied CDC guidelines including: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90 MME became </a:t>
            </a:r>
            <a:r>
              <a:rPr kumimoji="0" lang="en-US" sz="2000" b="0" i="1" u="none" strike="noStrike" kern="1200" cap="none" spc="0" normalizeH="0" baseline="0" noProof="0" dirty="0">
                <a:ln>
                  <a:noFill/>
                </a:ln>
                <a:solidFill>
                  <a:schemeClr val="tx1"/>
                </a:solidFill>
                <a:effectLst/>
                <a:uLnTx/>
                <a:uFillTx/>
                <a:latin typeface="Calibri" panose="020F0502020204030204"/>
                <a:ea typeface="+mn-ea"/>
                <a:cs typeface="+mn-cs"/>
              </a:rPr>
              <a:t>de facto</a:t>
            </a: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 daily dose limit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Payer-imposed barriers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Explicit tapering plans required for high dose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Concerns over professional risk/liability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rPr>
              <a:t>Alternative therapies not covered by many commercial payers (though as of today, less an issue)</a:t>
            </a:r>
          </a:p>
        </p:txBody>
      </p:sp>
      <p:sp>
        <p:nvSpPr>
          <p:cNvPr id="7" name="Content Placeholder 6">
            <a:extLst>
              <a:ext uri="{FF2B5EF4-FFF2-40B4-BE49-F238E27FC236}">
                <a16:creationId xmlns:a16="http://schemas.microsoft.com/office/drawing/2014/main" id="{49ED5459-418C-1BDF-13E8-4E0A91D9B4D9}"/>
              </a:ext>
            </a:extLst>
          </p:cNvPr>
          <p:cNvSpPr>
            <a:spLocks noGrp="1"/>
          </p:cNvSpPr>
          <p:nvPr>
            <p:ph sz="quarter" idx="4294967295"/>
          </p:nvPr>
        </p:nvSpPr>
        <p:spPr>
          <a:xfrm>
            <a:off x="5667375" y="1828800"/>
            <a:ext cx="6524625" cy="4810125"/>
          </a:xfrm>
        </p:spPr>
        <p:txBody>
          <a:bodyPr>
            <a:normAutofit/>
          </a:bodyPr>
          <a:lstStyle/>
          <a:p>
            <a:pPr marL="45720" marR="0" lvl="0" indent="0" algn="l" defTabSz="914400" rtl="0" eaLnBrk="1" fontAlgn="auto" latinLnBrk="0" hangingPunct="1">
              <a:lnSpc>
                <a:spcPct val="90000"/>
              </a:lnSpc>
              <a:spcBef>
                <a:spcPts val="1800"/>
              </a:spcBef>
              <a:spcAft>
                <a:spcPts val="0"/>
              </a:spcAft>
              <a:buClr>
                <a:srgbClr val="44546A"/>
              </a:buClr>
              <a:buSzPct val="100000"/>
              <a:buNone/>
              <a:tabLst/>
              <a:defRPr/>
            </a:pPr>
            <a:r>
              <a:rPr lang="en-US" sz="1900" i="0" dirty="0">
                <a:solidFill>
                  <a:schemeClr val="tx1"/>
                </a:solidFill>
                <a:latin typeface="Calibri" panose="020F0502020204030204"/>
              </a:rPr>
              <a:t>“…Applications were inconsistent and went beyond its recommendations…”</a:t>
            </a:r>
            <a:endPar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274320" marR="0" lvl="0" indent="-228600" algn="l" defTabSz="914400" rtl="0" eaLnBrk="1" fontAlgn="auto" latinLnBrk="0" hangingPunct="1">
              <a:lnSpc>
                <a:spcPct val="90000"/>
              </a:lnSpc>
              <a:spcBef>
                <a:spcPts val="1800"/>
              </a:spcBef>
              <a:spcAft>
                <a:spcPts val="0"/>
              </a:spcAft>
              <a:buClr>
                <a:srgbClr val="44546A"/>
              </a:buClr>
              <a:buSzPct val="100000"/>
              <a:buFont typeface="Arial" pitchFamily="34" charset="0"/>
              <a:buChar char="▪"/>
              <a:tabLst/>
              <a:defRPr/>
            </a:pPr>
            <a:r>
              <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rPr>
              <a:t>Misapplication:</a:t>
            </a:r>
          </a:p>
          <a:p>
            <a:pPr marL="594360" marR="0" lvl="1" indent="-228600" algn="l" defTabSz="914400" rtl="0" eaLnBrk="1" fontAlgn="auto" latinLnBrk="0" hangingPunct="1">
              <a:lnSpc>
                <a:spcPct val="90000"/>
              </a:lnSpc>
              <a:spcBef>
                <a:spcPts val="1000"/>
              </a:spcBef>
              <a:spcAft>
                <a:spcPts val="0"/>
              </a:spcAft>
              <a:buClr>
                <a:srgbClr val="44546A"/>
              </a:buClr>
              <a:buSzPct val="100000"/>
              <a:buFont typeface="Arial" pitchFamily="34" charset="0"/>
              <a:buChar char="▪"/>
              <a:tabLst/>
              <a:defRPr/>
            </a:pPr>
            <a:r>
              <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rPr>
              <a:t>Toward Populations outside of guidelines, including those receiving </a:t>
            </a:r>
            <a:r>
              <a:rPr kumimoji="0" lang="en-US" sz="1900" b="0" i="1" u="none" strike="noStrike" kern="1200" cap="none" spc="0" normalizeH="0" baseline="0" noProof="0" dirty="0">
                <a:ln>
                  <a:noFill/>
                </a:ln>
                <a:solidFill>
                  <a:schemeClr val="tx1"/>
                </a:solidFill>
                <a:effectLst/>
                <a:uLnTx/>
                <a:uFillTx/>
                <a:latin typeface="Calibri" panose="020F0502020204030204"/>
                <a:ea typeface="+mn-ea"/>
                <a:cs typeface="+mn-cs"/>
              </a:rPr>
              <a:t>opiates that treat OUD</a:t>
            </a:r>
          </a:p>
          <a:p>
            <a:pPr marL="594360" marR="0" lvl="1" indent="-228600" algn="l" defTabSz="914400" rtl="0" eaLnBrk="1" fontAlgn="auto" latinLnBrk="0" hangingPunct="1">
              <a:lnSpc>
                <a:spcPct val="90000"/>
              </a:lnSpc>
              <a:spcBef>
                <a:spcPts val="1000"/>
              </a:spcBef>
              <a:spcAft>
                <a:spcPts val="0"/>
              </a:spcAft>
              <a:buClr>
                <a:srgbClr val="44546A"/>
              </a:buClr>
              <a:buSzPct val="100000"/>
              <a:buFont typeface="Arial" pitchFamily="34" charset="0"/>
              <a:buChar char="▪"/>
              <a:tabLst/>
              <a:defRPr/>
            </a:pPr>
            <a:r>
              <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rPr>
              <a:t>Via imposing rigid limits and sudden tapers, causing rapid d/c or practice dismissal</a:t>
            </a:r>
          </a:p>
          <a:p>
            <a:pPr marL="274320" marR="0" lvl="0" indent="-228600" algn="l" defTabSz="914400" rtl="0" eaLnBrk="1" fontAlgn="auto" latinLnBrk="0" hangingPunct="1">
              <a:lnSpc>
                <a:spcPct val="90000"/>
              </a:lnSpc>
              <a:spcBef>
                <a:spcPts val="1800"/>
              </a:spcBef>
              <a:spcAft>
                <a:spcPts val="0"/>
              </a:spcAft>
              <a:buClr>
                <a:srgbClr val="44546A"/>
              </a:buClr>
              <a:buSzPct val="100000"/>
              <a:buFont typeface="Arial" pitchFamily="34" charset="0"/>
              <a:buChar char="▪"/>
              <a:tabLst/>
              <a:defRPr/>
            </a:pPr>
            <a:r>
              <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rPr>
              <a:t>What they (2016 guidelines) </a:t>
            </a:r>
            <a:r>
              <a:rPr kumimoji="0" lang="en-US" sz="1900" b="0" i="1" u="none" strike="noStrike" kern="1200" cap="none" spc="0" normalizeH="0" baseline="0" noProof="0" dirty="0">
                <a:ln>
                  <a:noFill/>
                </a:ln>
                <a:solidFill>
                  <a:schemeClr val="tx1"/>
                </a:solidFill>
                <a:effectLst/>
                <a:uLnTx/>
                <a:uFillTx/>
                <a:latin typeface="Calibri" panose="020F0502020204030204"/>
                <a:ea typeface="+mn-ea"/>
                <a:cs typeface="+mn-cs"/>
              </a:rPr>
              <a:t>actually </a:t>
            </a:r>
            <a:r>
              <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rPr>
              <a:t>said:</a:t>
            </a:r>
          </a:p>
          <a:p>
            <a:pPr marL="594360" marR="0" lvl="1" indent="-228600" algn="l" defTabSz="914400" rtl="0" eaLnBrk="1" fontAlgn="auto" latinLnBrk="0" hangingPunct="1">
              <a:lnSpc>
                <a:spcPct val="90000"/>
              </a:lnSpc>
              <a:spcBef>
                <a:spcPts val="1000"/>
              </a:spcBef>
              <a:spcAft>
                <a:spcPts val="0"/>
              </a:spcAft>
              <a:buClr>
                <a:srgbClr val="44546A"/>
              </a:buClr>
              <a:buSzPct val="100000"/>
              <a:buFont typeface="Arial" pitchFamily="34" charset="0"/>
              <a:buChar char="▪"/>
              <a:tabLst/>
              <a:defRPr/>
            </a:pPr>
            <a:r>
              <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rPr>
              <a:t>If patient is above 90, </a:t>
            </a:r>
            <a:r>
              <a:rPr kumimoji="0" lang="en-US" sz="1900" b="1" i="0" u="none" strike="noStrike" kern="1200" cap="none" spc="0" normalizeH="0" baseline="0" noProof="0" dirty="0">
                <a:ln>
                  <a:noFill/>
                </a:ln>
                <a:solidFill>
                  <a:schemeClr val="tx1"/>
                </a:solidFill>
                <a:effectLst/>
                <a:uLnTx/>
                <a:uFillTx/>
                <a:latin typeface="Calibri" panose="020F0502020204030204"/>
                <a:ea typeface="+mn-ea"/>
                <a:cs typeface="+mn-cs"/>
              </a:rPr>
              <a:t>justify</a:t>
            </a:r>
            <a:r>
              <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rPr>
              <a:t> the decision</a:t>
            </a:r>
          </a:p>
          <a:p>
            <a:pPr marL="594360" marR="0" lvl="1" indent="-228600" algn="l" defTabSz="914400" rtl="0" eaLnBrk="1" fontAlgn="auto" latinLnBrk="0" hangingPunct="1">
              <a:lnSpc>
                <a:spcPct val="90000"/>
              </a:lnSpc>
              <a:spcBef>
                <a:spcPts val="1000"/>
              </a:spcBef>
              <a:spcAft>
                <a:spcPts val="0"/>
              </a:spcAft>
              <a:buClr>
                <a:srgbClr val="44546A"/>
              </a:buClr>
              <a:buSzPct val="100000"/>
              <a:buFont typeface="Arial" pitchFamily="34" charset="0"/>
              <a:buChar char="▪"/>
              <a:tabLst/>
              <a:defRPr/>
            </a:pPr>
            <a:r>
              <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rPr>
              <a:t>The guidelines did </a:t>
            </a:r>
            <a:r>
              <a:rPr kumimoji="0" lang="en-US" sz="1900" b="1" i="0" u="none" strike="noStrike" kern="1200" cap="none" spc="0" normalizeH="0" baseline="0" noProof="0" dirty="0">
                <a:ln>
                  <a:noFill/>
                </a:ln>
                <a:solidFill>
                  <a:schemeClr val="tx1"/>
                </a:solidFill>
                <a:effectLst/>
                <a:uLnTx/>
                <a:uFillTx/>
                <a:latin typeface="Calibri" panose="020F0502020204030204"/>
                <a:ea typeface="+mn-ea"/>
                <a:cs typeface="+mn-cs"/>
              </a:rPr>
              <a:t>not</a:t>
            </a:r>
            <a:r>
              <a:rPr kumimoji="0" lang="en-US" sz="1900" b="0" i="0" u="none" strike="noStrike" kern="1200" cap="none" spc="0" normalizeH="0" baseline="0" noProof="0" dirty="0">
                <a:ln>
                  <a:noFill/>
                </a:ln>
                <a:solidFill>
                  <a:schemeClr val="tx1"/>
                </a:solidFill>
                <a:effectLst/>
                <a:uLnTx/>
                <a:uFillTx/>
                <a:latin typeface="Calibri" panose="020F0502020204030204"/>
                <a:ea typeface="+mn-ea"/>
                <a:cs typeface="+mn-cs"/>
              </a:rPr>
              <a:t> support abrupt discontinuation unless safety acutely an issue</a:t>
            </a:r>
          </a:p>
          <a:p>
            <a:endParaRPr lang="en-US" dirty="0"/>
          </a:p>
        </p:txBody>
      </p:sp>
      <p:sp>
        <p:nvSpPr>
          <p:cNvPr id="9" name="TextBox 8">
            <a:hlinkClick r:id="rId2"/>
            <a:extLst>
              <a:ext uri="{FF2B5EF4-FFF2-40B4-BE49-F238E27FC236}">
                <a16:creationId xmlns:a16="http://schemas.microsoft.com/office/drawing/2014/main" id="{16FC7C96-D6A4-9F82-7322-84618B32AFF9}"/>
              </a:ext>
            </a:extLst>
          </p:cNvPr>
          <p:cNvSpPr txBox="1"/>
          <p:nvPr/>
        </p:nvSpPr>
        <p:spPr>
          <a:xfrm>
            <a:off x="529005" y="6362373"/>
            <a:ext cx="46291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effectLst/>
                <a:uLnTx/>
                <a:uFillTx/>
                <a:latin typeface="Grandview"/>
                <a:ea typeface="+mn-ea"/>
                <a:cs typeface="+mn-cs"/>
              </a:rPr>
              <a:t>1</a:t>
            </a:r>
            <a:r>
              <a:rPr kumimoji="0" lang="en-US" sz="1200" b="0" i="0" u="none" strike="noStrike" kern="1200" cap="none" spc="0" normalizeH="0" baseline="0" noProof="0" dirty="0">
                <a:ln>
                  <a:noFill/>
                </a:ln>
                <a:effectLst/>
                <a:uLnTx/>
                <a:uFillTx/>
                <a:latin typeface="Grandview"/>
                <a:ea typeface="+mn-ea"/>
                <a:cs typeface="+mn-cs"/>
              </a:rPr>
              <a:t>https://</a:t>
            </a:r>
            <a:r>
              <a:rPr kumimoji="0" lang="en-US" sz="1200" b="0" i="0" u="none" strike="noStrike" kern="1200" cap="none" spc="0" normalizeH="0" baseline="0" noProof="0" dirty="0" err="1">
                <a:ln>
                  <a:noFill/>
                </a:ln>
                <a:effectLst/>
                <a:uLnTx/>
                <a:uFillTx/>
                <a:latin typeface="Grandview"/>
                <a:ea typeface="+mn-ea"/>
                <a:cs typeface="+mn-cs"/>
              </a:rPr>
              <a:t>healthprofessionalsforpatientsinpain.org</a:t>
            </a:r>
            <a:r>
              <a:rPr kumimoji="0" lang="en-US" sz="1200" b="0" i="0" u="none" strike="noStrike" kern="1200" cap="none" spc="0" normalizeH="0" baseline="0" noProof="0" dirty="0">
                <a:ln>
                  <a:noFill/>
                </a:ln>
                <a:effectLst/>
                <a:uLnTx/>
                <a:uFillTx/>
                <a:latin typeface="Grandview"/>
                <a:ea typeface="+mn-ea"/>
                <a:cs typeface="+mn-cs"/>
              </a:rPr>
              <a:t>/the-letter-1</a:t>
            </a:r>
          </a:p>
        </p:txBody>
      </p:sp>
      <p:sp>
        <p:nvSpPr>
          <p:cNvPr id="10" name="TextBox 9">
            <a:extLst>
              <a:ext uri="{FF2B5EF4-FFF2-40B4-BE49-F238E27FC236}">
                <a16:creationId xmlns:a16="http://schemas.microsoft.com/office/drawing/2014/main" id="{711503C6-D7FB-C4DD-FA6F-BFD3D1760E4A}"/>
              </a:ext>
            </a:extLst>
          </p:cNvPr>
          <p:cNvSpPr txBox="1"/>
          <p:nvPr/>
        </p:nvSpPr>
        <p:spPr>
          <a:xfrm>
            <a:off x="6963509" y="6551995"/>
            <a:ext cx="3914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effectLst/>
                <a:uLnTx/>
                <a:uFillTx/>
                <a:latin typeface="Calibri" panose="020F0502020204030204"/>
                <a:ea typeface="+mn-ea"/>
                <a:cs typeface="+mn-cs"/>
              </a:rPr>
              <a:t>2</a:t>
            </a:r>
            <a:r>
              <a:rPr kumimoji="0" lang="en-US" sz="1200" b="0" i="0" u="none" strike="noStrike" kern="1200" cap="none" spc="0" normalizeH="0" baseline="0" noProof="0" dirty="0">
                <a:ln>
                  <a:noFill/>
                </a:ln>
                <a:effectLst/>
                <a:uLnTx/>
                <a:uFillTx/>
                <a:latin typeface="Calibri" panose="020F0502020204030204"/>
                <a:ea typeface="+mn-ea"/>
                <a:cs typeface="+mn-cs"/>
              </a:rPr>
              <a:t>NEJM2019; 380:2285-2287 DOI: 10.1056/NEJMp1904190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randview"/>
              <a:ea typeface="+mn-ea"/>
              <a:cs typeface="+mn-cs"/>
            </a:endParaRPr>
          </a:p>
        </p:txBody>
      </p:sp>
      <p:pic>
        <p:nvPicPr>
          <p:cNvPr id="11" name="Picture 10">
            <a:extLst>
              <a:ext uri="{FF2B5EF4-FFF2-40B4-BE49-F238E27FC236}">
                <a16:creationId xmlns:a16="http://schemas.microsoft.com/office/drawing/2014/main" id="{AC7F6FCF-937C-18EC-C1A1-3CFD15BDD2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98209" y="44395"/>
            <a:ext cx="3693791" cy="95765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69B1F6C-4CBA-6D98-B0E4-2FFE4D1623AD}"/>
              </a:ext>
            </a:extLst>
          </p:cNvPr>
          <p:cNvPicPr>
            <a:picLocks noChangeAspect="1"/>
          </p:cNvPicPr>
          <p:nvPr/>
        </p:nvPicPr>
        <p:blipFill>
          <a:blip r:embed="rId4"/>
          <a:stretch>
            <a:fillRect/>
          </a:stretch>
        </p:blipFill>
        <p:spPr>
          <a:xfrm>
            <a:off x="10001250" y="44395"/>
            <a:ext cx="2190750" cy="355381"/>
          </a:xfrm>
          <a:prstGeom prst="rect">
            <a:avLst/>
          </a:prstGeom>
        </p:spPr>
      </p:pic>
    </p:spTree>
    <p:extLst>
      <p:ext uri="{BB962C8B-B14F-4D97-AF65-F5344CB8AC3E}">
        <p14:creationId xmlns:p14="http://schemas.microsoft.com/office/powerpoint/2010/main" val="220457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0400" y="125253"/>
            <a:ext cx="10871200" cy="920750"/>
          </a:xfrm>
        </p:spPr>
        <p:txBody>
          <a:bodyPr>
            <a:noAutofit/>
          </a:bodyPr>
          <a:lstStyle/>
          <a:p>
            <a:pPr algn="ctr"/>
            <a:r>
              <a:rPr lang="en-US" sz="3200" b="1" dirty="0"/>
              <a:t>REDUCTIONS IN OPIOID PRESCRIBING </a:t>
            </a:r>
            <a:br>
              <a:rPr lang="en-US" sz="3200" b="1" dirty="0"/>
            </a:br>
            <a:r>
              <a:rPr lang="en-US" sz="3200" b="1" dirty="0"/>
              <a:t>HAVE NOT LED TO REDUCTIONS IN OVERDOSE DEATHS</a:t>
            </a:r>
          </a:p>
        </p:txBody>
      </p:sp>
      <p:sp>
        <p:nvSpPr>
          <p:cNvPr id="7" name="TextBox 6"/>
          <p:cNvSpPr txBox="1"/>
          <p:nvPr/>
        </p:nvSpPr>
        <p:spPr>
          <a:xfrm>
            <a:off x="2241744" y="6486526"/>
            <a:ext cx="8305800" cy="246221"/>
          </a:xfrm>
          <a:prstGeom prst="rect">
            <a:avLst/>
          </a:prstGeom>
          <a:noFill/>
        </p:spPr>
        <p:txBody>
          <a:bodyPr wrap="square" rtlCol="0" anchor="t">
            <a:spAutoFit/>
          </a:bodyPr>
          <a:lstStyle/>
          <a:p>
            <a:r>
              <a:rPr lang="en-US" sz="1000" dirty="0">
                <a:solidFill>
                  <a:schemeClr val="tx1">
                    <a:lumMod val="50000"/>
                    <a:lumOff val="50000"/>
                  </a:schemeClr>
                </a:solidFill>
                <a:latin typeface="Arial" panose="020B0604020202020204" pitchFamily="34" charset="0"/>
                <a:ea typeface="Open Sans" panose="020B0606030504020204" pitchFamily="34" charset="0"/>
                <a:cs typeface="Arial" panose="020B0604020202020204" pitchFamily="34" charset="0"/>
              </a:rPr>
              <a:t>SOURCE</a:t>
            </a:r>
            <a:r>
              <a:rPr lang="en-US" sz="1000" dirty="0">
                <a:solidFill>
                  <a:schemeClr val="bg1">
                    <a:lumMod val="65000"/>
                  </a:schemeClr>
                </a:solidFill>
                <a:latin typeface="Arial" panose="020B0604020202020204" pitchFamily="34" charset="0"/>
                <a:ea typeface="Open Sans" panose="020B0606030504020204" pitchFamily="34" charset="0"/>
                <a:cs typeface="Arial" panose="020B0604020202020204" pitchFamily="34" charset="0"/>
              </a:rPr>
              <a:t>: </a:t>
            </a:r>
            <a:r>
              <a:rPr lang="en-US" sz="1000" dirty="0">
                <a:solidFill>
                  <a:schemeClr val="bg1">
                    <a:lumMod val="6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https://www.ama-assn.org/delivering-care/overdose-epidemic/physicians-progress-toward-ending-nation-s-drug-overdose-epidemic</a:t>
            </a:r>
            <a:endParaRPr lang="en-US" sz="1000" dirty="0">
              <a:solidFill>
                <a:schemeClr val="bg1">
                  <a:lumMod val="65000"/>
                </a:schemeClr>
              </a:solidFill>
              <a:latin typeface="Arial" panose="020B0604020202020204" pitchFamily="34" charset="0"/>
              <a:ea typeface="Open Sans" panose="020B0606030504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B879BC0-AF4A-314F-A224-072CFA29595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959043" y="1101724"/>
            <a:ext cx="10528859" cy="5108575"/>
          </a:xfrm>
          <a:prstGeom prst="rect">
            <a:avLst/>
          </a:prstGeom>
        </p:spPr>
      </p:pic>
      <p:sp>
        <p:nvSpPr>
          <p:cNvPr id="3" name="Rectangle 2">
            <a:extLst>
              <a:ext uri="{FF2B5EF4-FFF2-40B4-BE49-F238E27FC236}">
                <a16:creationId xmlns:a16="http://schemas.microsoft.com/office/drawing/2014/main" id="{45FC74EC-878A-954B-5AC3-28F5F7BA336C}"/>
              </a:ext>
            </a:extLst>
          </p:cNvPr>
          <p:cNvSpPr/>
          <p:nvPr/>
        </p:nvSpPr>
        <p:spPr>
          <a:xfrm>
            <a:off x="12649200" y="2209800"/>
            <a:ext cx="6324600" cy="762000"/>
          </a:xfrm>
          <a:prstGeom prst="rect">
            <a:avLst/>
          </a:prstGeom>
          <a:solidFill>
            <a:srgbClr val="F1E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6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CA01C-F473-40AE-A796-BD5B50BCB77F}"/>
              </a:ext>
            </a:extLst>
          </p:cNvPr>
          <p:cNvPicPr>
            <a:picLocks noChangeAspect="1"/>
          </p:cNvPicPr>
          <p:nvPr/>
        </p:nvPicPr>
        <p:blipFill>
          <a:blip r:embed="rId2"/>
          <a:stretch>
            <a:fillRect/>
          </a:stretch>
        </p:blipFill>
        <p:spPr>
          <a:xfrm>
            <a:off x="937957" y="179141"/>
            <a:ext cx="10473900" cy="636814"/>
          </a:xfrm>
          <a:prstGeom prst="rect">
            <a:avLst/>
          </a:prstGeom>
        </p:spPr>
      </p:pic>
      <p:pic>
        <p:nvPicPr>
          <p:cNvPr id="7" name="Picture 6">
            <a:extLst>
              <a:ext uri="{FF2B5EF4-FFF2-40B4-BE49-F238E27FC236}">
                <a16:creationId xmlns:a16="http://schemas.microsoft.com/office/drawing/2014/main" id="{4E3DE32D-1B38-4D5C-907D-BFEA81E6DAE6}"/>
              </a:ext>
            </a:extLst>
          </p:cNvPr>
          <p:cNvPicPr>
            <a:picLocks noChangeAspect="1"/>
          </p:cNvPicPr>
          <p:nvPr/>
        </p:nvPicPr>
        <p:blipFill>
          <a:blip r:embed="rId3"/>
          <a:stretch>
            <a:fillRect/>
          </a:stretch>
        </p:blipFill>
        <p:spPr>
          <a:xfrm>
            <a:off x="269209" y="1028045"/>
            <a:ext cx="11653582" cy="3752850"/>
          </a:xfrm>
          <a:prstGeom prst="rect">
            <a:avLst/>
          </a:prstGeom>
        </p:spPr>
      </p:pic>
      <p:sp>
        <p:nvSpPr>
          <p:cNvPr id="9" name="TextBox 8">
            <a:extLst>
              <a:ext uri="{FF2B5EF4-FFF2-40B4-BE49-F238E27FC236}">
                <a16:creationId xmlns:a16="http://schemas.microsoft.com/office/drawing/2014/main" id="{07D4F338-CD7D-4D39-B5E6-332210D716FB}"/>
              </a:ext>
            </a:extLst>
          </p:cNvPr>
          <p:cNvSpPr txBox="1"/>
          <p:nvPr/>
        </p:nvSpPr>
        <p:spPr>
          <a:xfrm>
            <a:off x="0" y="4924533"/>
            <a:ext cx="12192000"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orbel" panose="020B0503020204020204"/>
                <a:ea typeface="+mn-ea"/>
                <a:cs typeface="+mn-cs"/>
              </a:rPr>
              <a:t>Patients who are physically dependent on opioids and who have no medical home</a:t>
            </a:r>
          </a:p>
        </p:txBody>
      </p:sp>
    </p:spTree>
    <p:extLst>
      <p:ext uri="{BB962C8B-B14F-4D97-AF65-F5344CB8AC3E}">
        <p14:creationId xmlns:p14="http://schemas.microsoft.com/office/powerpoint/2010/main" val="890230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FB5228-9155-489F-BB45-42FE5AC4DE36}"/>
              </a:ext>
            </a:extLst>
          </p:cNvPr>
          <p:cNvPicPr>
            <a:picLocks noChangeAspect="1"/>
          </p:cNvPicPr>
          <p:nvPr/>
        </p:nvPicPr>
        <p:blipFill>
          <a:blip r:embed="rId2"/>
          <a:stretch>
            <a:fillRect/>
          </a:stretch>
        </p:blipFill>
        <p:spPr>
          <a:xfrm>
            <a:off x="0" y="1713"/>
            <a:ext cx="12192000" cy="6854573"/>
          </a:xfrm>
          <a:prstGeom prst="rect">
            <a:avLst/>
          </a:prstGeom>
        </p:spPr>
      </p:pic>
      <p:sp>
        <p:nvSpPr>
          <p:cNvPr id="2" name="TextBox 1">
            <a:extLst>
              <a:ext uri="{FF2B5EF4-FFF2-40B4-BE49-F238E27FC236}">
                <a16:creationId xmlns:a16="http://schemas.microsoft.com/office/drawing/2014/main" id="{5612B98B-609D-490E-B478-32A9B44660FF}"/>
              </a:ext>
            </a:extLst>
          </p:cNvPr>
          <p:cNvSpPr txBox="1"/>
          <p:nvPr/>
        </p:nvSpPr>
        <p:spPr>
          <a:xfrm>
            <a:off x="6930887" y="6175513"/>
            <a:ext cx="5406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Buprenorphine in the ED: Initiating MAT for OUD, ACEP webinar, Drs Ketcham and Strayer</a:t>
            </a:r>
          </a:p>
        </p:txBody>
      </p:sp>
    </p:spTree>
    <p:extLst>
      <p:ext uri="{BB962C8B-B14F-4D97-AF65-F5344CB8AC3E}">
        <p14:creationId xmlns:p14="http://schemas.microsoft.com/office/powerpoint/2010/main" val="87242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bar chart&#10;&#10;Description automatically generated">
            <a:extLst>
              <a:ext uri="{FF2B5EF4-FFF2-40B4-BE49-F238E27FC236}">
                <a16:creationId xmlns:a16="http://schemas.microsoft.com/office/drawing/2014/main" id="{00F4CD8E-C0D9-4255-93CC-57EA946E8125}"/>
              </a:ext>
            </a:extLst>
          </p:cNvPr>
          <p:cNvPicPr>
            <a:picLocks noChangeAspect="1"/>
          </p:cNvPicPr>
          <p:nvPr/>
        </p:nvPicPr>
        <p:blipFill>
          <a:blip r:embed="rId2"/>
          <a:stretch>
            <a:fillRect/>
          </a:stretch>
        </p:blipFill>
        <p:spPr>
          <a:xfrm>
            <a:off x="566530" y="-1"/>
            <a:ext cx="11273849" cy="6858001"/>
          </a:xfrm>
          <a:prstGeom prst="rect">
            <a:avLst/>
          </a:prstGeom>
        </p:spPr>
      </p:pic>
      <p:sp>
        <p:nvSpPr>
          <p:cNvPr id="2" name="TextBox 1">
            <a:extLst>
              <a:ext uri="{FF2B5EF4-FFF2-40B4-BE49-F238E27FC236}">
                <a16:creationId xmlns:a16="http://schemas.microsoft.com/office/drawing/2014/main" id="{9D20EA74-3FAE-4F51-8432-F6FCCCF607A7}"/>
              </a:ext>
            </a:extLst>
          </p:cNvPr>
          <p:cNvSpPr txBox="1"/>
          <p:nvPr/>
        </p:nvSpPr>
        <p:spPr>
          <a:xfrm>
            <a:off x="4563176" y="6645125"/>
            <a:ext cx="827717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orbel" panose="020B0503020204020204"/>
                <a:ea typeface="+mn-ea"/>
                <a:cs typeface="+mn-cs"/>
              </a:rPr>
              <a:t>Ajay et al, 2010, S</a:t>
            </a:r>
            <a:r>
              <a:rPr kumimoji="0" lang="en-US" sz="1200" b="0" i="1" u="none" strike="noStrike" kern="1200" cap="none" spc="0" normalizeH="0" baseline="0" noProof="0" dirty="0">
                <a:ln>
                  <a:noFill/>
                </a:ln>
                <a:solidFill>
                  <a:schemeClr val="bg1"/>
                </a:solidFill>
                <a:effectLst/>
                <a:uLnTx/>
                <a:uFillTx/>
                <a:latin typeface="Corbel" panose="020B0503020204020204"/>
                <a:ea typeface="+mn-ea"/>
                <a:cs typeface="+mn-cs"/>
              </a:rPr>
              <a:t>ubstance Abuse</a:t>
            </a:r>
            <a:r>
              <a:rPr kumimoji="0" lang="en-US" sz="1200" b="0" i="1" u="none" strike="noStrike" kern="1200" cap="none" spc="0" normalizeH="0" baseline="0" noProof="0" dirty="0">
                <a:ln>
                  <a:noFill/>
                </a:ln>
                <a:solidFill>
                  <a:schemeClr val="bg1"/>
                </a:solidFill>
                <a:effectLst/>
                <a:uLnTx/>
                <a:uFillTx/>
                <a:latin typeface="Corbel" panose="020B0503020204020204"/>
                <a:ea typeface="+mn-ea"/>
                <a:cs typeface="Calibri"/>
              </a:rPr>
              <a:t>, </a:t>
            </a:r>
            <a:r>
              <a:rPr kumimoji="0" lang="en-US" sz="1200" b="0" i="0" u="none" strike="noStrike" kern="1200" cap="none" spc="0" normalizeH="0" baseline="0" noProof="0" dirty="0">
                <a:ln>
                  <a:noFill/>
                </a:ln>
                <a:solidFill>
                  <a:schemeClr val="bg1"/>
                </a:solidFill>
                <a:effectLst/>
                <a:uLnTx/>
                <a:uFillTx/>
                <a:latin typeface="Corbel" panose="020B0503020204020204"/>
                <a:ea typeface="+mn-ea"/>
                <a:cs typeface="Calibri"/>
              </a:rPr>
              <a:t>Coffin et al, 2020, </a:t>
            </a:r>
            <a:r>
              <a:rPr kumimoji="0" lang="en-US" sz="1200" b="0" i="1" u="none" strike="noStrike" kern="1200" cap="none" spc="0" normalizeH="0" baseline="0" noProof="0" dirty="0">
                <a:ln>
                  <a:noFill/>
                </a:ln>
                <a:solidFill>
                  <a:schemeClr val="bg1"/>
                </a:solidFill>
                <a:effectLst/>
                <a:uLnTx/>
                <a:uFillTx/>
                <a:latin typeface="Corbel" panose="020B0503020204020204"/>
                <a:ea typeface="+mn-ea"/>
                <a:cs typeface="Calibri"/>
              </a:rPr>
              <a:t>PLOS One, </a:t>
            </a:r>
            <a:r>
              <a:rPr kumimoji="0" lang="en-US" sz="1200" b="0" i="0" u="none" strike="noStrike" kern="1200" cap="none" spc="0" normalizeH="0" baseline="0" noProof="0" dirty="0" err="1">
                <a:ln>
                  <a:noFill/>
                </a:ln>
                <a:solidFill>
                  <a:schemeClr val="bg1"/>
                </a:solidFill>
                <a:effectLst/>
                <a:uLnTx/>
                <a:uFillTx/>
                <a:latin typeface="Corbel" panose="020B0503020204020204"/>
                <a:ea typeface="+mn-lt"/>
                <a:cs typeface="+mn-lt"/>
              </a:rPr>
              <a:t>Agnoli</a:t>
            </a:r>
            <a:r>
              <a:rPr kumimoji="0" lang="en-US" sz="1200" b="0" i="0" u="none" strike="noStrike" kern="1200" cap="none" spc="0" normalizeH="0" baseline="0" noProof="0" dirty="0">
                <a:ln>
                  <a:noFill/>
                </a:ln>
                <a:solidFill>
                  <a:schemeClr val="bg1"/>
                </a:solidFill>
                <a:effectLst/>
                <a:uLnTx/>
                <a:uFillTx/>
                <a:latin typeface="Corbel" panose="020B0503020204020204"/>
                <a:ea typeface="+mn-lt"/>
                <a:cs typeface="+mn-lt"/>
              </a:rPr>
              <a:t> et al, 2022,</a:t>
            </a:r>
            <a:r>
              <a:rPr kumimoji="0" lang="en-US" sz="1200" b="0" i="1" u="none" strike="noStrike" kern="1200" cap="none" spc="0" normalizeH="0" baseline="0" noProof="0" dirty="0">
                <a:ln>
                  <a:noFill/>
                </a:ln>
                <a:solidFill>
                  <a:schemeClr val="bg1"/>
                </a:solidFill>
                <a:effectLst/>
                <a:uLnTx/>
                <a:uFillTx/>
                <a:latin typeface="Corbel" panose="020B0503020204020204"/>
                <a:ea typeface="+mn-lt"/>
                <a:cs typeface="+mn-lt"/>
              </a:rPr>
              <a:t> JAMA</a:t>
            </a:r>
            <a:r>
              <a:rPr kumimoji="0" lang="en-US" sz="1200" b="0" i="1" u="none" strike="noStrike" kern="1200" cap="none" spc="0" normalizeH="0" baseline="0" noProof="0" dirty="0">
                <a:ln>
                  <a:noFill/>
                </a:ln>
                <a:solidFill>
                  <a:schemeClr val="bg1"/>
                </a:solidFill>
                <a:effectLst/>
                <a:uLnTx/>
                <a:uFillTx/>
                <a:latin typeface="Corbel" panose="020B0503020204020204"/>
                <a:ea typeface="+mn-ea"/>
                <a:cs typeface="Calibri"/>
              </a:rPr>
              <a:t>, </a:t>
            </a:r>
            <a:r>
              <a:rPr kumimoji="0" lang="en-US" sz="1200" b="0" i="0" u="none" strike="noStrike" kern="1200" cap="none" spc="0" normalizeH="0" baseline="0" noProof="0" dirty="0">
                <a:ln>
                  <a:noFill/>
                </a:ln>
                <a:solidFill>
                  <a:schemeClr val="bg1"/>
                </a:solidFill>
                <a:effectLst/>
                <a:uLnTx/>
                <a:uFillTx/>
                <a:latin typeface="Corbel" panose="020B0503020204020204"/>
                <a:ea typeface="+mn-ea"/>
                <a:cs typeface="Calibri"/>
              </a:rPr>
              <a:t>Oliva et al, 2020, </a:t>
            </a:r>
            <a:r>
              <a:rPr kumimoji="0" lang="en-US" sz="1200" b="0" i="1" u="none" strike="noStrike" kern="1200" cap="none" spc="0" normalizeH="0" baseline="0" noProof="0" dirty="0">
                <a:ln>
                  <a:noFill/>
                </a:ln>
                <a:solidFill>
                  <a:schemeClr val="bg1"/>
                </a:solidFill>
                <a:effectLst/>
                <a:uLnTx/>
                <a:uFillTx/>
                <a:latin typeface="Corbel" panose="020B0503020204020204"/>
                <a:ea typeface="+mn-ea"/>
                <a:cs typeface="Calibri"/>
              </a:rPr>
              <a:t>BMJ</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white"/>
              </a:solidFill>
              <a:effectLst/>
              <a:uLnTx/>
              <a:uFillTx/>
              <a:latin typeface="Corbel" panose="020B0503020204020204"/>
              <a:ea typeface="+mn-ea"/>
              <a:cs typeface="Calibri"/>
            </a:endParaRPr>
          </a:p>
        </p:txBody>
      </p:sp>
    </p:spTree>
    <p:extLst>
      <p:ext uri="{BB962C8B-B14F-4D97-AF65-F5344CB8AC3E}">
        <p14:creationId xmlns:p14="http://schemas.microsoft.com/office/powerpoint/2010/main" val="2862984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E6468E-7E2D-4F00-24E4-C73F730601CC}"/>
              </a:ext>
            </a:extLst>
          </p:cNvPr>
          <p:cNvPicPr>
            <a:picLocks noChangeAspect="1"/>
          </p:cNvPicPr>
          <p:nvPr/>
        </p:nvPicPr>
        <p:blipFill rotWithShape="1">
          <a:blip r:embed="rId2"/>
          <a:srcRect l="20668" t="25243"/>
          <a:stretch/>
        </p:blipFill>
        <p:spPr>
          <a:xfrm>
            <a:off x="121508" y="253013"/>
            <a:ext cx="11948984" cy="6351973"/>
          </a:xfrm>
          <a:prstGeom prst="rect">
            <a:avLst/>
          </a:prstGeom>
        </p:spPr>
      </p:pic>
      <p:sp>
        <p:nvSpPr>
          <p:cNvPr id="2" name="TextBox 1">
            <a:extLst>
              <a:ext uri="{FF2B5EF4-FFF2-40B4-BE49-F238E27FC236}">
                <a16:creationId xmlns:a16="http://schemas.microsoft.com/office/drawing/2014/main" id="{400A77B0-0222-9D19-3C4C-7CD05D39A1E1}"/>
              </a:ext>
            </a:extLst>
          </p:cNvPr>
          <p:cNvSpPr txBox="1"/>
          <p:nvPr/>
        </p:nvSpPr>
        <p:spPr>
          <a:xfrm>
            <a:off x="268549" y="6604986"/>
            <a:ext cx="3371295" cy="338554"/>
          </a:xfrm>
          <a:prstGeom prst="rect">
            <a:avLst/>
          </a:prstGeom>
          <a:noFill/>
        </p:spPr>
        <p:txBody>
          <a:bodyPr wrap="square">
            <a:spAutoFit/>
          </a:bodyPr>
          <a:lstStyle/>
          <a:p>
            <a:r>
              <a:rPr lang="en-US" sz="1600" dirty="0"/>
              <a:t>Ajay Manhapra MD, ASAM 2024</a:t>
            </a:r>
          </a:p>
        </p:txBody>
      </p:sp>
    </p:spTree>
    <p:extLst>
      <p:ext uri="{BB962C8B-B14F-4D97-AF65-F5344CB8AC3E}">
        <p14:creationId xmlns:p14="http://schemas.microsoft.com/office/powerpoint/2010/main" val="3582747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C67F2-4FA0-7E3F-9E8C-626DDC59FD33}"/>
              </a:ext>
            </a:extLst>
          </p:cNvPr>
          <p:cNvPicPr>
            <a:picLocks noChangeAspect="1"/>
          </p:cNvPicPr>
          <p:nvPr/>
        </p:nvPicPr>
        <p:blipFill>
          <a:blip r:embed="rId2"/>
          <a:stretch>
            <a:fillRect/>
          </a:stretch>
        </p:blipFill>
        <p:spPr>
          <a:xfrm>
            <a:off x="0" y="78497"/>
            <a:ext cx="12192000" cy="6701005"/>
          </a:xfrm>
          <a:prstGeom prst="rect">
            <a:avLst/>
          </a:prstGeom>
        </p:spPr>
      </p:pic>
      <p:sp>
        <p:nvSpPr>
          <p:cNvPr id="4" name="TextBox 3">
            <a:extLst>
              <a:ext uri="{FF2B5EF4-FFF2-40B4-BE49-F238E27FC236}">
                <a16:creationId xmlns:a16="http://schemas.microsoft.com/office/drawing/2014/main" id="{ECA36BB0-6587-F3AD-E6CA-3D03BA26F1E2}"/>
              </a:ext>
            </a:extLst>
          </p:cNvPr>
          <p:cNvSpPr txBox="1"/>
          <p:nvPr/>
        </p:nvSpPr>
        <p:spPr>
          <a:xfrm>
            <a:off x="4229099" y="314325"/>
            <a:ext cx="7715251" cy="584775"/>
          </a:xfrm>
          <a:prstGeom prst="rect">
            <a:avLst/>
          </a:prstGeom>
          <a:noFill/>
        </p:spPr>
        <p:txBody>
          <a:bodyPr wrap="square" rtlCol="0">
            <a:spAutoFit/>
          </a:bodyPr>
          <a:lstStyle/>
          <a:p>
            <a:r>
              <a:rPr lang="en-US" sz="3200" b="1" dirty="0"/>
              <a:t>of 2022 CDC Opioid Prescribing Guidelines</a:t>
            </a:r>
          </a:p>
        </p:txBody>
      </p:sp>
      <p:sp>
        <p:nvSpPr>
          <p:cNvPr id="2" name="TextBox 1">
            <a:extLst>
              <a:ext uri="{FF2B5EF4-FFF2-40B4-BE49-F238E27FC236}">
                <a16:creationId xmlns:a16="http://schemas.microsoft.com/office/drawing/2014/main" id="{39BE8ECE-9201-88D4-2E51-B3FF89142C9E}"/>
              </a:ext>
            </a:extLst>
          </p:cNvPr>
          <p:cNvSpPr txBox="1"/>
          <p:nvPr/>
        </p:nvSpPr>
        <p:spPr>
          <a:xfrm>
            <a:off x="0" y="6410170"/>
            <a:ext cx="3282398" cy="307777"/>
          </a:xfrm>
          <a:prstGeom prst="rect">
            <a:avLst/>
          </a:prstGeom>
          <a:noFill/>
        </p:spPr>
        <p:txBody>
          <a:bodyPr wrap="square">
            <a:spAutoFit/>
          </a:bodyPr>
          <a:lstStyle/>
          <a:p>
            <a:r>
              <a:rPr lang="en-US" sz="1400" b="1" i="0" u="none" strike="noStrike" baseline="0" dirty="0">
                <a:solidFill>
                  <a:schemeClr val="bg1"/>
                </a:solidFill>
                <a:latin typeface="Lato-Bold"/>
              </a:rPr>
              <a:t>Roger Chou, MD ASAM 2024</a:t>
            </a:r>
            <a:endParaRPr lang="en-US" sz="1400" dirty="0">
              <a:solidFill>
                <a:schemeClr val="bg1"/>
              </a:solidFill>
            </a:endParaRPr>
          </a:p>
        </p:txBody>
      </p:sp>
    </p:spTree>
    <p:extLst>
      <p:ext uri="{BB962C8B-B14F-4D97-AF65-F5344CB8AC3E}">
        <p14:creationId xmlns:p14="http://schemas.microsoft.com/office/powerpoint/2010/main" val="290488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C113195-43EA-4B6A-B281-C0458D9263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9" name="Rectangle 14">
              <a:extLst>
                <a:ext uri="{FF2B5EF4-FFF2-40B4-BE49-F238E27FC236}">
                  <a16:creationId xmlns:a16="http://schemas.microsoft.com/office/drawing/2014/main" id="{27DEAF6E-67FE-4877-B38B-0F2BF7857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F60C980E-E723-46CF-9296-C7BBA4DB83C8}"/>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98D36904-1712-4C81-B063-66E1D4777F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40302"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9" name="Rectangle 5">
              <a:extLst>
                <a:ext uri="{FF2B5EF4-FFF2-40B4-BE49-F238E27FC236}">
                  <a16:creationId xmlns:a16="http://schemas.microsoft.com/office/drawing/2014/main" id="{BEA28722-E2AF-4D8D-9E59-65B94630A3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0" name="Freeform 6">
              <a:extLst>
                <a:ext uri="{FF2B5EF4-FFF2-40B4-BE49-F238E27FC236}">
                  <a16:creationId xmlns:a16="http://schemas.microsoft.com/office/drawing/2014/main" id="{A279E077-7DAF-4B93-BE2C-98F6B13A11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1" name="Freeform 7">
              <a:extLst>
                <a:ext uri="{FF2B5EF4-FFF2-40B4-BE49-F238E27FC236}">
                  <a16:creationId xmlns:a16="http://schemas.microsoft.com/office/drawing/2014/main" id="{E78603D6-020D-4269-95E5-2E17499DA5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2" name="Rectangle 8">
              <a:extLst>
                <a:ext uri="{FF2B5EF4-FFF2-40B4-BE49-F238E27FC236}">
                  <a16:creationId xmlns:a16="http://schemas.microsoft.com/office/drawing/2014/main" id="{CE9500AA-AB8C-4023-967A-11555F0F48C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23" name="Freeform 9">
              <a:extLst>
                <a:ext uri="{FF2B5EF4-FFF2-40B4-BE49-F238E27FC236}">
                  <a16:creationId xmlns:a16="http://schemas.microsoft.com/office/drawing/2014/main" id="{1B716630-BD94-436E-9E9C-5D534092DF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4" name="Freeform 10">
              <a:extLst>
                <a:ext uri="{FF2B5EF4-FFF2-40B4-BE49-F238E27FC236}">
                  <a16:creationId xmlns:a16="http://schemas.microsoft.com/office/drawing/2014/main" id="{4CE6FCD2-8177-4A45-88ED-A2B986102D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5" name="Freeform 11">
              <a:extLst>
                <a:ext uri="{FF2B5EF4-FFF2-40B4-BE49-F238E27FC236}">
                  <a16:creationId xmlns:a16="http://schemas.microsoft.com/office/drawing/2014/main" id="{E32BEED2-100A-48B2-B552-07B54EEC4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6" name="Freeform 12">
              <a:extLst>
                <a:ext uri="{FF2B5EF4-FFF2-40B4-BE49-F238E27FC236}">
                  <a16:creationId xmlns:a16="http://schemas.microsoft.com/office/drawing/2014/main" id="{839DB29D-A8C6-484A-A747-14733D5B3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7" name="Freeform 13">
              <a:extLst>
                <a:ext uri="{FF2B5EF4-FFF2-40B4-BE49-F238E27FC236}">
                  <a16:creationId xmlns:a16="http://schemas.microsoft.com/office/drawing/2014/main" id="{B1A468B2-ABD1-447D-89DC-7A9CFBBCB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8" name="Freeform 14">
              <a:extLst>
                <a:ext uri="{FF2B5EF4-FFF2-40B4-BE49-F238E27FC236}">
                  <a16:creationId xmlns:a16="http://schemas.microsoft.com/office/drawing/2014/main" id="{219C1A45-C8B0-48AE-B5A9-A1B40B43B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29" name="Freeform 15">
              <a:extLst>
                <a:ext uri="{FF2B5EF4-FFF2-40B4-BE49-F238E27FC236}">
                  <a16:creationId xmlns:a16="http://schemas.microsoft.com/office/drawing/2014/main" id="{F2910D68-E982-47F7-A53C-ABA0CB34F7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0" name="Freeform 16">
              <a:extLst>
                <a:ext uri="{FF2B5EF4-FFF2-40B4-BE49-F238E27FC236}">
                  <a16:creationId xmlns:a16="http://schemas.microsoft.com/office/drawing/2014/main" id="{C4B84BAD-BCB3-4BF2-8A3C-3391BF4AB6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1" name="Freeform 17">
              <a:extLst>
                <a:ext uri="{FF2B5EF4-FFF2-40B4-BE49-F238E27FC236}">
                  <a16:creationId xmlns:a16="http://schemas.microsoft.com/office/drawing/2014/main" id="{522D8CE7-E27B-4BAE-962D-AAC0D66E4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2" name="Freeform 18">
              <a:extLst>
                <a:ext uri="{FF2B5EF4-FFF2-40B4-BE49-F238E27FC236}">
                  <a16:creationId xmlns:a16="http://schemas.microsoft.com/office/drawing/2014/main" id="{1042B4B5-2D6F-405A-A112-D5F96027E9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3" name="Freeform 19">
              <a:extLst>
                <a:ext uri="{FF2B5EF4-FFF2-40B4-BE49-F238E27FC236}">
                  <a16:creationId xmlns:a16="http://schemas.microsoft.com/office/drawing/2014/main" id="{199F606E-DC72-4CAF-AFF2-58FA0121E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4" name="Freeform 20">
              <a:extLst>
                <a:ext uri="{FF2B5EF4-FFF2-40B4-BE49-F238E27FC236}">
                  <a16:creationId xmlns:a16="http://schemas.microsoft.com/office/drawing/2014/main" id="{C949CB30-1690-4B14-954A-4FA9637CEF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5" name="Freeform 21">
              <a:extLst>
                <a:ext uri="{FF2B5EF4-FFF2-40B4-BE49-F238E27FC236}">
                  <a16:creationId xmlns:a16="http://schemas.microsoft.com/office/drawing/2014/main" id="{84EE3B4E-AE37-4F27-B6AC-FF20B9BE3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6" name="Freeform 22">
              <a:extLst>
                <a:ext uri="{FF2B5EF4-FFF2-40B4-BE49-F238E27FC236}">
                  <a16:creationId xmlns:a16="http://schemas.microsoft.com/office/drawing/2014/main" id="{798942D8-2074-4A7F-AD65-7564D8C3B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7" name="Freeform 23">
              <a:extLst>
                <a:ext uri="{FF2B5EF4-FFF2-40B4-BE49-F238E27FC236}">
                  <a16:creationId xmlns:a16="http://schemas.microsoft.com/office/drawing/2014/main" id="{D4324684-C1DE-4AF8-B17D-917AD23FE6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8" name="Freeform 24">
              <a:extLst>
                <a:ext uri="{FF2B5EF4-FFF2-40B4-BE49-F238E27FC236}">
                  <a16:creationId xmlns:a16="http://schemas.microsoft.com/office/drawing/2014/main" id="{A4C18B6C-86CE-40F9-919C-9490AD3E30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39" name="Freeform 25">
              <a:extLst>
                <a:ext uri="{FF2B5EF4-FFF2-40B4-BE49-F238E27FC236}">
                  <a16:creationId xmlns:a16="http://schemas.microsoft.com/office/drawing/2014/main" id="{72DB2464-DEE2-4EB2-9FB2-46768EE680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0" name="Freeform 26">
              <a:extLst>
                <a:ext uri="{FF2B5EF4-FFF2-40B4-BE49-F238E27FC236}">
                  <a16:creationId xmlns:a16="http://schemas.microsoft.com/office/drawing/2014/main" id="{56E24DAD-4831-4565-ACE0-E7FDBC6542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1" name="Freeform 27">
              <a:extLst>
                <a:ext uri="{FF2B5EF4-FFF2-40B4-BE49-F238E27FC236}">
                  <a16:creationId xmlns:a16="http://schemas.microsoft.com/office/drawing/2014/main" id="{ADB70D91-E74C-433F-9BCD-587B93561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2" name="Freeform 28">
              <a:extLst>
                <a:ext uri="{FF2B5EF4-FFF2-40B4-BE49-F238E27FC236}">
                  <a16:creationId xmlns:a16="http://schemas.microsoft.com/office/drawing/2014/main" id="{E982042F-EEF5-49A7-87B3-43F9296995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3" name="Freeform 29">
              <a:extLst>
                <a:ext uri="{FF2B5EF4-FFF2-40B4-BE49-F238E27FC236}">
                  <a16:creationId xmlns:a16="http://schemas.microsoft.com/office/drawing/2014/main" id="{54806968-8087-4915-B489-2BE793DD2A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4" name="Freeform 30">
              <a:extLst>
                <a:ext uri="{FF2B5EF4-FFF2-40B4-BE49-F238E27FC236}">
                  <a16:creationId xmlns:a16="http://schemas.microsoft.com/office/drawing/2014/main" id="{A937487D-58AA-4E9D-966F-85938FA8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5" name="Freeform 31">
              <a:extLst>
                <a:ext uri="{FF2B5EF4-FFF2-40B4-BE49-F238E27FC236}">
                  <a16:creationId xmlns:a16="http://schemas.microsoft.com/office/drawing/2014/main" id="{FDA6755A-0790-476D-86D7-F95215FAD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6" name="Freeform 32">
              <a:extLst>
                <a:ext uri="{FF2B5EF4-FFF2-40B4-BE49-F238E27FC236}">
                  <a16:creationId xmlns:a16="http://schemas.microsoft.com/office/drawing/2014/main" id="{A951E2B3-F005-4EDC-B890-F93D63F120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7" name="Rectangle 33">
              <a:extLst>
                <a:ext uri="{FF2B5EF4-FFF2-40B4-BE49-F238E27FC236}">
                  <a16:creationId xmlns:a16="http://schemas.microsoft.com/office/drawing/2014/main" id="{466F4EF3-7ED2-4EC7-8F76-4AD87CD1E5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48" name="Freeform 34">
              <a:extLst>
                <a:ext uri="{FF2B5EF4-FFF2-40B4-BE49-F238E27FC236}">
                  <a16:creationId xmlns:a16="http://schemas.microsoft.com/office/drawing/2014/main" id="{521BF1A3-D416-49F9-A1D2-4C7B3218B5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49" name="Freeform 35">
              <a:extLst>
                <a:ext uri="{FF2B5EF4-FFF2-40B4-BE49-F238E27FC236}">
                  <a16:creationId xmlns:a16="http://schemas.microsoft.com/office/drawing/2014/main" id="{F6C16CF8-3F09-4C17-94A6-42BCABB66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0" name="Freeform 36">
              <a:extLst>
                <a:ext uri="{FF2B5EF4-FFF2-40B4-BE49-F238E27FC236}">
                  <a16:creationId xmlns:a16="http://schemas.microsoft.com/office/drawing/2014/main" id="{B667C1A8-CDB1-4FD0-A3F6-0E035C7CAA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1" name="Freeform 37">
              <a:extLst>
                <a:ext uri="{FF2B5EF4-FFF2-40B4-BE49-F238E27FC236}">
                  <a16:creationId xmlns:a16="http://schemas.microsoft.com/office/drawing/2014/main" id="{0B2B73AB-248E-49DB-8ED2-3FCB0A0D89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2" name="Freeform 38">
              <a:extLst>
                <a:ext uri="{FF2B5EF4-FFF2-40B4-BE49-F238E27FC236}">
                  <a16:creationId xmlns:a16="http://schemas.microsoft.com/office/drawing/2014/main" id="{8411F083-5CD4-4569-BA08-059B5CA9A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3" name="Freeform 39">
              <a:extLst>
                <a:ext uri="{FF2B5EF4-FFF2-40B4-BE49-F238E27FC236}">
                  <a16:creationId xmlns:a16="http://schemas.microsoft.com/office/drawing/2014/main" id="{AF78C2C2-8584-4B3B-9AF8-E7FF368FA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4" name="Freeform 40">
              <a:extLst>
                <a:ext uri="{FF2B5EF4-FFF2-40B4-BE49-F238E27FC236}">
                  <a16:creationId xmlns:a16="http://schemas.microsoft.com/office/drawing/2014/main" id="{40934674-5C07-4146-B556-4A271D9968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5" name="Freeform 41">
              <a:extLst>
                <a:ext uri="{FF2B5EF4-FFF2-40B4-BE49-F238E27FC236}">
                  <a16:creationId xmlns:a16="http://schemas.microsoft.com/office/drawing/2014/main" id="{D970276A-A310-41DB-B917-D7D346566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6" name="Freeform 42">
              <a:extLst>
                <a:ext uri="{FF2B5EF4-FFF2-40B4-BE49-F238E27FC236}">
                  <a16:creationId xmlns:a16="http://schemas.microsoft.com/office/drawing/2014/main" id="{EEEC747F-78C5-4212-8ACE-BB4B7D248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7" name="Freeform 43">
              <a:extLst>
                <a:ext uri="{FF2B5EF4-FFF2-40B4-BE49-F238E27FC236}">
                  <a16:creationId xmlns:a16="http://schemas.microsoft.com/office/drawing/2014/main" id="{821AE83F-022D-41AF-A219-992ACE1E0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8" name="Freeform 44">
              <a:extLst>
                <a:ext uri="{FF2B5EF4-FFF2-40B4-BE49-F238E27FC236}">
                  <a16:creationId xmlns:a16="http://schemas.microsoft.com/office/drawing/2014/main" id="{EF049934-C636-4279-91F0-ED3121923E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59" name="Rectangle 45">
              <a:extLst>
                <a:ext uri="{FF2B5EF4-FFF2-40B4-BE49-F238E27FC236}">
                  <a16:creationId xmlns:a16="http://schemas.microsoft.com/office/drawing/2014/main" id="{8588DF1D-2DD2-499F-9384-29C92277FA9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US"/>
            </a:p>
          </p:txBody>
        </p:sp>
        <p:sp>
          <p:nvSpPr>
            <p:cNvPr id="60" name="Freeform 46">
              <a:extLst>
                <a:ext uri="{FF2B5EF4-FFF2-40B4-BE49-F238E27FC236}">
                  <a16:creationId xmlns:a16="http://schemas.microsoft.com/office/drawing/2014/main" id="{DF555F2B-5E3D-438F-89A8-EABA91A72D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1" name="Freeform 47">
              <a:extLst>
                <a:ext uri="{FF2B5EF4-FFF2-40B4-BE49-F238E27FC236}">
                  <a16:creationId xmlns:a16="http://schemas.microsoft.com/office/drawing/2014/main" id="{006B22A5-B971-42EE-9141-E65B4EF26B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2" name="Freeform 48">
              <a:extLst>
                <a:ext uri="{FF2B5EF4-FFF2-40B4-BE49-F238E27FC236}">
                  <a16:creationId xmlns:a16="http://schemas.microsoft.com/office/drawing/2014/main" id="{3AA529FD-59E0-4B70-94C1-D0541A63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3" name="Freeform 49">
              <a:extLst>
                <a:ext uri="{FF2B5EF4-FFF2-40B4-BE49-F238E27FC236}">
                  <a16:creationId xmlns:a16="http://schemas.microsoft.com/office/drawing/2014/main" id="{ABAFA9C1-3649-4F7F-81D0-69DF7919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4" name="Freeform 50">
              <a:extLst>
                <a:ext uri="{FF2B5EF4-FFF2-40B4-BE49-F238E27FC236}">
                  <a16:creationId xmlns:a16="http://schemas.microsoft.com/office/drawing/2014/main" id="{D3CCFACE-F8B9-45E4-8F31-797E1C677E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5" name="Freeform 51">
              <a:extLst>
                <a:ext uri="{FF2B5EF4-FFF2-40B4-BE49-F238E27FC236}">
                  <a16:creationId xmlns:a16="http://schemas.microsoft.com/office/drawing/2014/main" id="{D9F7B9DB-1C45-4CD5-A025-F49F84F12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6" name="Freeform 52">
              <a:extLst>
                <a:ext uri="{FF2B5EF4-FFF2-40B4-BE49-F238E27FC236}">
                  <a16:creationId xmlns:a16="http://schemas.microsoft.com/office/drawing/2014/main" id="{3E76F16C-AE46-486F-B365-837F8E2AD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7" name="Freeform 53">
              <a:extLst>
                <a:ext uri="{FF2B5EF4-FFF2-40B4-BE49-F238E27FC236}">
                  <a16:creationId xmlns:a16="http://schemas.microsoft.com/office/drawing/2014/main" id="{1B26D62F-5620-4D58-B99D-D4149B7D2D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8" name="Freeform 54">
              <a:extLst>
                <a:ext uri="{FF2B5EF4-FFF2-40B4-BE49-F238E27FC236}">
                  <a16:creationId xmlns:a16="http://schemas.microsoft.com/office/drawing/2014/main" id="{D7E1F06E-43A3-4960-A8A9-5B5FF2D1E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69" name="Freeform 55">
              <a:extLst>
                <a:ext uri="{FF2B5EF4-FFF2-40B4-BE49-F238E27FC236}">
                  <a16:creationId xmlns:a16="http://schemas.microsoft.com/office/drawing/2014/main" id="{67976099-4433-463C-A8CB-2B2E9522B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0" name="Freeform 56">
              <a:extLst>
                <a:ext uri="{FF2B5EF4-FFF2-40B4-BE49-F238E27FC236}">
                  <a16:creationId xmlns:a16="http://schemas.microsoft.com/office/drawing/2014/main" id="{48D4F79B-7C11-4960-8519-A1987A346D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1" name="Freeform 57">
              <a:extLst>
                <a:ext uri="{FF2B5EF4-FFF2-40B4-BE49-F238E27FC236}">
                  <a16:creationId xmlns:a16="http://schemas.microsoft.com/office/drawing/2014/main" id="{701CA4FF-5ECD-40A8-8795-F72A2EF6F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sp>
          <p:nvSpPr>
            <p:cNvPr id="72" name="Freeform 58">
              <a:extLst>
                <a:ext uri="{FF2B5EF4-FFF2-40B4-BE49-F238E27FC236}">
                  <a16:creationId xmlns:a16="http://schemas.microsoft.com/office/drawing/2014/main" id="{7593ABCC-9855-4EB5-9344-0FA5E1F20F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FB59514C-AB76-1BDB-DD82-60382214AF4D}"/>
              </a:ext>
            </a:extLst>
          </p:cNvPr>
          <p:cNvSpPr>
            <a:spLocks noGrp="1"/>
          </p:cNvSpPr>
          <p:nvPr>
            <p:ph type="title"/>
          </p:nvPr>
        </p:nvSpPr>
        <p:spPr>
          <a:xfrm>
            <a:off x="6945353" y="618518"/>
            <a:ext cx="4413736" cy="1478570"/>
          </a:xfrm>
        </p:spPr>
        <p:txBody>
          <a:bodyPr>
            <a:normAutofit/>
          </a:bodyPr>
          <a:lstStyle/>
          <a:p>
            <a:r>
              <a:rPr lang="en-US" b="1" dirty="0"/>
              <a:t>VA 2022 Guidelines</a:t>
            </a:r>
          </a:p>
        </p:txBody>
      </p:sp>
      <p:pic>
        <p:nvPicPr>
          <p:cNvPr id="7" name="Picture 6">
            <a:extLst>
              <a:ext uri="{FF2B5EF4-FFF2-40B4-BE49-F238E27FC236}">
                <a16:creationId xmlns:a16="http://schemas.microsoft.com/office/drawing/2014/main" id="{F46FE9EF-7167-BE18-FEDD-777E4893EF9D}"/>
              </a:ext>
            </a:extLst>
          </p:cNvPr>
          <p:cNvPicPr>
            <a:picLocks noChangeAspect="1"/>
          </p:cNvPicPr>
          <p:nvPr/>
        </p:nvPicPr>
        <p:blipFill rotWithShape="1">
          <a:blip r:embed="rId3"/>
          <a:srcRect r="3" b="1956"/>
          <a:stretch/>
        </p:blipFill>
        <p:spPr>
          <a:xfrm>
            <a:off x="-5597" y="1"/>
            <a:ext cx="6101597" cy="3427413"/>
          </a:xfrm>
          <a:custGeom>
            <a:avLst/>
            <a:gdLst/>
            <a:ahLst/>
            <a:cxnLst/>
            <a:rect l="l" t="t" r="r" b="b"/>
            <a:pathLst>
              <a:path w="6101597" h="3427413">
                <a:moveTo>
                  <a:pt x="0" y="0"/>
                </a:moveTo>
                <a:lnTo>
                  <a:pt x="6101597" y="0"/>
                </a:lnTo>
                <a:lnTo>
                  <a:pt x="6101597" y="3427413"/>
                </a:lnTo>
                <a:lnTo>
                  <a:pt x="0" y="3427413"/>
                </a:lnTo>
                <a:close/>
              </a:path>
            </a:pathLst>
          </a:custGeom>
        </p:spPr>
      </p:pic>
      <p:pic>
        <p:nvPicPr>
          <p:cNvPr id="5" name="Content Placeholder 4">
            <a:extLst>
              <a:ext uri="{FF2B5EF4-FFF2-40B4-BE49-F238E27FC236}">
                <a16:creationId xmlns:a16="http://schemas.microsoft.com/office/drawing/2014/main" id="{7321E71E-B38F-4000-45E7-8DE12BE95C2D}"/>
              </a:ext>
            </a:extLst>
          </p:cNvPr>
          <p:cNvPicPr>
            <a:picLocks noChangeAspect="1"/>
          </p:cNvPicPr>
          <p:nvPr/>
        </p:nvPicPr>
        <p:blipFill rotWithShape="1">
          <a:blip r:embed="rId4"/>
          <a:srcRect t="558" r="1" b="1715"/>
          <a:stretch/>
        </p:blipFill>
        <p:spPr>
          <a:xfrm>
            <a:off x="-5597" y="3427414"/>
            <a:ext cx="6101597" cy="3430587"/>
          </a:xfrm>
          <a:custGeom>
            <a:avLst/>
            <a:gdLst/>
            <a:ahLst/>
            <a:cxnLst/>
            <a:rect l="l" t="t" r="r" b="b"/>
            <a:pathLst>
              <a:path w="6101597" h="3430587">
                <a:moveTo>
                  <a:pt x="0" y="0"/>
                </a:moveTo>
                <a:lnTo>
                  <a:pt x="6101597" y="0"/>
                </a:lnTo>
                <a:lnTo>
                  <a:pt x="6101597" y="3430587"/>
                </a:lnTo>
                <a:lnTo>
                  <a:pt x="0" y="3430587"/>
                </a:lnTo>
                <a:close/>
              </a:path>
            </a:pathLst>
          </a:custGeom>
        </p:spPr>
      </p:pic>
      <p:sp>
        <p:nvSpPr>
          <p:cNvPr id="11" name="Content Placeholder 10">
            <a:extLst>
              <a:ext uri="{FF2B5EF4-FFF2-40B4-BE49-F238E27FC236}">
                <a16:creationId xmlns:a16="http://schemas.microsoft.com/office/drawing/2014/main" id="{24F28B80-710A-9500-C4A6-A2EB7EFF1298}"/>
              </a:ext>
            </a:extLst>
          </p:cNvPr>
          <p:cNvSpPr>
            <a:spLocks noGrp="1"/>
          </p:cNvSpPr>
          <p:nvPr>
            <p:ph idx="1"/>
          </p:nvPr>
        </p:nvSpPr>
        <p:spPr>
          <a:xfrm>
            <a:off x="6945352" y="2249487"/>
            <a:ext cx="4413737" cy="3541714"/>
          </a:xfrm>
        </p:spPr>
        <p:txBody>
          <a:bodyPr>
            <a:normAutofit fontScale="92500"/>
          </a:bodyPr>
          <a:lstStyle/>
          <a:p>
            <a:pPr marL="0" indent="0">
              <a:buNone/>
            </a:pPr>
            <a:r>
              <a:rPr lang="en-US" sz="3600" b="1" dirty="0">
                <a:solidFill>
                  <a:srgbClr val="FFFF00"/>
                </a:solidFill>
              </a:rPr>
              <a:t>“We recommend against the initiation of opioid therapy for the management of chronic non-cancer pain”</a:t>
            </a:r>
          </a:p>
        </p:txBody>
      </p:sp>
      <p:cxnSp>
        <p:nvCxnSpPr>
          <p:cNvPr id="74" name="Straight Connector 73">
            <a:extLst>
              <a:ext uri="{FF2B5EF4-FFF2-40B4-BE49-F238E27FC236}">
                <a16:creationId xmlns:a16="http://schemas.microsoft.com/office/drawing/2014/main" id="{2B1ACDB1-A7EB-4159-B316-A230683B71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3354"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6" name="Straight Connector 75">
            <a:extLst>
              <a:ext uri="{FF2B5EF4-FFF2-40B4-BE49-F238E27FC236}">
                <a16:creationId xmlns:a16="http://schemas.microsoft.com/office/drawing/2014/main" id="{AA825E81-DC4F-4A95-86BA-8FD9D63881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6101597"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4106187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249C9-0DF4-70E0-897D-3D8DE3D663E3}"/>
              </a:ext>
            </a:extLst>
          </p:cNvPr>
          <p:cNvPicPr>
            <a:picLocks noChangeAspect="1"/>
          </p:cNvPicPr>
          <p:nvPr/>
        </p:nvPicPr>
        <p:blipFill>
          <a:blip r:embed="rId3"/>
          <a:stretch>
            <a:fillRect/>
          </a:stretch>
        </p:blipFill>
        <p:spPr>
          <a:xfrm>
            <a:off x="-399799" y="-24368"/>
            <a:ext cx="12279702" cy="6882368"/>
          </a:xfrm>
          <a:prstGeom prst="rect">
            <a:avLst/>
          </a:prstGeom>
        </p:spPr>
      </p:pic>
      <p:sp>
        <p:nvSpPr>
          <p:cNvPr id="4" name="TextBox 3">
            <a:extLst>
              <a:ext uri="{FF2B5EF4-FFF2-40B4-BE49-F238E27FC236}">
                <a16:creationId xmlns:a16="http://schemas.microsoft.com/office/drawing/2014/main" id="{1D51B200-5BBB-3486-4F3D-FA77571B3520}"/>
              </a:ext>
            </a:extLst>
          </p:cNvPr>
          <p:cNvSpPr txBox="1"/>
          <p:nvPr/>
        </p:nvSpPr>
        <p:spPr>
          <a:xfrm>
            <a:off x="196298" y="5967655"/>
            <a:ext cx="3282398" cy="369332"/>
          </a:xfrm>
          <a:prstGeom prst="rect">
            <a:avLst/>
          </a:prstGeom>
          <a:noFill/>
        </p:spPr>
        <p:txBody>
          <a:bodyPr wrap="square">
            <a:spAutoFit/>
          </a:bodyPr>
          <a:lstStyle/>
          <a:p>
            <a:r>
              <a:rPr lang="en-US" sz="1800" b="1" i="0" u="none" strike="noStrike" baseline="0" dirty="0">
                <a:solidFill>
                  <a:schemeClr val="bg1"/>
                </a:solidFill>
                <a:latin typeface="Lato-Bold"/>
              </a:rPr>
              <a:t>Roger Chou, MD ASAM 2024</a:t>
            </a:r>
            <a:endParaRPr lang="en-US" dirty="0">
              <a:solidFill>
                <a:schemeClr val="bg1"/>
              </a:solidFill>
            </a:endParaRPr>
          </a:p>
        </p:txBody>
      </p:sp>
    </p:spTree>
    <p:extLst>
      <p:ext uri="{BB962C8B-B14F-4D97-AF65-F5344CB8AC3E}">
        <p14:creationId xmlns:p14="http://schemas.microsoft.com/office/powerpoint/2010/main" val="3518781684"/>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4498E-A04D-2440-7F1F-8DFA068E8629}"/>
              </a:ext>
            </a:extLst>
          </p:cNvPr>
          <p:cNvPicPr>
            <a:picLocks noChangeAspect="1"/>
          </p:cNvPicPr>
          <p:nvPr/>
        </p:nvPicPr>
        <p:blipFill>
          <a:blip r:embed="rId3"/>
          <a:stretch>
            <a:fillRect/>
          </a:stretch>
        </p:blipFill>
        <p:spPr>
          <a:xfrm>
            <a:off x="0" y="90659"/>
            <a:ext cx="12192000" cy="6428107"/>
          </a:xfrm>
          <a:prstGeom prst="rect">
            <a:avLst/>
          </a:prstGeom>
        </p:spPr>
      </p:pic>
      <p:sp>
        <p:nvSpPr>
          <p:cNvPr id="2" name="TextBox 1">
            <a:extLst>
              <a:ext uri="{FF2B5EF4-FFF2-40B4-BE49-F238E27FC236}">
                <a16:creationId xmlns:a16="http://schemas.microsoft.com/office/drawing/2014/main" id="{0B53040C-2490-B83C-7903-BB67A0FDB28F}"/>
              </a:ext>
            </a:extLst>
          </p:cNvPr>
          <p:cNvSpPr txBox="1"/>
          <p:nvPr/>
        </p:nvSpPr>
        <p:spPr>
          <a:xfrm>
            <a:off x="0" y="6518766"/>
            <a:ext cx="3282398" cy="307777"/>
          </a:xfrm>
          <a:prstGeom prst="rect">
            <a:avLst/>
          </a:prstGeom>
          <a:noFill/>
        </p:spPr>
        <p:txBody>
          <a:bodyPr wrap="square">
            <a:spAutoFit/>
          </a:bodyPr>
          <a:lstStyle/>
          <a:p>
            <a:r>
              <a:rPr lang="en-US" sz="1400" b="1" i="0" u="none" strike="noStrike" baseline="0" dirty="0">
                <a:latin typeface="Lato-Bold"/>
              </a:rPr>
              <a:t>Roger Chou, MD ASAM 2024</a:t>
            </a:r>
            <a:endParaRPr lang="en-US" sz="1400" dirty="0"/>
          </a:p>
        </p:txBody>
      </p:sp>
    </p:spTree>
    <p:extLst>
      <p:ext uri="{BB962C8B-B14F-4D97-AF65-F5344CB8AC3E}">
        <p14:creationId xmlns:p14="http://schemas.microsoft.com/office/powerpoint/2010/main" val="254565643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91FA-352F-D4C0-5125-AA7DE94270F1}"/>
              </a:ext>
            </a:extLst>
          </p:cNvPr>
          <p:cNvSpPr>
            <a:spLocks noGrp="1"/>
          </p:cNvSpPr>
          <p:nvPr>
            <p:ph type="title"/>
          </p:nvPr>
        </p:nvSpPr>
        <p:spPr/>
        <p:txBody>
          <a:bodyPr>
            <a:normAutofit fontScale="90000"/>
          </a:bodyPr>
          <a:lstStyle/>
          <a:p>
            <a:br>
              <a:rPr lang="en-US" b="0" i="0" dirty="0">
                <a:effectLst/>
                <a:latin typeface="Arial" panose="020B0604020202020204" pitchFamily="34" charset="0"/>
              </a:rPr>
            </a:br>
            <a:endParaRPr lang="en-US" dirty="0"/>
          </a:p>
        </p:txBody>
      </p:sp>
      <p:graphicFrame>
        <p:nvGraphicFramePr>
          <p:cNvPr id="6" name="Text Placeholder 2">
            <a:extLst>
              <a:ext uri="{FF2B5EF4-FFF2-40B4-BE49-F238E27FC236}">
                <a16:creationId xmlns:a16="http://schemas.microsoft.com/office/drawing/2014/main" id="{C2A44D63-2EA5-0E19-C763-CABBEF3C888F}"/>
              </a:ext>
            </a:extLst>
          </p:cNvPr>
          <p:cNvGraphicFramePr>
            <a:graphicFrameLocks noGrp="1"/>
          </p:cNvGraphicFramePr>
          <p:nvPr>
            <p:ph idx="1"/>
            <p:extLst>
              <p:ext uri="{D42A27DB-BD31-4B8C-83A1-F6EECF244321}">
                <p14:modId xmlns:p14="http://schemas.microsoft.com/office/powerpoint/2010/main" val="2200123540"/>
              </p:ext>
            </p:extLst>
          </p:nvPr>
        </p:nvGraphicFramePr>
        <p:xfrm>
          <a:off x="609600" y="1679403"/>
          <a:ext cx="10972800" cy="4534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72725DA-D1F4-0AF2-1B8F-F29E62A464CB}"/>
              </a:ext>
            </a:extLst>
          </p:cNvPr>
          <p:cNvSpPr txBox="1"/>
          <p:nvPr/>
        </p:nvSpPr>
        <p:spPr>
          <a:xfrm>
            <a:off x="734397" y="545522"/>
            <a:ext cx="6105524" cy="769441"/>
          </a:xfrm>
          <a:prstGeom prst="rect">
            <a:avLst/>
          </a:prstGeom>
          <a:noFill/>
        </p:spPr>
        <p:txBody>
          <a:bodyPr wrap="square">
            <a:spAutoFit/>
          </a:bodyPr>
          <a:lstStyle/>
          <a:p>
            <a:r>
              <a:rPr lang="en-US" sz="4400" b="1" i="0" dirty="0">
                <a:effectLst/>
                <a:latin typeface="Arial" panose="020B0604020202020204" pitchFamily="34" charset="0"/>
              </a:rPr>
              <a:t>Learning Objectives </a:t>
            </a:r>
            <a:endParaRPr lang="en-US" sz="4400" b="1" dirty="0"/>
          </a:p>
        </p:txBody>
      </p:sp>
    </p:spTree>
    <p:extLst>
      <p:ext uri="{BB962C8B-B14F-4D97-AF65-F5344CB8AC3E}">
        <p14:creationId xmlns:p14="http://schemas.microsoft.com/office/powerpoint/2010/main" val="32865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6F76B-DB2D-4D7D-8792-4A6A24047EFE}"/>
              </a:ext>
            </a:extLst>
          </p:cNvPr>
          <p:cNvPicPr>
            <a:picLocks noChangeAspect="1"/>
          </p:cNvPicPr>
          <p:nvPr/>
        </p:nvPicPr>
        <p:blipFill>
          <a:blip r:embed="rId2"/>
          <a:stretch>
            <a:fillRect/>
          </a:stretch>
        </p:blipFill>
        <p:spPr>
          <a:xfrm>
            <a:off x="743071" y="989617"/>
            <a:ext cx="10705858" cy="5640086"/>
          </a:xfrm>
          <a:prstGeom prst="rect">
            <a:avLst/>
          </a:prstGeom>
        </p:spPr>
      </p:pic>
      <p:sp>
        <p:nvSpPr>
          <p:cNvPr id="5" name="TextBox 4">
            <a:extLst>
              <a:ext uri="{FF2B5EF4-FFF2-40B4-BE49-F238E27FC236}">
                <a16:creationId xmlns:a16="http://schemas.microsoft.com/office/drawing/2014/main" id="{8F0F1D18-5589-4D5E-9104-5C37E0EADE46}"/>
              </a:ext>
            </a:extLst>
          </p:cNvPr>
          <p:cNvSpPr txBox="1"/>
          <p:nvPr/>
        </p:nvSpPr>
        <p:spPr>
          <a:xfrm>
            <a:off x="505691" y="158620"/>
            <a:ext cx="1118061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Tw Cen MT" panose="020B0602020104020603"/>
                <a:ea typeface="+mn-ea"/>
                <a:cs typeface="+mn-cs"/>
              </a:rPr>
              <a:t>Non-narcotic medications</a:t>
            </a:r>
            <a:r>
              <a:rPr lang="en-US" sz="4800" b="1" dirty="0">
                <a:latin typeface="Tw Cen MT" panose="020B0602020104020603"/>
              </a:rPr>
              <a:t> f</a:t>
            </a:r>
            <a:r>
              <a:rPr kumimoji="0" lang="en-US" sz="4800" b="1" i="0" u="none" strike="noStrike" kern="1200" cap="none" spc="0" normalizeH="0" baseline="0" noProof="0" dirty="0">
                <a:ln>
                  <a:noFill/>
                </a:ln>
                <a:effectLst/>
                <a:uLnTx/>
                <a:uFillTx/>
                <a:latin typeface="Tw Cen MT" panose="020B0602020104020603"/>
                <a:ea typeface="+mn-ea"/>
                <a:cs typeface="+mn-cs"/>
              </a:rPr>
              <a:t>or Chronic Pain</a:t>
            </a:r>
          </a:p>
        </p:txBody>
      </p:sp>
    </p:spTree>
    <p:extLst>
      <p:ext uri="{BB962C8B-B14F-4D97-AF65-F5344CB8AC3E}">
        <p14:creationId xmlns:p14="http://schemas.microsoft.com/office/powerpoint/2010/main" val="215520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C0AC0-CE5C-80F6-7E4F-959218C7F900}"/>
              </a:ext>
            </a:extLst>
          </p:cNvPr>
          <p:cNvPicPr>
            <a:picLocks noChangeAspect="1"/>
          </p:cNvPicPr>
          <p:nvPr/>
        </p:nvPicPr>
        <p:blipFill>
          <a:blip r:embed="rId3"/>
          <a:stretch>
            <a:fillRect/>
          </a:stretch>
        </p:blipFill>
        <p:spPr>
          <a:xfrm>
            <a:off x="1" y="-75623"/>
            <a:ext cx="12246014" cy="6978466"/>
          </a:xfrm>
          <a:prstGeom prst="rect">
            <a:avLst/>
          </a:prstGeom>
        </p:spPr>
      </p:pic>
      <p:sp>
        <p:nvSpPr>
          <p:cNvPr id="2" name="TextBox 1">
            <a:extLst>
              <a:ext uri="{FF2B5EF4-FFF2-40B4-BE49-F238E27FC236}">
                <a16:creationId xmlns:a16="http://schemas.microsoft.com/office/drawing/2014/main" id="{B8E3FEA0-067A-5B75-0B9A-43742F001779}"/>
              </a:ext>
            </a:extLst>
          </p:cNvPr>
          <p:cNvSpPr txBox="1"/>
          <p:nvPr/>
        </p:nvSpPr>
        <p:spPr>
          <a:xfrm>
            <a:off x="464655" y="6488668"/>
            <a:ext cx="3282398" cy="369332"/>
          </a:xfrm>
          <a:prstGeom prst="rect">
            <a:avLst/>
          </a:prstGeom>
          <a:noFill/>
        </p:spPr>
        <p:txBody>
          <a:bodyPr wrap="square">
            <a:spAutoFit/>
          </a:bodyPr>
          <a:lstStyle/>
          <a:p>
            <a:r>
              <a:rPr lang="en-US" sz="1800" b="1" i="0" u="none" strike="noStrike" baseline="0" dirty="0">
                <a:solidFill>
                  <a:schemeClr val="bg1"/>
                </a:solidFill>
                <a:latin typeface="Lato-Bold"/>
              </a:rPr>
              <a:t>Roger Chou, MD ASAM 2024</a:t>
            </a:r>
            <a:endParaRPr lang="en-US" dirty="0">
              <a:solidFill>
                <a:schemeClr val="bg1"/>
              </a:solidFill>
            </a:endParaRPr>
          </a:p>
        </p:txBody>
      </p:sp>
    </p:spTree>
    <p:extLst>
      <p:ext uri="{BB962C8B-B14F-4D97-AF65-F5344CB8AC3E}">
        <p14:creationId xmlns:p14="http://schemas.microsoft.com/office/powerpoint/2010/main" val="1407345513"/>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4564" y="630315"/>
            <a:ext cx="12290425" cy="1149350"/>
          </a:xfrm>
        </p:spPr>
        <p:txBody>
          <a:bodyPr>
            <a:noAutofit/>
          </a:bodyPr>
          <a:lstStyle/>
          <a:p>
            <a:r>
              <a:rPr lang="en-US" sz="4000" dirty="0"/>
              <a:t>ONGOING AND LONG-TERM MANAGEMENT OF PATIENTS ON OPIOID ANALGESICS</a:t>
            </a:r>
          </a:p>
        </p:txBody>
      </p:sp>
      <p:sp>
        <p:nvSpPr>
          <p:cNvPr id="5" name="Rectangle 4">
            <a:extLst>
              <a:ext uri="{FF2B5EF4-FFF2-40B4-BE49-F238E27FC236}">
                <a16:creationId xmlns:a16="http://schemas.microsoft.com/office/drawing/2014/main" id="{BB2619E5-EF52-2041-B04E-EA9FCFBB48CD}"/>
              </a:ext>
            </a:extLst>
          </p:cNvPr>
          <p:cNvSpPr/>
          <p:nvPr/>
        </p:nvSpPr>
        <p:spPr>
          <a:xfrm>
            <a:off x="1207362" y="1926454"/>
            <a:ext cx="9925235" cy="48116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800100" lvl="1" indent="-342900">
              <a:spcBef>
                <a:spcPts val="400"/>
              </a:spcBef>
              <a:spcAft>
                <a:spcPts val="400"/>
              </a:spcAft>
              <a:buFont typeface="Arial" panose="020B0604020202020204" pitchFamily="34" charset="0"/>
              <a:buChar char="•"/>
            </a:pPr>
            <a:r>
              <a:rPr lang="en-US" sz="2800" dirty="0">
                <a:solidFill>
                  <a:schemeClr val="tx1"/>
                </a:solidFill>
                <a:latin typeface="Arial" panose="020B0604020202020204" pitchFamily="34" charset="0"/>
                <a:ea typeface="Open Sans" panose="020B0606030504020204" pitchFamily="34" charset="0"/>
                <a:cs typeface="Arial" panose="020B0604020202020204" pitchFamily="34" charset="0"/>
              </a:rPr>
              <a:t>Is the patient making progress toward functional goals?</a:t>
            </a:r>
            <a:endParaRPr lang="en-US" sz="2800" b="1" dirty="0">
              <a:solidFill>
                <a:schemeClr val="tx1"/>
              </a:solidFill>
              <a:latin typeface="Arial" panose="020B0604020202020204" pitchFamily="34" charset="0"/>
              <a:ea typeface="Open Sans" panose="020B0606030504020204" pitchFamily="34" charset="0"/>
              <a:cs typeface="Arial" panose="020B0604020202020204" pitchFamily="34" charset="0"/>
            </a:endParaRPr>
          </a:p>
          <a:p>
            <a:pPr marL="800100" lvl="1" indent="-342900">
              <a:spcBef>
                <a:spcPts val="400"/>
              </a:spcBef>
              <a:spcAft>
                <a:spcPts val="400"/>
              </a:spcAft>
              <a:buFont typeface="Arial" panose="020B0604020202020204" pitchFamily="34" charset="0"/>
              <a:buChar char="•"/>
            </a:pPr>
            <a:r>
              <a:rPr lang="en-US" sz="2800" dirty="0">
                <a:solidFill>
                  <a:schemeClr val="tx1"/>
                </a:solidFill>
                <a:latin typeface="Arial" panose="020B0604020202020204" pitchFamily="34" charset="0"/>
                <a:ea typeface="Open Sans" panose="020B0606030504020204" pitchFamily="34" charset="0"/>
                <a:cs typeface="Arial" panose="020B0604020202020204" pitchFamily="34" charset="0"/>
              </a:rPr>
              <a:t>Reset goals if required or indicated; develop reasonable expectations</a:t>
            </a:r>
          </a:p>
          <a:p>
            <a:pPr marL="800100" lvl="1" indent="-342900">
              <a:spcBef>
                <a:spcPts val="400"/>
              </a:spcBef>
              <a:spcAft>
                <a:spcPts val="400"/>
              </a:spcAft>
              <a:buFont typeface="Arial" panose="020B0604020202020204" pitchFamily="34" charset="0"/>
              <a:buChar char="•"/>
            </a:pPr>
            <a:r>
              <a:rPr lang="en-US" sz="2800" dirty="0">
                <a:solidFill>
                  <a:schemeClr val="tx1"/>
                </a:solidFill>
                <a:latin typeface="Arial" panose="020B0604020202020204" pitchFamily="34" charset="0"/>
                <a:ea typeface="Open Sans" panose="020B0606030504020204" pitchFamily="34" charset="0"/>
                <a:cs typeface="Arial" panose="020B0604020202020204" pitchFamily="34" charset="0"/>
              </a:rPr>
              <a:t>Monitor for breakthrough pain</a:t>
            </a:r>
          </a:p>
          <a:p>
            <a:pPr marL="800100" lvl="1" indent="-342900">
              <a:spcBef>
                <a:spcPts val="400"/>
              </a:spcBef>
              <a:spcAft>
                <a:spcPts val="400"/>
              </a:spcAft>
              <a:buFont typeface="Arial" panose="020B0604020202020204" pitchFamily="34" charset="0"/>
              <a:buChar char="•"/>
            </a:pPr>
            <a:r>
              <a:rPr lang="en-US" sz="2800" dirty="0">
                <a:solidFill>
                  <a:schemeClr val="tx1"/>
                </a:solidFill>
                <a:latin typeface="Arial" panose="020B0604020202020204" pitchFamily="34" charset="0"/>
                <a:ea typeface="Open Sans" panose="020B0606030504020204" pitchFamily="34" charset="0"/>
                <a:cs typeface="Arial" panose="020B0604020202020204" pitchFamily="34" charset="0"/>
              </a:rPr>
              <a:t>Review adverse events/side effects at each visit</a:t>
            </a:r>
          </a:p>
          <a:p>
            <a:pPr marL="1200150" lvl="2" indent="-285750">
              <a:spcBef>
                <a:spcPts val="400"/>
              </a:spcBef>
              <a:spcAft>
                <a:spcPts val="400"/>
              </a:spcAft>
              <a:buFont typeface="Arial" panose="020B0604020202020204" pitchFamily="34" charset="0"/>
              <a:buChar char="•"/>
            </a:pPr>
            <a:r>
              <a:rPr lang="en-US" sz="2800" dirty="0">
                <a:solidFill>
                  <a:schemeClr val="tx1"/>
                </a:solidFill>
                <a:latin typeface="Arial" panose="020B0604020202020204" pitchFamily="34" charset="0"/>
                <a:ea typeface="Open Sans" panose="020B0606030504020204" pitchFamily="34" charset="0"/>
                <a:cs typeface="Arial" panose="020B0604020202020204" pitchFamily="34" charset="0"/>
              </a:rPr>
              <a:t>Evaluate bowel function</a:t>
            </a:r>
          </a:p>
          <a:p>
            <a:pPr marL="1200150" lvl="2" indent="-285750">
              <a:spcBef>
                <a:spcPts val="400"/>
              </a:spcBef>
              <a:spcAft>
                <a:spcPts val="400"/>
              </a:spcAft>
              <a:buFont typeface="Arial" panose="020B0604020202020204" pitchFamily="34" charset="0"/>
              <a:buChar char="•"/>
            </a:pPr>
            <a:r>
              <a:rPr lang="en-US" sz="2800" dirty="0">
                <a:solidFill>
                  <a:schemeClr val="tx1"/>
                </a:solidFill>
                <a:latin typeface="Arial" panose="020B0604020202020204" pitchFamily="34" charset="0"/>
                <a:ea typeface="Open Sans" panose="020B0606030504020204" pitchFamily="34" charset="0"/>
                <a:cs typeface="Arial" panose="020B0604020202020204" pitchFamily="34" charset="0"/>
              </a:rPr>
              <a:t>Screen for endocrine function as needed</a:t>
            </a:r>
          </a:p>
          <a:p>
            <a:pPr marL="1200150" lvl="2" indent="-285750">
              <a:spcBef>
                <a:spcPts val="400"/>
              </a:spcBef>
              <a:spcAft>
                <a:spcPts val="400"/>
              </a:spcAft>
              <a:buFont typeface="Arial" panose="020B0604020202020204" pitchFamily="34" charset="0"/>
              <a:buChar char="•"/>
            </a:pPr>
            <a:r>
              <a:rPr lang="en-US" sz="2800" dirty="0">
                <a:solidFill>
                  <a:schemeClr val="tx1"/>
                </a:solidFill>
                <a:latin typeface="Arial" panose="020B0604020202020204" pitchFamily="34" charset="0"/>
                <a:ea typeface="Open Sans" panose="020B0606030504020204" pitchFamily="34" charset="0"/>
                <a:cs typeface="Arial" panose="020B0604020202020204" pitchFamily="34" charset="0"/>
              </a:rPr>
              <a:t>Implement opioid rotation, as indicated</a:t>
            </a:r>
          </a:p>
        </p:txBody>
      </p:sp>
    </p:spTree>
    <p:extLst>
      <p:ext uri="{BB962C8B-B14F-4D97-AF65-F5344CB8AC3E}">
        <p14:creationId xmlns:p14="http://schemas.microsoft.com/office/powerpoint/2010/main" val="214292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CB3D4-11E9-28BE-2F87-C64058ED493D}"/>
              </a:ext>
            </a:extLst>
          </p:cNvPr>
          <p:cNvPicPr>
            <a:picLocks noChangeAspect="1"/>
          </p:cNvPicPr>
          <p:nvPr/>
        </p:nvPicPr>
        <p:blipFill rotWithShape="1">
          <a:blip r:embed="rId3"/>
          <a:srcRect l="7427" t="11446" r="2016" b="5921"/>
          <a:stretch/>
        </p:blipFill>
        <p:spPr>
          <a:xfrm>
            <a:off x="0" y="248478"/>
            <a:ext cx="12181257" cy="6361044"/>
          </a:xfrm>
          <a:prstGeom prst="rect">
            <a:avLst/>
          </a:prstGeom>
        </p:spPr>
      </p:pic>
      <p:sp>
        <p:nvSpPr>
          <p:cNvPr id="2" name="TextBox 1">
            <a:extLst>
              <a:ext uri="{FF2B5EF4-FFF2-40B4-BE49-F238E27FC236}">
                <a16:creationId xmlns:a16="http://schemas.microsoft.com/office/drawing/2014/main" id="{7FF1A73D-4B49-6671-AF4D-9FB7C10BAAB2}"/>
              </a:ext>
            </a:extLst>
          </p:cNvPr>
          <p:cNvSpPr txBox="1"/>
          <p:nvPr/>
        </p:nvSpPr>
        <p:spPr>
          <a:xfrm>
            <a:off x="136663" y="6488668"/>
            <a:ext cx="3282398" cy="369332"/>
          </a:xfrm>
          <a:prstGeom prst="rect">
            <a:avLst/>
          </a:prstGeom>
          <a:noFill/>
        </p:spPr>
        <p:txBody>
          <a:bodyPr wrap="square">
            <a:spAutoFit/>
          </a:bodyPr>
          <a:lstStyle/>
          <a:p>
            <a:r>
              <a:rPr lang="en-US" sz="1800" b="1" i="0" u="none" strike="noStrike" baseline="0" dirty="0">
                <a:latin typeface="Lato-Bold"/>
              </a:rPr>
              <a:t>Roger Chou, MD ASAM 2024</a:t>
            </a:r>
            <a:endParaRPr lang="en-US" dirty="0"/>
          </a:p>
        </p:txBody>
      </p:sp>
    </p:spTree>
    <p:extLst>
      <p:ext uri="{BB962C8B-B14F-4D97-AF65-F5344CB8AC3E}">
        <p14:creationId xmlns:p14="http://schemas.microsoft.com/office/powerpoint/2010/main" val="369819569"/>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0" y="275208"/>
            <a:ext cx="12296775" cy="1149350"/>
          </a:xfrm>
        </p:spPr>
        <p:txBody>
          <a:bodyPr>
            <a:noAutofit/>
          </a:bodyPr>
          <a:lstStyle/>
          <a:p>
            <a:pPr eaLnBrk="1" hangingPunct="1"/>
            <a:r>
              <a:rPr lang="en-US" altLang="en-US" sz="4400" dirty="0"/>
              <a:t>PROVIDE ANTICIPATORY GUIDANCE ON OPIOID SIDE EFFECTS AND ADVERSE EVENTS</a:t>
            </a:r>
          </a:p>
        </p:txBody>
      </p:sp>
      <p:sp>
        <p:nvSpPr>
          <p:cNvPr id="3" name="TextBox 2">
            <a:extLst>
              <a:ext uri="{FF2B5EF4-FFF2-40B4-BE49-F238E27FC236}">
                <a16:creationId xmlns:a16="http://schemas.microsoft.com/office/drawing/2014/main" id="{56AB09A8-503D-3A26-2EC1-6AA14FE88752}"/>
              </a:ext>
            </a:extLst>
          </p:cNvPr>
          <p:cNvSpPr txBox="1"/>
          <p:nvPr/>
        </p:nvSpPr>
        <p:spPr>
          <a:xfrm>
            <a:off x="150920" y="1509203"/>
            <a:ext cx="11931589" cy="5262979"/>
          </a:xfrm>
          <a:prstGeom prst="rect">
            <a:avLst/>
          </a:prstGeom>
          <a:noFill/>
        </p:spPr>
        <p:txBody>
          <a:bodyPr wrap="square">
            <a:spAutoFit/>
          </a:bodyPr>
          <a:lstStyle/>
          <a:p>
            <a:pPr marL="285750" indent="-285750">
              <a:buFont typeface="Arial" panose="020B0604020202020204" pitchFamily="34" charset="0"/>
              <a:buChar char="•"/>
            </a:pPr>
            <a:r>
              <a:rPr lang="en-US" sz="2800" dirty="0"/>
              <a:t> Overdose and death: respiratory depression</a:t>
            </a:r>
          </a:p>
          <a:p>
            <a:pPr marL="285750" indent="-285750">
              <a:buFont typeface="Arial" panose="020B0604020202020204" pitchFamily="34" charset="0"/>
              <a:buChar char="•"/>
            </a:pPr>
            <a:r>
              <a:rPr lang="en-US" sz="2800" dirty="0"/>
              <a:t> Opioid-induced constipation (OIC)</a:t>
            </a:r>
          </a:p>
          <a:p>
            <a:pPr marL="285750" indent="-285750">
              <a:buFont typeface="Arial" panose="020B0604020202020204" pitchFamily="34" charset="0"/>
              <a:buChar char="•"/>
            </a:pPr>
            <a:r>
              <a:rPr lang="en-US" sz="2800" dirty="0"/>
              <a:t>Nausea, vomiting, GERD</a:t>
            </a:r>
          </a:p>
          <a:p>
            <a:pPr marL="285750" indent="-285750">
              <a:buFont typeface="Arial" panose="020B0604020202020204" pitchFamily="34" charset="0"/>
              <a:buChar char="•"/>
            </a:pPr>
            <a:r>
              <a:rPr lang="en-US" sz="2800" dirty="0"/>
              <a:t> </a:t>
            </a:r>
            <a:r>
              <a:rPr lang="en-US" sz="2800" dirty="0">
                <a:solidFill>
                  <a:srgbClr val="FFFF00"/>
                </a:solidFill>
              </a:rPr>
              <a:t>Sexual dysfunction </a:t>
            </a:r>
            <a:r>
              <a:rPr lang="en-US" sz="2800" dirty="0"/>
              <a:t>and other endocrine abnormalities (hypogonadism)</a:t>
            </a:r>
          </a:p>
          <a:p>
            <a:pPr marL="285750" indent="-285750">
              <a:buFont typeface="Arial" panose="020B0604020202020204" pitchFamily="34" charset="0"/>
              <a:buChar char="•"/>
            </a:pPr>
            <a:r>
              <a:rPr lang="en-US" sz="2800" dirty="0"/>
              <a:t> </a:t>
            </a:r>
            <a:r>
              <a:rPr lang="en-US" sz="2800" dirty="0">
                <a:solidFill>
                  <a:srgbClr val="FFFF00"/>
                </a:solidFill>
              </a:rPr>
              <a:t>Tolerance, physical dependence</a:t>
            </a:r>
          </a:p>
          <a:p>
            <a:pPr marL="285750" indent="-285750">
              <a:buFont typeface="Arial" panose="020B0604020202020204" pitchFamily="34" charset="0"/>
              <a:buChar char="•"/>
            </a:pPr>
            <a:r>
              <a:rPr lang="en-US" sz="2800" dirty="0"/>
              <a:t> </a:t>
            </a:r>
            <a:r>
              <a:rPr lang="en-US" sz="2800" dirty="0">
                <a:solidFill>
                  <a:srgbClr val="FFFF00"/>
                </a:solidFill>
              </a:rPr>
              <a:t>Hyperalgesia</a:t>
            </a:r>
          </a:p>
          <a:p>
            <a:pPr marL="285750" indent="-285750">
              <a:buFont typeface="Arial" panose="020B0604020202020204" pitchFamily="34" charset="0"/>
              <a:buChar char="•"/>
            </a:pPr>
            <a:r>
              <a:rPr lang="en-US" sz="2800" dirty="0"/>
              <a:t> Allergic reactions</a:t>
            </a:r>
          </a:p>
          <a:p>
            <a:pPr marL="285750" indent="-285750">
              <a:buFont typeface="Arial" panose="020B0604020202020204" pitchFamily="34" charset="0"/>
              <a:buChar char="•"/>
            </a:pPr>
            <a:r>
              <a:rPr lang="en-US" sz="2800" dirty="0"/>
              <a:t> Sedation, cognitive impairment, </a:t>
            </a:r>
            <a:r>
              <a:rPr lang="en-US" sz="2800" dirty="0">
                <a:solidFill>
                  <a:srgbClr val="FFFF00"/>
                </a:solidFill>
              </a:rPr>
              <a:t>depression</a:t>
            </a:r>
            <a:r>
              <a:rPr lang="en-US" sz="2800" dirty="0"/>
              <a:t> </a:t>
            </a:r>
          </a:p>
          <a:p>
            <a:pPr marL="285750" indent="-285750">
              <a:buFont typeface="Arial" panose="020B0604020202020204" pitchFamily="34" charset="0"/>
              <a:buChar char="•"/>
            </a:pPr>
            <a:r>
              <a:rPr lang="en-US" sz="2800" dirty="0"/>
              <a:t> Falls and fractures</a:t>
            </a:r>
          </a:p>
          <a:p>
            <a:pPr marL="285750" indent="-285750">
              <a:buFont typeface="Arial" panose="020B0604020202020204" pitchFamily="34" charset="0"/>
              <a:buChar char="•"/>
            </a:pPr>
            <a:r>
              <a:rPr lang="en-US" sz="2800" dirty="0"/>
              <a:t> Sweating, miosis, urinary retention</a:t>
            </a:r>
          </a:p>
          <a:p>
            <a:pPr marL="285750" indent="-285750">
              <a:buFont typeface="Arial" panose="020B0604020202020204" pitchFamily="34" charset="0"/>
              <a:buChar char="•"/>
            </a:pPr>
            <a:r>
              <a:rPr lang="en-US" sz="2800" dirty="0"/>
              <a:t> Myoclonus (twitching or jerking)</a:t>
            </a:r>
          </a:p>
          <a:p>
            <a:pPr marL="285750" indent="-285750">
              <a:buFont typeface="Arial" panose="020B0604020202020204" pitchFamily="34" charset="0"/>
              <a:buChar char="•"/>
            </a:pPr>
            <a:r>
              <a:rPr lang="en-US" sz="2800" dirty="0"/>
              <a:t> </a:t>
            </a:r>
            <a:r>
              <a:rPr lang="en-US" sz="2800" dirty="0">
                <a:solidFill>
                  <a:srgbClr val="FFFF00"/>
                </a:solidFill>
              </a:rPr>
              <a:t>Opioid use disorder (OUD)</a:t>
            </a:r>
          </a:p>
        </p:txBody>
      </p:sp>
    </p:spTree>
    <p:extLst>
      <p:ext uri="{BB962C8B-B14F-4D97-AF65-F5344CB8AC3E}">
        <p14:creationId xmlns:p14="http://schemas.microsoft.com/office/powerpoint/2010/main" val="93936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91425" tIns="45700" rIns="91425" bIns="45700" anchor="ctr" anchorCtr="0">
            <a:normAutofit fontScale="90000"/>
          </a:bodyPr>
          <a:lstStyle/>
          <a:p>
            <a:r>
              <a:rPr lang="en-US" b="1" i="0" u="none" strike="noStrike" cap="none">
                <a:latin typeface="Montserrat"/>
                <a:ea typeface="Montserrat"/>
                <a:cs typeface="Montserrat"/>
                <a:sym typeface="Montserrat"/>
              </a:rPr>
              <a:t>EMERGENCE OF OPIOID-INDUCED HYPERALGESIA</a:t>
            </a:r>
          </a:p>
        </p:txBody>
      </p:sp>
      <p:sp>
        <p:nvSpPr>
          <p:cNvPr id="3" name="Content Placeholder 2"/>
          <p:cNvSpPr>
            <a:spLocks noGrp="1"/>
          </p:cNvSpPr>
          <p:nvPr>
            <p:ph sz="half" idx="1"/>
          </p:nvPr>
        </p:nvSpPr>
        <p:spPr>
          <a:xfrm>
            <a:off x="609599" y="1773871"/>
            <a:ext cx="11098697" cy="4579309"/>
          </a:xfrm>
        </p:spPr>
        <p:txBody>
          <a:bodyPr spcFirstLastPara="1" wrap="square" lIns="91425" tIns="45700" rIns="91425" bIns="45700" anchor="t" anchorCtr="0">
            <a:normAutofit fontScale="92500" lnSpcReduction="10000"/>
          </a:bodyPr>
          <a:lstStyle/>
          <a:p>
            <a:pPr>
              <a:lnSpc>
                <a:spcPct val="90000"/>
              </a:lnSpc>
            </a:pPr>
            <a:r>
              <a:rPr lang="en-US" b="0" i="0" u="none" strike="noStrike" cap="none" dirty="0">
                <a:latin typeface="Source Sans Pro"/>
                <a:ea typeface="Source Sans Pro"/>
                <a:cs typeface="Source Sans Pro"/>
                <a:sym typeface="Source Sans Pro"/>
              </a:rPr>
              <a:t>An increased sensitivity to pain</a:t>
            </a:r>
          </a:p>
          <a:p>
            <a:pPr>
              <a:lnSpc>
                <a:spcPct val="90000"/>
              </a:lnSpc>
            </a:pPr>
            <a:r>
              <a:rPr lang="en-US" b="0" i="0" u="none" strike="noStrike" cap="none" dirty="0">
                <a:latin typeface="Source Sans Pro"/>
                <a:ea typeface="Source Sans Pro"/>
                <a:cs typeface="Source Sans Pro"/>
                <a:sym typeface="Source Sans Pro"/>
              </a:rPr>
              <a:t>Usually occurs at high MME dosages and over long periods of time</a:t>
            </a:r>
          </a:p>
          <a:p>
            <a:pPr>
              <a:lnSpc>
                <a:spcPct val="90000"/>
              </a:lnSpc>
            </a:pPr>
            <a:r>
              <a:rPr lang="en-US" b="0" i="0" u="none" strike="noStrike" cap="none" dirty="0">
                <a:latin typeface="Source Sans Pro"/>
                <a:ea typeface="Source Sans Pro"/>
                <a:cs typeface="Source Sans Pro"/>
                <a:sym typeface="Source Sans Pro"/>
              </a:rPr>
              <a:t>A physiological phenomenon that can happen to anyone</a:t>
            </a:r>
          </a:p>
          <a:p>
            <a:pPr>
              <a:lnSpc>
                <a:spcPct val="90000"/>
              </a:lnSpc>
            </a:pPr>
            <a:r>
              <a:rPr lang="en-US" b="0" i="0" u="none" strike="noStrike" cap="none" dirty="0">
                <a:latin typeface="Source Sans Pro"/>
                <a:ea typeface="Source Sans Pro"/>
                <a:cs typeface="Source Sans Pro"/>
                <a:sym typeface="Source Sans Pro"/>
              </a:rPr>
              <a:t>Consider this explanation if:</a:t>
            </a:r>
          </a:p>
          <a:p>
            <a:pPr marL="457200" lvl="1" indent="-388620">
              <a:lnSpc>
                <a:spcPct val="90000"/>
              </a:lnSpc>
              <a:spcBef>
                <a:spcPts val="1200"/>
              </a:spcBef>
              <a:buSzPts val="2520"/>
              <a:buFont typeface="Noto Sans Symbols"/>
              <a:buChar char="✧"/>
            </a:pPr>
            <a:r>
              <a:rPr lang="en-US" sz="2800" b="0" i="0" u="none" strike="noStrike" cap="none" dirty="0">
                <a:latin typeface="Source Sans Pro"/>
                <a:ea typeface="Source Sans Pro"/>
                <a:cs typeface="Source Sans Pro"/>
                <a:sym typeface="Source Sans Pro"/>
              </a:rPr>
              <a:t>Pain increases despite dose increases</a:t>
            </a:r>
          </a:p>
          <a:p>
            <a:pPr marL="457200" lvl="1" indent="-388620">
              <a:lnSpc>
                <a:spcPct val="90000"/>
              </a:lnSpc>
              <a:spcBef>
                <a:spcPts val="1200"/>
              </a:spcBef>
              <a:buSzPts val="2520"/>
              <a:buFont typeface="Noto Sans Symbols"/>
              <a:buChar char="✧"/>
            </a:pPr>
            <a:r>
              <a:rPr lang="en-US" sz="2800" b="0" i="0" u="none" strike="noStrike" cap="none" dirty="0">
                <a:latin typeface="Source Sans Pro"/>
                <a:ea typeface="Source Sans Pro"/>
                <a:cs typeface="Source Sans Pro"/>
                <a:sym typeface="Source Sans Pro"/>
              </a:rPr>
              <a:t>Pain appears in new locations</a:t>
            </a:r>
          </a:p>
          <a:p>
            <a:pPr marL="457200" lvl="1" indent="-388620">
              <a:lnSpc>
                <a:spcPct val="90000"/>
              </a:lnSpc>
              <a:spcBef>
                <a:spcPts val="1200"/>
              </a:spcBef>
              <a:buSzPts val="2520"/>
              <a:buFont typeface="Noto Sans Symbols"/>
              <a:buChar char="✧"/>
            </a:pPr>
            <a:r>
              <a:rPr lang="en-US" sz="2800" b="0" i="0" u="none" strike="noStrike" cap="none" dirty="0">
                <a:latin typeface="Source Sans Pro"/>
                <a:ea typeface="Source Sans Pro"/>
                <a:cs typeface="Source Sans Pro"/>
                <a:sym typeface="Source Sans Pro"/>
              </a:rPr>
              <a:t>Patient becomes more sensitive to </a:t>
            </a:r>
            <a:br>
              <a:rPr lang="en-US" sz="2800" b="0" i="0" u="none" strike="noStrike" cap="none" dirty="0">
                <a:latin typeface="Source Sans Pro"/>
                <a:ea typeface="Source Sans Pro"/>
                <a:cs typeface="Source Sans Pro"/>
                <a:sym typeface="Source Sans Pro"/>
              </a:rPr>
            </a:br>
            <a:r>
              <a:rPr lang="en-US" sz="2800" b="0" i="0" u="none" strike="noStrike" cap="none" dirty="0">
                <a:latin typeface="Source Sans Pro"/>
                <a:ea typeface="Source Sans Pro"/>
                <a:cs typeface="Source Sans Pro"/>
                <a:sym typeface="Source Sans Pro"/>
              </a:rPr>
              <a:t>painful stimuli</a:t>
            </a:r>
          </a:p>
          <a:p>
            <a:pPr marL="457200" lvl="1" indent="-388620">
              <a:lnSpc>
                <a:spcPct val="90000"/>
              </a:lnSpc>
              <a:spcBef>
                <a:spcPts val="1200"/>
              </a:spcBef>
              <a:buSzPts val="2520"/>
              <a:buFont typeface="Noto Sans Symbols"/>
              <a:buChar char="✧"/>
            </a:pPr>
            <a:r>
              <a:rPr lang="en-US" sz="2800" b="0" i="0" u="none" strike="noStrike" cap="none" dirty="0">
                <a:latin typeface="Source Sans Pro"/>
                <a:ea typeface="Source Sans Pro"/>
                <a:cs typeface="Source Sans Pro"/>
                <a:sym typeface="Source Sans Pro"/>
              </a:rPr>
              <a:t>Patient is not improving in the absence of underlying </a:t>
            </a:r>
            <a:br>
              <a:rPr lang="en-US" sz="2800" b="0" i="0" u="none" strike="noStrike" cap="none" dirty="0">
                <a:latin typeface="Source Sans Pro"/>
                <a:ea typeface="Source Sans Pro"/>
                <a:cs typeface="Source Sans Pro"/>
                <a:sym typeface="Source Sans Pro"/>
              </a:rPr>
            </a:br>
            <a:r>
              <a:rPr lang="en-US" sz="2800" b="0" i="0" u="none" strike="noStrike" cap="none" dirty="0">
                <a:latin typeface="Source Sans Pro"/>
                <a:ea typeface="Source Sans Pro"/>
                <a:cs typeface="Source Sans Pro"/>
                <a:sym typeface="Source Sans Pro"/>
              </a:rPr>
              <a:t>cause or disease progression</a:t>
            </a:r>
          </a:p>
        </p:txBody>
      </p:sp>
      <p:sp>
        <p:nvSpPr>
          <p:cNvPr id="9" name="Slide Number Placeholder 4">
            <a:extLst>
              <a:ext uri="{FF2B5EF4-FFF2-40B4-BE49-F238E27FC236}">
                <a16:creationId xmlns:a16="http://schemas.microsoft.com/office/drawing/2014/main" id="{C6FEA8B3-3D33-EC68-9320-10ACD81C66F3}"/>
              </a:ext>
            </a:extLst>
          </p:cNvPr>
          <p:cNvSpPr>
            <a:spLocks noGrp="1"/>
          </p:cNvSpPr>
          <p:nvPr>
            <p:ph type="sldNum" sz="quarter" idx="12"/>
          </p:nvPr>
        </p:nvSpPr>
        <p:spPr/>
        <p:txBody>
          <a:bodyPr/>
          <a:lstStyle/>
          <a:p>
            <a:pPr>
              <a:spcAft>
                <a:spcPts val="600"/>
              </a:spcAft>
            </a:pPr>
            <a:fld id="{00000000-1234-1234-1234-123412341234}" type="slidenum">
              <a:rPr lang="en-US" smtClean="0"/>
              <a:pPr>
                <a:spcAft>
                  <a:spcPts val="600"/>
                </a:spcAft>
              </a:pPr>
              <a:t>25</a:t>
            </a:fld>
            <a:endParaRPr lang="en-US"/>
          </a:p>
        </p:txBody>
      </p:sp>
      <p:sp>
        <p:nvSpPr>
          <p:cNvPr id="4" name="TextBox 3"/>
          <p:cNvSpPr txBox="1"/>
          <p:nvPr/>
        </p:nvSpPr>
        <p:spPr>
          <a:xfrm>
            <a:off x="4016375" y="6354765"/>
            <a:ext cx="5384800" cy="365125"/>
          </a:xfrm>
          <a:prstGeom prst="rect">
            <a:avLst/>
          </a:prstGeom>
          <a:noFill/>
          <a:ln>
            <a:noFill/>
          </a:ln>
        </p:spPr>
        <p:txBody>
          <a:bodyPr spcFirstLastPara="1" wrap="square" lIns="91425" tIns="45700" rIns="91425" bIns="45700" rtlCol="0" anchor="t" anchorCtr="0">
            <a:normAutofit fontScale="62500" lnSpcReduction="20000"/>
          </a:bodyPr>
          <a:lstStyle/>
          <a:p>
            <a:pPr marL="68580">
              <a:spcBef>
                <a:spcPts val="1200"/>
              </a:spcBef>
              <a:buClr>
                <a:schemeClr val="accent2"/>
              </a:buClr>
              <a:buSzPts val="2520"/>
            </a:pPr>
            <a:r>
              <a:rPr lang="en-US" sz="1400" b="0" i="0" u="none" strike="noStrike" cap="none">
                <a:solidFill>
                  <a:schemeClr val="dk1"/>
                </a:solidFill>
                <a:latin typeface="Source Sans Pro"/>
                <a:ea typeface="Source Sans Pro"/>
                <a:cs typeface="Source Sans Pro"/>
                <a:sym typeface="Source Sans Pro"/>
              </a:rPr>
              <a:t>SOURCE: Yi P, Pryzbylkowski P. Opioid induced hyperalgesia. Pain Medicine 2015; 16: S32-S36</a:t>
            </a:r>
            <a:endParaRPr lang="en-US" sz="1400" b="0" i="0" u="none" strike="noStrike" cap="none" dirty="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63872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F566-540C-4F6D-9923-A4AA172D0AC0}"/>
              </a:ext>
            </a:extLst>
          </p:cNvPr>
          <p:cNvSpPr>
            <a:spLocks noGrp="1"/>
          </p:cNvSpPr>
          <p:nvPr>
            <p:ph type="title"/>
          </p:nvPr>
        </p:nvSpPr>
        <p:spPr>
          <a:xfrm>
            <a:off x="838200" y="7465"/>
            <a:ext cx="10515600" cy="960201"/>
          </a:xfrm>
        </p:spPr>
        <p:txBody>
          <a:bodyPr wrap="square" anchor="ctr">
            <a:normAutofit fontScale="90000"/>
          </a:bodyPr>
          <a:lstStyle/>
          <a:p>
            <a:r>
              <a:rPr lang="en-US" sz="3500" b="0" i="0" dirty="0">
                <a:effectLst/>
              </a:rPr>
              <a:t>Selecting Opioids and Determining Opioid Dosages</a:t>
            </a:r>
            <a:br>
              <a:rPr lang="en-US" sz="3500" b="0" i="0" dirty="0">
                <a:effectLst/>
              </a:rPr>
            </a:br>
            <a:endParaRPr lang="en-US" sz="3500" dirty="0"/>
          </a:p>
        </p:txBody>
      </p:sp>
      <p:sp>
        <p:nvSpPr>
          <p:cNvPr id="3" name="Content Placeholder 2">
            <a:extLst>
              <a:ext uri="{FF2B5EF4-FFF2-40B4-BE49-F238E27FC236}">
                <a16:creationId xmlns:a16="http://schemas.microsoft.com/office/drawing/2014/main" id="{89B6974F-4568-185D-B4DB-CAFA42812EE3}"/>
              </a:ext>
            </a:extLst>
          </p:cNvPr>
          <p:cNvSpPr>
            <a:spLocks noGrp="1"/>
          </p:cNvSpPr>
          <p:nvPr>
            <p:ph idx="1"/>
          </p:nvPr>
        </p:nvSpPr>
        <p:spPr>
          <a:xfrm>
            <a:off x="254493" y="756028"/>
            <a:ext cx="11721484" cy="5600322"/>
          </a:xfrm>
        </p:spPr>
        <p:txBody>
          <a:bodyPr wrap="square" anchor="t">
            <a:normAutofit/>
          </a:bodyPr>
          <a:lstStyle/>
          <a:p>
            <a:pPr marL="0" indent="0">
              <a:lnSpc>
                <a:spcPct val="90000"/>
              </a:lnSpc>
              <a:buNone/>
            </a:pPr>
            <a:r>
              <a:rPr lang="en-US" b="1" i="0" dirty="0">
                <a:effectLst/>
              </a:rPr>
              <a:t>Recommendation 5</a:t>
            </a:r>
          </a:p>
          <a:p>
            <a:pPr marL="0" indent="0">
              <a:lnSpc>
                <a:spcPct val="90000"/>
              </a:lnSpc>
              <a:buNone/>
            </a:pPr>
            <a:r>
              <a:rPr lang="en-US" b="1" i="0" dirty="0">
                <a:effectLst/>
              </a:rPr>
              <a:t>For patients already receiving opioid therapy, clinicians should carefully weigh benefits and risks and exercise care when changing opioid dosage. </a:t>
            </a:r>
            <a:r>
              <a:rPr lang="en-US" b="1" i="0" dirty="0">
                <a:solidFill>
                  <a:srgbClr val="FFFF00"/>
                </a:solidFill>
                <a:effectLst/>
              </a:rPr>
              <a:t>If benefits outweigh risks of continued opioid therapy, clinicians should work closely with patients to optimize nonopioid therapies while continuing opioid therapy. If benefits do not outweigh risks of continued opioid therapy, clinicians should optimize other therapies and work closely with patients to gradually taper</a:t>
            </a:r>
            <a:r>
              <a:rPr lang="en-US" b="1" i="0" dirty="0">
                <a:effectLst/>
              </a:rPr>
              <a:t> to lower dosages or, if warranted based on the individual circumstances of the patient, appropriately taper and discontinue opioids. </a:t>
            </a:r>
            <a:r>
              <a:rPr lang="en-US" b="1" i="0" dirty="0">
                <a:solidFill>
                  <a:srgbClr val="FFFF00"/>
                </a:solidFill>
                <a:effectLst/>
              </a:rPr>
              <a:t>Unless there are indications of a life-threatening issue such as warning signs of impending overdose (e.g., confusion, sedation, or slurred speech), opioid therapy should not be discontinued abruptly, and clinicians should not rapidly reduce opioid dosages from higher dosages </a:t>
            </a:r>
            <a:r>
              <a:rPr lang="en-US" b="1" i="0" dirty="0">
                <a:effectLst/>
              </a:rPr>
              <a:t>(recommendation category: B; evidence type: 4).</a:t>
            </a:r>
            <a:endParaRPr lang="en-US" b="0" i="0" dirty="0">
              <a:effectLst/>
            </a:endParaRPr>
          </a:p>
          <a:p>
            <a:pPr>
              <a:lnSpc>
                <a:spcPct val="90000"/>
              </a:lnSpc>
            </a:pPr>
            <a:endParaRPr lang="en-US" sz="2200" dirty="0"/>
          </a:p>
        </p:txBody>
      </p:sp>
      <p:sp>
        <p:nvSpPr>
          <p:cNvPr id="8" name="Slide Number Placeholder 3">
            <a:extLst>
              <a:ext uri="{FF2B5EF4-FFF2-40B4-BE49-F238E27FC236}">
                <a16:creationId xmlns:a16="http://schemas.microsoft.com/office/drawing/2014/main" id="{2BD03612-5CEF-55DA-708B-FF622B460692}"/>
              </a:ext>
            </a:extLst>
          </p:cNvPr>
          <p:cNvSpPr>
            <a:spLocks noGrp="1"/>
          </p:cNvSpPr>
          <p:nvPr>
            <p:ph type="sldNum" sz="quarter" idx="12"/>
          </p:nvPr>
        </p:nvSpPr>
        <p:spPr/>
        <p:txBody>
          <a:bodyPr/>
          <a:lstStyle/>
          <a:p>
            <a:pPr>
              <a:spcAft>
                <a:spcPts val="600"/>
              </a:spcAft>
            </a:pPr>
            <a:fld id="{00000000-1234-1234-1234-123412341234}" type="slidenum">
              <a:rPr lang="en-US" smtClean="0"/>
              <a:pPr>
                <a:spcAft>
                  <a:spcPts val="600"/>
                </a:spcAft>
              </a:pPr>
              <a:t>26</a:t>
            </a:fld>
            <a:endParaRPr lang="en-US"/>
          </a:p>
        </p:txBody>
      </p:sp>
    </p:spTree>
    <p:extLst>
      <p:ext uri="{BB962C8B-B14F-4D97-AF65-F5344CB8AC3E}">
        <p14:creationId xmlns:p14="http://schemas.microsoft.com/office/powerpoint/2010/main" val="1751833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7BBC2-2BC5-24FE-2806-1C3B397C7274}"/>
              </a:ext>
            </a:extLst>
          </p:cNvPr>
          <p:cNvSpPr>
            <a:spLocks noGrp="1"/>
          </p:cNvSpPr>
          <p:nvPr>
            <p:ph type="title"/>
          </p:nvPr>
        </p:nvSpPr>
        <p:spPr>
          <a:xfrm>
            <a:off x="767179" y="2664442"/>
            <a:ext cx="10515600" cy="1325563"/>
          </a:xfrm>
        </p:spPr>
        <p:txBody>
          <a:bodyPr>
            <a:normAutofit fontScale="90000"/>
          </a:bodyPr>
          <a:lstStyle/>
          <a:p>
            <a:pPr algn="ctr"/>
            <a:r>
              <a:rPr lang="en-US" b="1" dirty="0"/>
              <a:t>Endogenous Opioid Receptor Homeostasis and Stress Response</a:t>
            </a:r>
          </a:p>
        </p:txBody>
      </p:sp>
    </p:spTree>
    <p:extLst>
      <p:ext uri="{BB962C8B-B14F-4D97-AF65-F5344CB8AC3E}">
        <p14:creationId xmlns:p14="http://schemas.microsoft.com/office/powerpoint/2010/main" val="1025043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45C02-D46F-6C9B-3F88-DB536201305F}"/>
              </a:ext>
            </a:extLst>
          </p:cNvPr>
          <p:cNvPicPr>
            <a:picLocks noChangeAspect="1"/>
          </p:cNvPicPr>
          <p:nvPr/>
        </p:nvPicPr>
        <p:blipFill>
          <a:blip r:embed="rId2"/>
          <a:stretch>
            <a:fillRect/>
          </a:stretch>
        </p:blipFill>
        <p:spPr>
          <a:xfrm>
            <a:off x="428625" y="333375"/>
            <a:ext cx="11334750" cy="6191250"/>
          </a:xfrm>
          <a:prstGeom prst="rect">
            <a:avLst/>
          </a:prstGeom>
        </p:spPr>
      </p:pic>
      <p:sp>
        <p:nvSpPr>
          <p:cNvPr id="4" name="TextBox 3">
            <a:extLst>
              <a:ext uri="{FF2B5EF4-FFF2-40B4-BE49-F238E27FC236}">
                <a16:creationId xmlns:a16="http://schemas.microsoft.com/office/drawing/2014/main" id="{34A6D33C-B88C-89CB-E213-EA9C6248CEA0}"/>
              </a:ext>
            </a:extLst>
          </p:cNvPr>
          <p:cNvSpPr txBox="1"/>
          <p:nvPr/>
        </p:nvSpPr>
        <p:spPr>
          <a:xfrm>
            <a:off x="428625" y="6524625"/>
            <a:ext cx="3646502" cy="369332"/>
          </a:xfrm>
          <a:prstGeom prst="rect">
            <a:avLst/>
          </a:prstGeom>
          <a:noFill/>
        </p:spPr>
        <p:txBody>
          <a:bodyPr wrap="square">
            <a:spAutoFit/>
          </a:bodyPr>
          <a:lstStyle/>
          <a:p>
            <a:r>
              <a:rPr lang="en-US" dirty="0"/>
              <a:t>Mark Sullivan, MD, PhD ASAM 2024</a:t>
            </a:r>
          </a:p>
        </p:txBody>
      </p:sp>
    </p:spTree>
    <p:extLst>
      <p:ext uri="{BB962C8B-B14F-4D97-AF65-F5344CB8AC3E}">
        <p14:creationId xmlns:p14="http://schemas.microsoft.com/office/powerpoint/2010/main" val="3043973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86B864-627D-8CC7-99B5-0D1BCFB3D71D}"/>
              </a:ext>
            </a:extLst>
          </p:cNvPr>
          <p:cNvSpPr txBox="1"/>
          <p:nvPr/>
        </p:nvSpPr>
        <p:spPr>
          <a:xfrm>
            <a:off x="659165" y="3359449"/>
            <a:ext cx="11008311" cy="2554545"/>
          </a:xfrm>
          <a:prstGeom prst="rect">
            <a:avLst/>
          </a:prstGeom>
          <a:noFill/>
        </p:spPr>
        <p:txBody>
          <a:bodyPr wrap="square">
            <a:spAutoFit/>
          </a:bodyPr>
          <a:lstStyle/>
          <a:p>
            <a:r>
              <a:rPr lang="en-US" sz="3200" dirty="0"/>
              <a:t>A distinctive feature of the analgesic action of opioids is the </a:t>
            </a:r>
            <a:r>
              <a:rPr lang="en-US" sz="3200" dirty="0">
                <a:solidFill>
                  <a:srgbClr val="FFFF00"/>
                </a:solidFill>
              </a:rPr>
              <a:t>blunting of the distressing, affective component of pain without dulling the sensation itself</a:t>
            </a:r>
            <a:r>
              <a:rPr lang="en-US" sz="3200" dirty="0"/>
              <a:t>. Therefore, opioid peptides may diminish the impact of stress by attenuating an array of physiologic responses including emotional and affective states.</a:t>
            </a:r>
          </a:p>
        </p:txBody>
      </p:sp>
      <p:pic>
        <p:nvPicPr>
          <p:cNvPr id="5" name="Picture 4">
            <a:extLst>
              <a:ext uri="{FF2B5EF4-FFF2-40B4-BE49-F238E27FC236}">
                <a16:creationId xmlns:a16="http://schemas.microsoft.com/office/drawing/2014/main" id="{420822E9-3DF1-A52C-E318-41B6D2B68DA0}"/>
              </a:ext>
            </a:extLst>
          </p:cNvPr>
          <p:cNvPicPr>
            <a:picLocks noChangeAspect="1"/>
          </p:cNvPicPr>
          <p:nvPr/>
        </p:nvPicPr>
        <p:blipFill>
          <a:blip r:embed="rId2"/>
          <a:stretch>
            <a:fillRect/>
          </a:stretch>
        </p:blipFill>
        <p:spPr>
          <a:xfrm>
            <a:off x="1069110" y="460857"/>
            <a:ext cx="9770173" cy="2436199"/>
          </a:xfrm>
          <a:prstGeom prst="rect">
            <a:avLst/>
          </a:prstGeom>
        </p:spPr>
      </p:pic>
      <p:sp>
        <p:nvSpPr>
          <p:cNvPr id="7" name="TextBox 6">
            <a:extLst>
              <a:ext uri="{FF2B5EF4-FFF2-40B4-BE49-F238E27FC236}">
                <a16:creationId xmlns:a16="http://schemas.microsoft.com/office/drawing/2014/main" id="{745B7976-5195-B68D-AA52-CF5876A63ADE}"/>
              </a:ext>
            </a:extLst>
          </p:cNvPr>
          <p:cNvSpPr txBox="1"/>
          <p:nvPr/>
        </p:nvSpPr>
        <p:spPr>
          <a:xfrm>
            <a:off x="6163321" y="6376387"/>
            <a:ext cx="6094520" cy="307777"/>
          </a:xfrm>
          <a:prstGeom prst="rect">
            <a:avLst/>
          </a:prstGeom>
          <a:noFill/>
        </p:spPr>
        <p:txBody>
          <a:bodyPr wrap="square">
            <a:spAutoFit/>
          </a:bodyPr>
          <a:lstStyle/>
          <a:p>
            <a:r>
              <a:rPr lang="en-US" sz="1400" dirty="0">
                <a:hlinkClick r:id="rId3"/>
              </a:rPr>
              <a:t>https://www.sciencedirect.com/science/article/abs/pii/S0278584601001610</a:t>
            </a:r>
            <a:r>
              <a:rPr lang="en-US" sz="1400" dirty="0"/>
              <a:t> </a:t>
            </a:r>
          </a:p>
        </p:txBody>
      </p:sp>
    </p:spTree>
    <p:extLst>
      <p:ext uri="{BB962C8B-B14F-4D97-AF65-F5344CB8AC3E}">
        <p14:creationId xmlns:p14="http://schemas.microsoft.com/office/powerpoint/2010/main" val="2475641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2862-45E4-4F4A-B233-9B29DDF263C8}"/>
              </a:ext>
            </a:extLst>
          </p:cNvPr>
          <p:cNvSpPr>
            <a:spLocks noGrp="1"/>
          </p:cNvSpPr>
          <p:nvPr>
            <p:ph type="title"/>
          </p:nvPr>
        </p:nvSpPr>
        <p:spPr>
          <a:xfrm>
            <a:off x="0" y="1"/>
            <a:ext cx="7848600" cy="1448485"/>
          </a:xfrm>
        </p:spPr>
        <p:txBody>
          <a:bodyPr vert="horz" lIns="91440" tIns="45720" rIns="91440" bIns="45720" rtlCol="0" anchor="ctr">
            <a:normAutofit/>
          </a:bodyPr>
          <a:lstStyle/>
          <a:p>
            <a:r>
              <a:rPr lang="en-US" dirty="0"/>
              <a:t>Financial Disclosures</a:t>
            </a:r>
          </a:p>
        </p:txBody>
      </p:sp>
      <p:sp>
        <p:nvSpPr>
          <p:cNvPr id="4" name="Content Placeholder 3">
            <a:extLst>
              <a:ext uri="{FF2B5EF4-FFF2-40B4-BE49-F238E27FC236}">
                <a16:creationId xmlns:a16="http://schemas.microsoft.com/office/drawing/2014/main" id="{863EFC9F-8581-4572-96CA-C0B17EA2BC57}"/>
              </a:ext>
            </a:extLst>
          </p:cNvPr>
          <p:cNvSpPr>
            <a:spLocks noGrp="1"/>
          </p:cNvSpPr>
          <p:nvPr>
            <p:ph idx="1"/>
          </p:nvPr>
        </p:nvSpPr>
        <p:spPr>
          <a:xfrm>
            <a:off x="590550" y="1876424"/>
            <a:ext cx="6848475" cy="4257675"/>
          </a:xfrm>
        </p:spPr>
        <p:txBody>
          <a:bodyPr vert="horz" lIns="91440" tIns="45720" rIns="91440" bIns="45720" rtlCol="0">
            <a:normAutofit/>
          </a:bodyPr>
          <a:lstStyle/>
          <a:p>
            <a:pPr marL="0" indent="0">
              <a:buNone/>
            </a:pPr>
            <a:r>
              <a:rPr lang="en-US" sz="2800" dirty="0"/>
              <a:t>I have no financial conflicts of interest to disclose</a:t>
            </a:r>
          </a:p>
          <a:p>
            <a:pPr marL="0" indent="0">
              <a:buNone/>
            </a:pPr>
            <a:r>
              <a:rPr lang="en-US" sz="2800" dirty="0"/>
              <a:t>I am currently employed by the Ninilchik Traditional Council as an addiction and family medicine physician </a:t>
            </a:r>
          </a:p>
          <a:p>
            <a:pPr marL="0" indent="0">
              <a:buNone/>
            </a:pPr>
            <a:r>
              <a:rPr lang="en-US" sz="2800" dirty="0"/>
              <a:t>I work as an addiction treatment consultant for the Opioid Response Network in Alaska and for other non-profit agencies such as ANTHC. </a:t>
            </a:r>
          </a:p>
        </p:txBody>
      </p:sp>
      <p:pic>
        <p:nvPicPr>
          <p:cNvPr id="3" name="Picture 2">
            <a:extLst>
              <a:ext uri="{FF2B5EF4-FFF2-40B4-BE49-F238E27FC236}">
                <a16:creationId xmlns:a16="http://schemas.microsoft.com/office/drawing/2014/main" id="{31B5B775-F229-4A92-A05C-012D02298623}"/>
              </a:ext>
            </a:extLst>
          </p:cNvPr>
          <p:cNvPicPr>
            <a:picLocks noChangeAspect="1"/>
          </p:cNvPicPr>
          <p:nvPr/>
        </p:nvPicPr>
        <p:blipFill rotWithShape="1">
          <a:blip r:embed="rId2"/>
          <a:srcRect l="15964" r="12875"/>
          <a:stretch/>
        </p:blipFill>
        <p:spPr>
          <a:xfrm>
            <a:off x="7848600" y="10"/>
            <a:ext cx="4343400" cy="6857990"/>
          </a:xfrm>
          <a:prstGeom prst="rect">
            <a:avLst/>
          </a:prstGeom>
          <a:noFill/>
        </p:spPr>
      </p:pic>
    </p:spTree>
    <p:extLst>
      <p:ext uri="{BB962C8B-B14F-4D97-AF65-F5344CB8AC3E}">
        <p14:creationId xmlns:p14="http://schemas.microsoft.com/office/powerpoint/2010/main" val="471583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6BFCC-959C-2A74-424D-A30862ECE563}"/>
              </a:ext>
            </a:extLst>
          </p:cNvPr>
          <p:cNvSpPr txBox="1"/>
          <p:nvPr/>
        </p:nvSpPr>
        <p:spPr>
          <a:xfrm>
            <a:off x="301841" y="115410"/>
            <a:ext cx="11289900" cy="7940635"/>
          </a:xfrm>
          <a:prstGeom prst="rect">
            <a:avLst/>
          </a:prstGeom>
          <a:noFill/>
        </p:spPr>
        <p:txBody>
          <a:bodyPr wrap="square" rtlCol="0">
            <a:spAutoFit/>
          </a:bodyPr>
          <a:lstStyle/>
          <a:p>
            <a:r>
              <a:rPr lang="en-US" sz="2800" b="1" dirty="0"/>
              <a:t>Opioids are general stress modulators</a:t>
            </a:r>
          </a:p>
          <a:p>
            <a:endParaRPr lang="en-US" sz="2800" b="1" dirty="0"/>
          </a:p>
          <a:p>
            <a:pPr marL="342900" indent="-342900">
              <a:buFont typeface="Arial" panose="020B0604020202020204" pitchFamily="34" charset="0"/>
              <a:buChar char="•"/>
            </a:pPr>
            <a:r>
              <a:rPr lang="en-US" sz="2600" dirty="0"/>
              <a:t>The mechanical model of pain attempts to separate pain from the rest of human suffering as uniquely medical</a:t>
            </a:r>
          </a:p>
          <a:p>
            <a:pPr marL="342900" indent="-342900">
              <a:buFont typeface="Arial" panose="020B0604020202020204" pitchFamily="34" charset="0"/>
              <a:buChar char="•"/>
            </a:pPr>
            <a:r>
              <a:rPr lang="en-US" sz="2600" dirty="0"/>
              <a:t>Opioid use to relieve physical pain is deemed “legitimate”, while use to treat emotional pain is improper “abuse”</a:t>
            </a:r>
          </a:p>
          <a:p>
            <a:pPr marL="342900" indent="-342900">
              <a:buFont typeface="Arial" panose="020B0604020202020204" pitchFamily="34" charset="0"/>
              <a:buChar char="•"/>
            </a:pPr>
            <a:r>
              <a:rPr lang="en-US" sz="2600" dirty="0"/>
              <a:t>Chronic pain is often co-morbid with depression, anxiety and PTSD</a:t>
            </a:r>
          </a:p>
          <a:p>
            <a:pPr marL="342900" indent="-342900">
              <a:buFont typeface="Arial" panose="020B0604020202020204" pitchFamily="34" charset="0"/>
              <a:buChar char="•"/>
            </a:pPr>
            <a:r>
              <a:rPr lang="en-US" sz="2600" dirty="0"/>
              <a:t>Patients with co-morbid mental illness are more likely to be prescribed LTOT, at higher doses and for longer periods, often with co-prescribed sedative</a:t>
            </a:r>
          </a:p>
          <a:p>
            <a:pPr marL="342900" indent="-342900">
              <a:buFont typeface="Arial" panose="020B0604020202020204" pitchFamily="34" charset="0"/>
              <a:buChar char="•"/>
            </a:pPr>
            <a:r>
              <a:rPr lang="en-US" sz="2600" dirty="0"/>
              <a:t>Endogenous opioids are one of the main stress modulators in the brain and support social &amp; emotional function</a:t>
            </a:r>
          </a:p>
          <a:p>
            <a:pPr marL="342900" indent="-342900">
              <a:buFont typeface="Arial" panose="020B0604020202020204" pitchFamily="34" charset="0"/>
              <a:buChar char="•"/>
            </a:pPr>
            <a:r>
              <a:rPr lang="en-US" sz="2600" dirty="0"/>
              <a:t>“Heroin felt a hug from God…I got an immediate and intense relief from suffering…I felt absolutely safe”</a:t>
            </a:r>
          </a:p>
          <a:p>
            <a:pPr marL="342900" indent="-342900">
              <a:buFont typeface="Arial" panose="020B0604020202020204" pitchFamily="34" charset="0"/>
              <a:buChar char="•"/>
            </a:pPr>
            <a:r>
              <a:rPr lang="en-US" sz="2600" dirty="0"/>
              <a:t>“It is not possible to aim prescription opioids at physical pain only and not at the whole of human suffering, nor to distinguish which of these is being treated”</a:t>
            </a:r>
          </a:p>
          <a:p>
            <a:r>
              <a:rPr lang="en-US" dirty="0"/>
              <a:t>	</a:t>
            </a:r>
          </a:p>
          <a:p>
            <a:r>
              <a:rPr lang="en-US" dirty="0"/>
              <a:t>	</a:t>
            </a:r>
            <a:r>
              <a:rPr lang="en-US" i="1" dirty="0"/>
              <a:t>-The Right to Pain Relief, Mark Sullivan</a:t>
            </a:r>
          </a:p>
          <a:p>
            <a:endParaRPr lang="en-US" dirty="0"/>
          </a:p>
          <a:p>
            <a:endParaRPr lang="en-US" dirty="0"/>
          </a:p>
          <a:p>
            <a:endParaRPr lang="en-US" dirty="0"/>
          </a:p>
        </p:txBody>
      </p:sp>
    </p:spTree>
    <p:extLst>
      <p:ext uri="{BB962C8B-B14F-4D97-AF65-F5344CB8AC3E}">
        <p14:creationId xmlns:p14="http://schemas.microsoft.com/office/powerpoint/2010/main" val="3857899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E9777-D025-77FB-70BF-2F096EA10EF5}"/>
              </a:ext>
            </a:extLst>
          </p:cNvPr>
          <p:cNvPicPr>
            <a:picLocks noChangeAspect="1"/>
          </p:cNvPicPr>
          <p:nvPr/>
        </p:nvPicPr>
        <p:blipFill>
          <a:blip r:embed="rId2"/>
          <a:stretch>
            <a:fillRect/>
          </a:stretch>
        </p:blipFill>
        <p:spPr>
          <a:xfrm>
            <a:off x="409575" y="1144210"/>
            <a:ext cx="11372850" cy="5200650"/>
          </a:xfrm>
          <a:prstGeom prst="rect">
            <a:avLst/>
          </a:prstGeom>
        </p:spPr>
      </p:pic>
      <p:sp>
        <p:nvSpPr>
          <p:cNvPr id="4" name="TextBox 3">
            <a:extLst>
              <a:ext uri="{FF2B5EF4-FFF2-40B4-BE49-F238E27FC236}">
                <a16:creationId xmlns:a16="http://schemas.microsoft.com/office/drawing/2014/main" id="{6A632F6E-DA38-83D8-209C-CB61315D19D3}"/>
              </a:ext>
            </a:extLst>
          </p:cNvPr>
          <p:cNvSpPr txBox="1"/>
          <p:nvPr/>
        </p:nvSpPr>
        <p:spPr>
          <a:xfrm>
            <a:off x="943253" y="6344860"/>
            <a:ext cx="3646502" cy="369332"/>
          </a:xfrm>
          <a:prstGeom prst="rect">
            <a:avLst/>
          </a:prstGeom>
          <a:noFill/>
        </p:spPr>
        <p:txBody>
          <a:bodyPr wrap="square">
            <a:spAutoFit/>
          </a:bodyPr>
          <a:lstStyle/>
          <a:p>
            <a:r>
              <a:rPr lang="en-US" dirty="0"/>
              <a:t>Mark Sullivan, MD, PhD ASAM 2024</a:t>
            </a:r>
          </a:p>
        </p:txBody>
      </p:sp>
      <p:sp>
        <p:nvSpPr>
          <p:cNvPr id="2" name="TextBox 1">
            <a:extLst>
              <a:ext uri="{FF2B5EF4-FFF2-40B4-BE49-F238E27FC236}">
                <a16:creationId xmlns:a16="http://schemas.microsoft.com/office/drawing/2014/main" id="{B3D2988A-9B92-8B05-EE35-DAEB9500484C}"/>
              </a:ext>
            </a:extLst>
          </p:cNvPr>
          <p:cNvSpPr txBox="1"/>
          <p:nvPr/>
        </p:nvSpPr>
        <p:spPr>
          <a:xfrm>
            <a:off x="310718" y="257452"/>
            <a:ext cx="11443317" cy="646331"/>
          </a:xfrm>
          <a:prstGeom prst="rect">
            <a:avLst/>
          </a:prstGeom>
          <a:noFill/>
        </p:spPr>
        <p:txBody>
          <a:bodyPr wrap="square" rtlCol="0">
            <a:spAutoFit/>
          </a:bodyPr>
          <a:lstStyle/>
          <a:p>
            <a:pPr algn="ctr"/>
            <a:r>
              <a:rPr lang="en-US" sz="3600" b="1" dirty="0"/>
              <a:t>The body is continuously seeking homeostasis</a:t>
            </a:r>
          </a:p>
        </p:txBody>
      </p:sp>
    </p:spTree>
    <p:extLst>
      <p:ext uri="{BB962C8B-B14F-4D97-AF65-F5344CB8AC3E}">
        <p14:creationId xmlns:p14="http://schemas.microsoft.com/office/powerpoint/2010/main" val="3460612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E7341-8836-A785-5C98-9CE37921877E}"/>
              </a:ext>
            </a:extLst>
          </p:cNvPr>
          <p:cNvPicPr>
            <a:picLocks noChangeAspect="1"/>
          </p:cNvPicPr>
          <p:nvPr/>
        </p:nvPicPr>
        <p:blipFill>
          <a:blip r:embed="rId2"/>
          <a:stretch>
            <a:fillRect/>
          </a:stretch>
        </p:blipFill>
        <p:spPr>
          <a:xfrm>
            <a:off x="981381" y="0"/>
            <a:ext cx="11144250" cy="6324600"/>
          </a:xfrm>
          <a:prstGeom prst="rect">
            <a:avLst/>
          </a:prstGeom>
        </p:spPr>
      </p:pic>
      <p:pic>
        <p:nvPicPr>
          <p:cNvPr id="5" name="Picture 4">
            <a:extLst>
              <a:ext uri="{FF2B5EF4-FFF2-40B4-BE49-F238E27FC236}">
                <a16:creationId xmlns:a16="http://schemas.microsoft.com/office/drawing/2014/main" id="{A4B955C9-7562-F4BD-7541-569C891F8EDB}"/>
              </a:ext>
            </a:extLst>
          </p:cNvPr>
          <p:cNvPicPr>
            <a:picLocks noChangeAspect="1"/>
          </p:cNvPicPr>
          <p:nvPr/>
        </p:nvPicPr>
        <p:blipFill>
          <a:blip r:embed="rId3"/>
          <a:stretch>
            <a:fillRect/>
          </a:stretch>
        </p:blipFill>
        <p:spPr>
          <a:xfrm>
            <a:off x="175425" y="5645792"/>
            <a:ext cx="5218437" cy="1172994"/>
          </a:xfrm>
          <a:prstGeom prst="rect">
            <a:avLst/>
          </a:prstGeom>
        </p:spPr>
      </p:pic>
      <p:sp>
        <p:nvSpPr>
          <p:cNvPr id="2" name="TextBox 1">
            <a:extLst>
              <a:ext uri="{FF2B5EF4-FFF2-40B4-BE49-F238E27FC236}">
                <a16:creationId xmlns:a16="http://schemas.microsoft.com/office/drawing/2014/main" id="{79AF794D-B43A-5BB8-C77C-DF6F670CF579}"/>
              </a:ext>
            </a:extLst>
          </p:cNvPr>
          <p:cNvSpPr txBox="1"/>
          <p:nvPr/>
        </p:nvSpPr>
        <p:spPr>
          <a:xfrm>
            <a:off x="8545498" y="6449454"/>
            <a:ext cx="3646502" cy="369332"/>
          </a:xfrm>
          <a:prstGeom prst="rect">
            <a:avLst/>
          </a:prstGeom>
          <a:noFill/>
        </p:spPr>
        <p:txBody>
          <a:bodyPr wrap="square">
            <a:spAutoFit/>
          </a:bodyPr>
          <a:lstStyle/>
          <a:p>
            <a:r>
              <a:rPr lang="en-US" dirty="0"/>
              <a:t>Mark Sullivan, MD, PhD ASAM 2024</a:t>
            </a:r>
          </a:p>
        </p:txBody>
      </p:sp>
    </p:spTree>
    <p:extLst>
      <p:ext uri="{BB962C8B-B14F-4D97-AF65-F5344CB8AC3E}">
        <p14:creationId xmlns:p14="http://schemas.microsoft.com/office/powerpoint/2010/main" val="3099869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CC9F57-AABF-06E7-82D9-D07E44599769}"/>
              </a:ext>
            </a:extLst>
          </p:cNvPr>
          <p:cNvPicPr>
            <a:picLocks noChangeAspect="1"/>
          </p:cNvPicPr>
          <p:nvPr/>
        </p:nvPicPr>
        <p:blipFill>
          <a:blip r:embed="rId2"/>
          <a:stretch>
            <a:fillRect/>
          </a:stretch>
        </p:blipFill>
        <p:spPr>
          <a:xfrm>
            <a:off x="0" y="38689"/>
            <a:ext cx="12192000" cy="6780621"/>
          </a:xfrm>
          <a:prstGeom prst="rect">
            <a:avLst/>
          </a:prstGeom>
        </p:spPr>
      </p:pic>
      <p:sp>
        <p:nvSpPr>
          <p:cNvPr id="4" name="TextBox 3">
            <a:extLst>
              <a:ext uri="{FF2B5EF4-FFF2-40B4-BE49-F238E27FC236}">
                <a16:creationId xmlns:a16="http://schemas.microsoft.com/office/drawing/2014/main" id="{6ABC7AE5-F27A-0882-9247-659A31747158}"/>
              </a:ext>
            </a:extLst>
          </p:cNvPr>
          <p:cNvSpPr txBox="1"/>
          <p:nvPr/>
        </p:nvSpPr>
        <p:spPr>
          <a:xfrm>
            <a:off x="73241" y="6511533"/>
            <a:ext cx="3371295" cy="307777"/>
          </a:xfrm>
          <a:prstGeom prst="rect">
            <a:avLst/>
          </a:prstGeom>
          <a:noFill/>
        </p:spPr>
        <p:txBody>
          <a:bodyPr wrap="square">
            <a:spAutoFit/>
          </a:bodyPr>
          <a:lstStyle/>
          <a:p>
            <a:r>
              <a:rPr lang="en-US" sz="1400" dirty="0">
                <a:solidFill>
                  <a:schemeClr val="bg1"/>
                </a:solidFill>
              </a:rPr>
              <a:t>Ajay Manhapra MD, ASAM 2024</a:t>
            </a:r>
          </a:p>
        </p:txBody>
      </p:sp>
    </p:spTree>
    <p:extLst>
      <p:ext uri="{BB962C8B-B14F-4D97-AF65-F5344CB8AC3E}">
        <p14:creationId xmlns:p14="http://schemas.microsoft.com/office/powerpoint/2010/main" val="2321144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0745B4-EADA-FC88-225B-C5BAC3C915F4}"/>
              </a:ext>
            </a:extLst>
          </p:cNvPr>
          <p:cNvSpPr txBox="1"/>
          <p:nvPr/>
        </p:nvSpPr>
        <p:spPr>
          <a:xfrm>
            <a:off x="292963" y="2797888"/>
            <a:ext cx="11754035" cy="3970318"/>
          </a:xfrm>
          <a:prstGeom prst="rect">
            <a:avLst/>
          </a:prstGeom>
          <a:noFill/>
        </p:spPr>
        <p:txBody>
          <a:bodyPr wrap="square">
            <a:spAutoFit/>
          </a:bodyPr>
          <a:lstStyle/>
          <a:p>
            <a:r>
              <a:rPr lang="en-US" sz="2800" b="1" dirty="0" err="1">
                <a:solidFill>
                  <a:srgbClr val="FFFF00"/>
                </a:solidFill>
              </a:rPr>
              <a:t>Hyperkatifeia</a:t>
            </a:r>
            <a:r>
              <a:rPr lang="en-US" sz="2800" b="1" dirty="0">
                <a:solidFill>
                  <a:srgbClr val="FFFF00"/>
                </a:solidFill>
              </a:rPr>
              <a:t>:</a:t>
            </a:r>
            <a:r>
              <a:rPr lang="en-US" sz="2800" dirty="0">
                <a:solidFill>
                  <a:srgbClr val="FFFF00"/>
                </a:solidFill>
              </a:rPr>
              <a:t> </a:t>
            </a:r>
          </a:p>
          <a:p>
            <a:r>
              <a:rPr lang="en-US" sz="2800" b="1" dirty="0">
                <a:solidFill>
                  <a:srgbClr val="FFFF00"/>
                </a:solidFill>
              </a:rPr>
              <a:t>A greater intensity of negative emotional/motivational signs and symptoms during withdrawal from drugs </a:t>
            </a:r>
            <a:r>
              <a:rPr lang="en-US" sz="2800" dirty="0"/>
              <a:t>of abuse in the withdrawal/negative affect stage of the addiction cycle. </a:t>
            </a:r>
            <a:r>
              <a:rPr lang="en-US" sz="2800" dirty="0" err="1"/>
              <a:t>Hyperkatifeia</a:t>
            </a:r>
            <a:r>
              <a:rPr lang="en-US" sz="2800" dirty="0"/>
              <a:t> provides an </a:t>
            </a:r>
            <a:r>
              <a:rPr lang="en-US" sz="2800" b="1" dirty="0">
                <a:solidFill>
                  <a:srgbClr val="FFFF00"/>
                </a:solidFill>
              </a:rPr>
              <a:t>additional source of motivation for compulsive drug seeking </a:t>
            </a:r>
            <a:r>
              <a:rPr lang="en-US" sz="2800" dirty="0"/>
              <a:t>via negative reinforcement. Negative reinforcement reflects an increase in the probability of a response to remove an aversive stimulus or drug seeking to remove </a:t>
            </a:r>
            <a:r>
              <a:rPr lang="en-US" sz="2800" dirty="0" err="1"/>
              <a:t>hyperkatifeia</a:t>
            </a:r>
            <a:r>
              <a:rPr lang="en-US" sz="2800" dirty="0"/>
              <a:t> that is </a:t>
            </a:r>
            <a:r>
              <a:rPr lang="en-US" sz="2800" dirty="0">
                <a:solidFill>
                  <a:srgbClr val="FFFF00"/>
                </a:solidFill>
              </a:rPr>
              <a:t>augmented by genetic/epigenetic vulnerability, environmental trauma, and psychiatric comorbidity</a:t>
            </a:r>
          </a:p>
        </p:txBody>
      </p:sp>
      <p:pic>
        <p:nvPicPr>
          <p:cNvPr id="5" name="Picture 4">
            <a:extLst>
              <a:ext uri="{FF2B5EF4-FFF2-40B4-BE49-F238E27FC236}">
                <a16:creationId xmlns:a16="http://schemas.microsoft.com/office/drawing/2014/main" id="{CA0F0ED6-CCDB-BF9D-97F5-B248406D4AAC}"/>
              </a:ext>
            </a:extLst>
          </p:cNvPr>
          <p:cNvPicPr>
            <a:picLocks noChangeAspect="1"/>
          </p:cNvPicPr>
          <p:nvPr/>
        </p:nvPicPr>
        <p:blipFill>
          <a:blip r:embed="rId2"/>
          <a:stretch>
            <a:fillRect/>
          </a:stretch>
        </p:blipFill>
        <p:spPr>
          <a:xfrm>
            <a:off x="1788249" y="89794"/>
            <a:ext cx="8029575" cy="2647950"/>
          </a:xfrm>
          <a:prstGeom prst="rect">
            <a:avLst/>
          </a:prstGeom>
        </p:spPr>
      </p:pic>
    </p:spTree>
    <p:extLst>
      <p:ext uri="{BB962C8B-B14F-4D97-AF65-F5344CB8AC3E}">
        <p14:creationId xmlns:p14="http://schemas.microsoft.com/office/powerpoint/2010/main" val="1826484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2272FF-EC53-BE9D-7E8D-EA3D15C2B670}"/>
              </a:ext>
            </a:extLst>
          </p:cNvPr>
          <p:cNvPicPr>
            <a:picLocks noChangeAspect="1"/>
          </p:cNvPicPr>
          <p:nvPr/>
        </p:nvPicPr>
        <p:blipFill>
          <a:blip r:embed="rId2"/>
          <a:stretch>
            <a:fillRect/>
          </a:stretch>
        </p:blipFill>
        <p:spPr>
          <a:xfrm>
            <a:off x="805279" y="384052"/>
            <a:ext cx="10439400" cy="2609850"/>
          </a:xfrm>
          <a:prstGeom prst="rect">
            <a:avLst/>
          </a:prstGeom>
        </p:spPr>
      </p:pic>
      <p:sp>
        <p:nvSpPr>
          <p:cNvPr id="8" name="TextBox 7">
            <a:extLst>
              <a:ext uri="{FF2B5EF4-FFF2-40B4-BE49-F238E27FC236}">
                <a16:creationId xmlns:a16="http://schemas.microsoft.com/office/drawing/2014/main" id="{08C4D105-75A7-C141-DCBB-ADFD05779610}"/>
              </a:ext>
            </a:extLst>
          </p:cNvPr>
          <p:cNvSpPr txBox="1"/>
          <p:nvPr/>
        </p:nvSpPr>
        <p:spPr>
          <a:xfrm>
            <a:off x="5879976" y="6333763"/>
            <a:ext cx="6096000" cy="369332"/>
          </a:xfrm>
          <a:prstGeom prst="rect">
            <a:avLst/>
          </a:prstGeom>
          <a:noFill/>
        </p:spPr>
        <p:txBody>
          <a:bodyPr wrap="square">
            <a:spAutoFit/>
          </a:bodyPr>
          <a:lstStyle/>
          <a:p>
            <a:r>
              <a:rPr lang="en-US" dirty="0">
                <a:hlinkClick r:id="rId3"/>
              </a:rPr>
              <a:t>https://www.ncbi.nlm.nih.gov/pmc/articles/</a:t>
            </a:r>
            <a:r>
              <a:rPr lang="en-US">
                <a:hlinkClick r:id="rId3"/>
              </a:rPr>
              <a:t>PMC7728942/</a:t>
            </a:r>
            <a:r>
              <a:rPr lang="en-US"/>
              <a:t> </a:t>
            </a:r>
            <a:endParaRPr lang="en-US" dirty="0"/>
          </a:p>
        </p:txBody>
      </p:sp>
      <p:sp>
        <p:nvSpPr>
          <p:cNvPr id="3" name="TextBox 2">
            <a:extLst>
              <a:ext uri="{FF2B5EF4-FFF2-40B4-BE49-F238E27FC236}">
                <a16:creationId xmlns:a16="http://schemas.microsoft.com/office/drawing/2014/main" id="{78782E42-0AF3-9055-7694-255753FE66BD}"/>
              </a:ext>
            </a:extLst>
          </p:cNvPr>
          <p:cNvSpPr txBox="1"/>
          <p:nvPr/>
        </p:nvSpPr>
        <p:spPr>
          <a:xfrm>
            <a:off x="676921" y="3218562"/>
            <a:ext cx="11121501" cy="3108543"/>
          </a:xfrm>
          <a:prstGeom prst="rect">
            <a:avLst/>
          </a:prstGeom>
          <a:noFill/>
        </p:spPr>
        <p:txBody>
          <a:bodyPr wrap="square">
            <a:spAutoFit/>
          </a:bodyPr>
          <a:lstStyle/>
          <a:p>
            <a:r>
              <a:rPr lang="en-US" sz="2800" dirty="0"/>
              <a:t>The recent recognition of LTOT inefficacy and complications has led to more frequent opioid tapering, which in turn has revealed its own set of complications. </a:t>
            </a:r>
            <a:r>
              <a:rPr lang="en-US" sz="2800" dirty="0">
                <a:solidFill>
                  <a:srgbClr val="FFFF00"/>
                </a:solidFill>
              </a:rPr>
              <a:t>The occurrence of the same set of symptoms—worsening pain, declining function, and clinical instability—in contrasting contexts of LTOT ineffectiveness and opioid tapering</a:t>
            </a:r>
            <a:r>
              <a:rPr lang="en-US" sz="2800" dirty="0"/>
              <a:t> has led to increasing recognition of the utility of complex persistent opioid dependence (CPOD), a clinically distinct but biologically similar state compared with opioid use disorder</a:t>
            </a:r>
          </a:p>
        </p:txBody>
      </p:sp>
    </p:spTree>
    <p:extLst>
      <p:ext uri="{BB962C8B-B14F-4D97-AF65-F5344CB8AC3E}">
        <p14:creationId xmlns:p14="http://schemas.microsoft.com/office/powerpoint/2010/main" val="1338775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09D91-7AD0-FB78-EE0A-3B794727C727}"/>
              </a:ext>
            </a:extLst>
          </p:cNvPr>
          <p:cNvSpPr txBox="1"/>
          <p:nvPr/>
        </p:nvSpPr>
        <p:spPr>
          <a:xfrm>
            <a:off x="452761" y="582067"/>
            <a:ext cx="11638625" cy="5693866"/>
          </a:xfrm>
          <a:prstGeom prst="rect">
            <a:avLst/>
          </a:prstGeom>
          <a:noFill/>
        </p:spPr>
        <p:txBody>
          <a:bodyPr wrap="square">
            <a:spAutoFit/>
          </a:bodyPr>
          <a:lstStyle/>
          <a:p>
            <a:r>
              <a:rPr lang="en-US" sz="2800" dirty="0"/>
              <a:t>“As physical opioid dependence emerges from repeated cycles of pain and relief from opioids, the opponent effect (pain) after each opioid dose administration could grow in magnitude and duration; </a:t>
            </a:r>
            <a:r>
              <a:rPr lang="en-US" sz="2800" dirty="0">
                <a:solidFill>
                  <a:srgbClr val="FFFF00"/>
                </a:solidFill>
              </a:rPr>
              <a:t>the resultant net pain relief after each opioid dose administration can be short-lived and of low magnitude, followed by rebound to a higher level of pain</a:t>
            </a:r>
            <a:r>
              <a:rPr lang="en-US" sz="2800" dirty="0"/>
              <a:t>. It is hypothesized that the allostatic process accompanying the opponent process (allostatic opponent effect) in CPOD </a:t>
            </a:r>
            <a:r>
              <a:rPr lang="en-US" sz="2800" dirty="0">
                <a:solidFill>
                  <a:srgbClr val="FFFF00"/>
                </a:solidFill>
              </a:rPr>
              <a:t>resets the baseline pain experience of the individual to higher levels despite increasing opioid dose. </a:t>
            </a:r>
            <a:r>
              <a:rPr lang="en-US" sz="2800" dirty="0"/>
              <a:t>Additionally, the corresponding </a:t>
            </a:r>
            <a:r>
              <a:rPr lang="en-US" sz="2800" dirty="0">
                <a:solidFill>
                  <a:srgbClr val="FFFF00"/>
                </a:solidFill>
              </a:rPr>
              <a:t>neurobiological changes </a:t>
            </a:r>
            <a:r>
              <a:rPr lang="en-US" sz="2800" dirty="0"/>
              <a:t>that sustain and escalate opioid dependence and allostatic opponent effect </a:t>
            </a:r>
            <a:r>
              <a:rPr lang="en-US" sz="2800" dirty="0">
                <a:solidFill>
                  <a:srgbClr val="FFFF00"/>
                </a:solidFill>
              </a:rPr>
              <a:t>become difficult to reverse</a:t>
            </a:r>
            <a:r>
              <a:rPr lang="en-US" sz="2800" dirty="0"/>
              <a:t>. Opioid dose reduction or cessation in such situations with advanced CPOD could result in protracted withdrawal syndrome associated with persistence of the opponent effect (worsened pain)”</a:t>
            </a:r>
          </a:p>
        </p:txBody>
      </p:sp>
      <p:sp>
        <p:nvSpPr>
          <p:cNvPr id="5" name="TextBox 4">
            <a:extLst>
              <a:ext uri="{FF2B5EF4-FFF2-40B4-BE49-F238E27FC236}">
                <a16:creationId xmlns:a16="http://schemas.microsoft.com/office/drawing/2014/main" id="{B8BACF3D-C6C7-5FC4-7BA0-B902D3689A23}"/>
              </a:ext>
            </a:extLst>
          </p:cNvPr>
          <p:cNvSpPr txBox="1"/>
          <p:nvPr/>
        </p:nvSpPr>
        <p:spPr>
          <a:xfrm>
            <a:off x="6376386" y="6380370"/>
            <a:ext cx="6094520" cy="369332"/>
          </a:xfrm>
          <a:prstGeom prst="rect">
            <a:avLst/>
          </a:prstGeom>
          <a:noFill/>
        </p:spPr>
        <p:txBody>
          <a:bodyPr wrap="square">
            <a:spAutoFit/>
          </a:bodyPr>
          <a:lstStyle/>
          <a:p>
            <a:r>
              <a:rPr lang="en-US" dirty="0">
                <a:hlinkClick r:id="rId2"/>
              </a:rPr>
              <a:t>https://www.ncbi.nlm.nih.gov/pmc/articles/PMC7728942/</a:t>
            </a:r>
            <a:r>
              <a:rPr lang="en-US" dirty="0"/>
              <a:t> </a:t>
            </a:r>
          </a:p>
        </p:txBody>
      </p:sp>
    </p:spTree>
    <p:extLst>
      <p:ext uri="{BB962C8B-B14F-4D97-AF65-F5344CB8AC3E}">
        <p14:creationId xmlns:p14="http://schemas.microsoft.com/office/powerpoint/2010/main" val="1511702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C304C9-D051-3119-D5EB-8129BD6E0CD1}"/>
              </a:ext>
            </a:extLst>
          </p:cNvPr>
          <p:cNvSpPr txBox="1"/>
          <p:nvPr/>
        </p:nvSpPr>
        <p:spPr>
          <a:xfrm>
            <a:off x="1118587" y="1003176"/>
            <a:ext cx="10111666" cy="5016758"/>
          </a:xfrm>
          <a:prstGeom prst="rect">
            <a:avLst/>
          </a:prstGeom>
          <a:noFill/>
        </p:spPr>
        <p:txBody>
          <a:bodyPr wrap="square">
            <a:spAutoFit/>
          </a:bodyPr>
          <a:lstStyle/>
          <a:p>
            <a:r>
              <a:rPr lang="en-US" sz="3200" dirty="0"/>
              <a:t>The development of the </a:t>
            </a:r>
            <a:r>
              <a:rPr lang="en-US" sz="3200" dirty="0">
                <a:solidFill>
                  <a:srgbClr val="FFFF00"/>
                </a:solidFill>
              </a:rPr>
              <a:t>CPOD </a:t>
            </a:r>
            <a:r>
              <a:rPr lang="en-US" sz="3200" dirty="0"/>
              <a:t>diagnosis comes with a risk of it being </a:t>
            </a:r>
            <a:r>
              <a:rPr lang="en-US" sz="3200" dirty="0">
                <a:solidFill>
                  <a:srgbClr val="FFFF00"/>
                </a:solidFill>
              </a:rPr>
              <a:t>misinterpreted</a:t>
            </a:r>
            <a:r>
              <a:rPr lang="en-US" sz="3200" dirty="0"/>
              <a:t> by healthcare entities and governmental agencies </a:t>
            </a:r>
            <a:r>
              <a:rPr lang="en-US" sz="3200" dirty="0">
                <a:solidFill>
                  <a:srgbClr val="FFFF00"/>
                </a:solidFill>
              </a:rPr>
              <a:t>as an “addiction equivalent” </a:t>
            </a:r>
            <a:r>
              <a:rPr lang="en-US" sz="3200" dirty="0"/>
              <a:t>which could </a:t>
            </a:r>
            <a:r>
              <a:rPr lang="en-US" sz="3200" dirty="0">
                <a:solidFill>
                  <a:srgbClr val="FFFF00"/>
                </a:solidFill>
              </a:rPr>
              <a:t>generate more stigma and risk of abandonment </a:t>
            </a:r>
            <a:r>
              <a:rPr lang="en-US" sz="3200" dirty="0"/>
              <a:t>for patients on LTOT. In our conception, </a:t>
            </a:r>
            <a:r>
              <a:rPr lang="en-US" sz="3200" dirty="0">
                <a:solidFill>
                  <a:srgbClr val="FFFF00"/>
                </a:solidFill>
              </a:rPr>
              <a:t>CPOD is an iatrogenic syndrome for which healthcare systems should bear the onus for change</a:t>
            </a:r>
            <a:r>
              <a:rPr lang="en-US" sz="3200" dirty="0"/>
              <a:t>. Any new guidance regarding CPOD should be cautious to avoid transferring the stigma and fear related to the confusion of “opioid dependence” and OUD among patients on LTOT</a:t>
            </a:r>
          </a:p>
        </p:txBody>
      </p:sp>
      <p:sp>
        <p:nvSpPr>
          <p:cNvPr id="5" name="TextBox 4">
            <a:extLst>
              <a:ext uri="{FF2B5EF4-FFF2-40B4-BE49-F238E27FC236}">
                <a16:creationId xmlns:a16="http://schemas.microsoft.com/office/drawing/2014/main" id="{C1E2BC45-BE7A-C228-E5E8-44F2D0F951D0}"/>
              </a:ext>
            </a:extLst>
          </p:cNvPr>
          <p:cNvSpPr txBox="1"/>
          <p:nvPr/>
        </p:nvSpPr>
        <p:spPr>
          <a:xfrm>
            <a:off x="6174420" y="6398126"/>
            <a:ext cx="6094520" cy="369332"/>
          </a:xfrm>
          <a:prstGeom prst="rect">
            <a:avLst/>
          </a:prstGeom>
          <a:noFill/>
        </p:spPr>
        <p:txBody>
          <a:bodyPr wrap="square">
            <a:spAutoFit/>
          </a:bodyPr>
          <a:lstStyle/>
          <a:p>
            <a:r>
              <a:rPr lang="en-US" dirty="0">
                <a:hlinkClick r:id="rId2"/>
              </a:rPr>
              <a:t>https://www.ncbi.nlm.nih.gov/pmc/articles/PMC7728942/</a:t>
            </a:r>
            <a:r>
              <a:rPr lang="en-US" dirty="0"/>
              <a:t> </a:t>
            </a:r>
          </a:p>
        </p:txBody>
      </p:sp>
    </p:spTree>
    <p:extLst>
      <p:ext uri="{BB962C8B-B14F-4D97-AF65-F5344CB8AC3E}">
        <p14:creationId xmlns:p14="http://schemas.microsoft.com/office/powerpoint/2010/main" val="537103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0F6092-EE66-7DC0-261D-D24091AD007D}"/>
              </a:ext>
            </a:extLst>
          </p:cNvPr>
          <p:cNvPicPr>
            <a:picLocks noChangeAspect="1"/>
          </p:cNvPicPr>
          <p:nvPr/>
        </p:nvPicPr>
        <p:blipFill>
          <a:blip r:embed="rId2"/>
          <a:stretch>
            <a:fillRect/>
          </a:stretch>
        </p:blipFill>
        <p:spPr>
          <a:xfrm>
            <a:off x="1901674" y="0"/>
            <a:ext cx="8388651" cy="6858000"/>
          </a:xfrm>
          <a:prstGeom prst="rect">
            <a:avLst/>
          </a:prstGeom>
        </p:spPr>
      </p:pic>
    </p:spTree>
    <p:extLst>
      <p:ext uri="{BB962C8B-B14F-4D97-AF65-F5344CB8AC3E}">
        <p14:creationId xmlns:p14="http://schemas.microsoft.com/office/powerpoint/2010/main" val="1964934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9B63D-B47C-51CB-92DD-CB256D734EB1}"/>
              </a:ext>
            </a:extLst>
          </p:cNvPr>
          <p:cNvPicPr>
            <a:picLocks noChangeAspect="1"/>
          </p:cNvPicPr>
          <p:nvPr/>
        </p:nvPicPr>
        <p:blipFill rotWithShape="1">
          <a:blip r:embed="rId2"/>
          <a:srcRect t="1" b="1718"/>
          <a:stretch/>
        </p:blipFill>
        <p:spPr>
          <a:xfrm>
            <a:off x="1347787" y="762000"/>
            <a:ext cx="9363075" cy="5991225"/>
          </a:xfrm>
          <a:prstGeom prst="rect">
            <a:avLst/>
          </a:prstGeom>
        </p:spPr>
      </p:pic>
      <p:pic>
        <p:nvPicPr>
          <p:cNvPr id="5" name="Picture 4">
            <a:extLst>
              <a:ext uri="{FF2B5EF4-FFF2-40B4-BE49-F238E27FC236}">
                <a16:creationId xmlns:a16="http://schemas.microsoft.com/office/drawing/2014/main" id="{6ACD1ED5-4D20-CF07-4A93-3EAB7139BE6E}"/>
              </a:ext>
            </a:extLst>
          </p:cNvPr>
          <p:cNvPicPr>
            <a:picLocks noChangeAspect="1"/>
          </p:cNvPicPr>
          <p:nvPr/>
        </p:nvPicPr>
        <p:blipFill rotWithShape="1">
          <a:blip r:embed="rId3"/>
          <a:srcRect l="32893" r="-2870"/>
          <a:stretch/>
        </p:blipFill>
        <p:spPr>
          <a:xfrm>
            <a:off x="4610100" y="66675"/>
            <a:ext cx="5805487" cy="695325"/>
          </a:xfrm>
          <a:prstGeom prst="rect">
            <a:avLst/>
          </a:prstGeom>
        </p:spPr>
      </p:pic>
    </p:spTree>
    <p:extLst>
      <p:ext uri="{BB962C8B-B14F-4D97-AF65-F5344CB8AC3E}">
        <p14:creationId xmlns:p14="http://schemas.microsoft.com/office/powerpoint/2010/main" val="3320985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ABC8-38CC-E1EC-8CB0-8E4F986120E0}"/>
              </a:ext>
            </a:extLst>
          </p:cNvPr>
          <p:cNvSpPr>
            <a:spLocks noGrp="1"/>
          </p:cNvSpPr>
          <p:nvPr>
            <p:ph type="title"/>
          </p:nvPr>
        </p:nvSpPr>
        <p:spPr>
          <a:xfrm>
            <a:off x="838200" y="365125"/>
            <a:ext cx="10515600" cy="1325563"/>
          </a:xfrm>
        </p:spPr>
        <p:txBody>
          <a:bodyPr>
            <a:normAutofit/>
          </a:bodyPr>
          <a:lstStyle/>
          <a:p>
            <a:r>
              <a:rPr lang="en-US" sz="4200"/>
              <a:t>Thanks for slide content from </a:t>
            </a:r>
            <a:br>
              <a:rPr lang="en-US" sz="4200"/>
            </a:br>
            <a:r>
              <a:rPr lang="en-US" sz="4200"/>
              <a:t>ASAM 2024 Conference </a:t>
            </a:r>
          </a:p>
        </p:txBody>
      </p:sp>
      <p:sp>
        <p:nvSpPr>
          <p:cNvPr id="9"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B48D6F-F69A-FE5C-E3EB-981B4CFA5375}"/>
              </a:ext>
            </a:extLst>
          </p:cNvPr>
          <p:cNvPicPr>
            <a:picLocks noChangeAspect="1"/>
          </p:cNvPicPr>
          <p:nvPr/>
        </p:nvPicPr>
        <p:blipFill rotWithShape="1">
          <a:blip r:embed="rId3"/>
          <a:srcRect l="19080" r="19777" b="1"/>
          <a:stretch/>
        </p:blipFill>
        <p:spPr>
          <a:xfrm>
            <a:off x="1131172" y="2268111"/>
            <a:ext cx="4187222" cy="3256059"/>
          </a:xfrm>
          <a:prstGeom prst="rect">
            <a:avLst/>
          </a:prstGeom>
        </p:spPr>
      </p:pic>
      <p:sp>
        <p:nvSpPr>
          <p:cNvPr id="3" name="Content Placeholder 2">
            <a:extLst>
              <a:ext uri="{FF2B5EF4-FFF2-40B4-BE49-F238E27FC236}">
                <a16:creationId xmlns:a16="http://schemas.microsoft.com/office/drawing/2014/main" id="{778ADFA9-044B-0097-AFB7-80C675AD2ED7}"/>
              </a:ext>
            </a:extLst>
          </p:cNvPr>
          <p:cNvSpPr>
            <a:spLocks noGrp="1"/>
          </p:cNvSpPr>
          <p:nvPr>
            <p:ph idx="1"/>
          </p:nvPr>
        </p:nvSpPr>
        <p:spPr>
          <a:xfrm>
            <a:off x="6096000" y="1948069"/>
            <a:ext cx="5257799" cy="4228893"/>
          </a:xfrm>
        </p:spPr>
        <p:txBody>
          <a:bodyPr>
            <a:normAutofit/>
          </a:bodyPr>
          <a:lstStyle/>
          <a:p>
            <a:r>
              <a:rPr lang="en-US" b="1" dirty="0"/>
              <a:t>Roger Chou, MD </a:t>
            </a:r>
          </a:p>
          <a:p>
            <a:r>
              <a:rPr lang="en-US" b="1" dirty="0"/>
              <a:t>Ajay Manhapra MD</a:t>
            </a:r>
          </a:p>
          <a:p>
            <a:r>
              <a:rPr lang="en-US" b="1" dirty="0"/>
              <a:t>Mark Sullivan, MD, PhD</a:t>
            </a:r>
          </a:p>
        </p:txBody>
      </p:sp>
    </p:spTree>
    <p:extLst>
      <p:ext uri="{BB962C8B-B14F-4D97-AF65-F5344CB8AC3E}">
        <p14:creationId xmlns:p14="http://schemas.microsoft.com/office/powerpoint/2010/main" val="2180429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8AE01E-215D-5B48-A31B-71AC173C6CB9}"/>
              </a:ext>
            </a:extLst>
          </p:cNvPr>
          <p:cNvSpPr txBox="1"/>
          <p:nvPr/>
        </p:nvSpPr>
        <p:spPr>
          <a:xfrm>
            <a:off x="1538796" y="2677315"/>
            <a:ext cx="9010835" cy="1754326"/>
          </a:xfrm>
          <a:prstGeom prst="rect">
            <a:avLst/>
          </a:prstGeom>
          <a:noFill/>
        </p:spPr>
        <p:txBody>
          <a:bodyPr wrap="square" rtlCol="0">
            <a:spAutoFit/>
          </a:bodyPr>
          <a:lstStyle/>
          <a:p>
            <a:pPr algn="ctr"/>
            <a:r>
              <a:rPr lang="en-US" sz="5400" b="1" dirty="0"/>
              <a:t>How can we help patients with CPOD?</a:t>
            </a:r>
          </a:p>
        </p:txBody>
      </p:sp>
    </p:spTree>
    <p:extLst>
      <p:ext uri="{BB962C8B-B14F-4D97-AF65-F5344CB8AC3E}">
        <p14:creationId xmlns:p14="http://schemas.microsoft.com/office/powerpoint/2010/main" val="2537744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F7461E-E322-DA6F-E896-1643E2F76686}"/>
              </a:ext>
            </a:extLst>
          </p:cNvPr>
          <p:cNvPicPr>
            <a:picLocks noChangeAspect="1"/>
          </p:cNvPicPr>
          <p:nvPr/>
        </p:nvPicPr>
        <p:blipFill>
          <a:blip r:embed="rId2"/>
          <a:stretch>
            <a:fillRect/>
          </a:stretch>
        </p:blipFill>
        <p:spPr>
          <a:xfrm>
            <a:off x="47509" y="0"/>
            <a:ext cx="12096981" cy="6858000"/>
          </a:xfrm>
          <a:prstGeom prst="rect">
            <a:avLst/>
          </a:prstGeom>
        </p:spPr>
      </p:pic>
      <p:sp>
        <p:nvSpPr>
          <p:cNvPr id="2" name="TextBox 1">
            <a:extLst>
              <a:ext uri="{FF2B5EF4-FFF2-40B4-BE49-F238E27FC236}">
                <a16:creationId xmlns:a16="http://schemas.microsoft.com/office/drawing/2014/main" id="{E55E7E79-C9C2-87A9-431F-A6EE369B1035}"/>
              </a:ext>
            </a:extLst>
          </p:cNvPr>
          <p:cNvSpPr txBox="1"/>
          <p:nvPr/>
        </p:nvSpPr>
        <p:spPr>
          <a:xfrm>
            <a:off x="47509" y="6550223"/>
            <a:ext cx="3371295" cy="307777"/>
          </a:xfrm>
          <a:prstGeom prst="rect">
            <a:avLst/>
          </a:prstGeom>
          <a:noFill/>
        </p:spPr>
        <p:txBody>
          <a:bodyPr wrap="square">
            <a:spAutoFit/>
          </a:bodyPr>
          <a:lstStyle/>
          <a:p>
            <a:r>
              <a:rPr lang="en-US" sz="1400" dirty="0">
                <a:solidFill>
                  <a:schemeClr val="bg1"/>
                </a:solidFill>
              </a:rPr>
              <a:t>Ajay Manhapra MD, ASAM 2024</a:t>
            </a:r>
          </a:p>
        </p:txBody>
      </p:sp>
    </p:spTree>
    <p:extLst>
      <p:ext uri="{BB962C8B-B14F-4D97-AF65-F5344CB8AC3E}">
        <p14:creationId xmlns:p14="http://schemas.microsoft.com/office/powerpoint/2010/main" val="3625024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6C564-5782-8F05-CC88-3D01EC42733F}"/>
              </a:ext>
            </a:extLst>
          </p:cNvPr>
          <p:cNvPicPr>
            <a:picLocks noChangeAspect="1"/>
          </p:cNvPicPr>
          <p:nvPr/>
        </p:nvPicPr>
        <p:blipFill>
          <a:blip r:embed="rId2"/>
          <a:stretch>
            <a:fillRect/>
          </a:stretch>
        </p:blipFill>
        <p:spPr>
          <a:xfrm>
            <a:off x="0" y="3993"/>
            <a:ext cx="12192000" cy="6850013"/>
          </a:xfrm>
          <a:prstGeom prst="rect">
            <a:avLst/>
          </a:prstGeom>
        </p:spPr>
      </p:pic>
      <p:sp>
        <p:nvSpPr>
          <p:cNvPr id="5" name="TextBox 4">
            <a:extLst>
              <a:ext uri="{FF2B5EF4-FFF2-40B4-BE49-F238E27FC236}">
                <a16:creationId xmlns:a16="http://schemas.microsoft.com/office/drawing/2014/main" id="{8235F30E-2BF7-727A-515D-6E6F10100AF2}"/>
              </a:ext>
            </a:extLst>
          </p:cNvPr>
          <p:cNvSpPr txBox="1"/>
          <p:nvPr/>
        </p:nvSpPr>
        <p:spPr>
          <a:xfrm>
            <a:off x="115779" y="6484674"/>
            <a:ext cx="6172200" cy="369332"/>
          </a:xfrm>
          <a:prstGeom prst="rect">
            <a:avLst/>
          </a:prstGeom>
          <a:noFill/>
        </p:spPr>
        <p:txBody>
          <a:bodyPr wrap="square">
            <a:spAutoFit/>
          </a:bodyPr>
          <a:lstStyle/>
          <a:p>
            <a:r>
              <a:rPr lang="en-US" dirty="0">
                <a:solidFill>
                  <a:schemeClr val="bg1"/>
                </a:solidFill>
              </a:rPr>
              <a:t>Ajay Manhapra MD, ASAM 2024</a:t>
            </a:r>
          </a:p>
        </p:txBody>
      </p:sp>
    </p:spTree>
    <p:extLst>
      <p:ext uri="{BB962C8B-B14F-4D97-AF65-F5344CB8AC3E}">
        <p14:creationId xmlns:p14="http://schemas.microsoft.com/office/powerpoint/2010/main" val="3867013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5BC4FB-16F5-888A-DC7D-AF125A9BA83B}"/>
              </a:ext>
            </a:extLst>
          </p:cNvPr>
          <p:cNvPicPr>
            <a:picLocks noChangeAspect="1"/>
          </p:cNvPicPr>
          <p:nvPr/>
        </p:nvPicPr>
        <p:blipFill>
          <a:blip r:embed="rId2"/>
          <a:stretch>
            <a:fillRect/>
          </a:stretch>
        </p:blipFill>
        <p:spPr>
          <a:xfrm>
            <a:off x="19027" y="0"/>
            <a:ext cx="12153946" cy="6858000"/>
          </a:xfrm>
          <a:prstGeom prst="rect">
            <a:avLst/>
          </a:prstGeom>
        </p:spPr>
      </p:pic>
      <p:sp>
        <p:nvSpPr>
          <p:cNvPr id="2" name="TextBox 1">
            <a:extLst>
              <a:ext uri="{FF2B5EF4-FFF2-40B4-BE49-F238E27FC236}">
                <a16:creationId xmlns:a16="http://schemas.microsoft.com/office/drawing/2014/main" id="{E4C8A5FA-0827-F38A-98B3-5B2C2B717500}"/>
              </a:ext>
            </a:extLst>
          </p:cNvPr>
          <p:cNvSpPr txBox="1"/>
          <p:nvPr/>
        </p:nvSpPr>
        <p:spPr>
          <a:xfrm>
            <a:off x="82118" y="6581001"/>
            <a:ext cx="3371295" cy="276999"/>
          </a:xfrm>
          <a:prstGeom prst="rect">
            <a:avLst/>
          </a:prstGeom>
          <a:noFill/>
        </p:spPr>
        <p:txBody>
          <a:bodyPr wrap="square">
            <a:spAutoFit/>
          </a:bodyPr>
          <a:lstStyle/>
          <a:p>
            <a:r>
              <a:rPr lang="en-US" sz="1200" dirty="0">
                <a:solidFill>
                  <a:schemeClr val="bg1"/>
                </a:solidFill>
              </a:rPr>
              <a:t>Ajay Manhapra MD, ASAM 2024</a:t>
            </a:r>
          </a:p>
        </p:txBody>
      </p:sp>
    </p:spTree>
    <p:extLst>
      <p:ext uri="{BB962C8B-B14F-4D97-AF65-F5344CB8AC3E}">
        <p14:creationId xmlns:p14="http://schemas.microsoft.com/office/powerpoint/2010/main" val="230680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5CF3-DD2C-CF50-A9D1-34DE850AA62A}"/>
              </a:ext>
            </a:extLst>
          </p:cNvPr>
          <p:cNvSpPr>
            <a:spLocks noGrp="1"/>
          </p:cNvSpPr>
          <p:nvPr>
            <p:ph type="title"/>
          </p:nvPr>
        </p:nvSpPr>
        <p:spPr>
          <a:xfrm>
            <a:off x="838200" y="2441575"/>
            <a:ext cx="10515600" cy="1325563"/>
          </a:xfrm>
        </p:spPr>
        <p:txBody>
          <a:bodyPr/>
          <a:lstStyle/>
          <a:p>
            <a:pPr algn="ctr"/>
            <a:r>
              <a:rPr lang="en-US" dirty="0"/>
              <a:t>Tapering Chronic Opioids </a:t>
            </a:r>
          </a:p>
        </p:txBody>
      </p:sp>
    </p:spTree>
    <p:extLst>
      <p:ext uri="{BB962C8B-B14F-4D97-AF65-F5344CB8AC3E}">
        <p14:creationId xmlns:p14="http://schemas.microsoft.com/office/powerpoint/2010/main" val="3591223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860286-2E25-4C83-A193-C93BD6339CEC}"/>
              </a:ext>
            </a:extLst>
          </p:cNvPr>
          <p:cNvPicPr>
            <a:picLocks noChangeAspect="1"/>
          </p:cNvPicPr>
          <p:nvPr/>
        </p:nvPicPr>
        <p:blipFill>
          <a:blip r:embed="rId2"/>
          <a:stretch>
            <a:fillRect/>
          </a:stretch>
        </p:blipFill>
        <p:spPr>
          <a:xfrm>
            <a:off x="1691320" y="231936"/>
            <a:ext cx="8809359" cy="6067858"/>
          </a:xfrm>
          <a:prstGeom prst="rect">
            <a:avLst/>
          </a:prstGeom>
        </p:spPr>
      </p:pic>
      <p:sp>
        <p:nvSpPr>
          <p:cNvPr id="5" name="TextBox 4">
            <a:extLst>
              <a:ext uri="{FF2B5EF4-FFF2-40B4-BE49-F238E27FC236}">
                <a16:creationId xmlns:a16="http://schemas.microsoft.com/office/drawing/2014/main" id="{D5044671-05CC-47E2-AFA9-4FE97D87BF56}"/>
              </a:ext>
            </a:extLst>
          </p:cNvPr>
          <p:cNvSpPr txBox="1"/>
          <p:nvPr/>
        </p:nvSpPr>
        <p:spPr>
          <a:xfrm>
            <a:off x="1828800" y="6472175"/>
            <a:ext cx="9533114" cy="307777"/>
          </a:xfrm>
          <a:prstGeom prst="rect">
            <a:avLst/>
          </a:prstGeom>
          <a:noFill/>
        </p:spPr>
        <p:txBody>
          <a:bodyPr wrap="square">
            <a:spAutoFit/>
          </a:bodyPr>
          <a:lstStyle/>
          <a:p>
            <a:r>
              <a:rPr lang="en-US" sz="1400" dirty="0">
                <a:hlinkClick r:id="rId3"/>
              </a:rPr>
              <a:t>https://www.pbm.va.gov/AcademicDetailingService/Documents/Pain_Opioid_Taper_Tool_IB_10_939_P96820.pdf</a:t>
            </a:r>
            <a:endParaRPr lang="en-US" sz="1400" dirty="0"/>
          </a:p>
        </p:txBody>
      </p:sp>
    </p:spTree>
    <p:extLst>
      <p:ext uri="{BB962C8B-B14F-4D97-AF65-F5344CB8AC3E}">
        <p14:creationId xmlns:p14="http://schemas.microsoft.com/office/powerpoint/2010/main" val="1115093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4603643-F2DC-EA44-A0E5-79F88EC7546C}"/>
              </a:ext>
            </a:extLst>
          </p:cNvPr>
          <p:cNvPicPr>
            <a:picLocks noChangeAspect="1"/>
          </p:cNvPicPr>
          <p:nvPr/>
        </p:nvPicPr>
        <p:blipFill>
          <a:blip r:embed="rId3"/>
          <a:stretch>
            <a:fillRect/>
          </a:stretch>
        </p:blipFill>
        <p:spPr>
          <a:xfrm>
            <a:off x="0" y="250604"/>
            <a:ext cx="12192000" cy="6356791"/>
          </a:xfrm>
          <a:prstGeom prst="rect">
            <a:avLst/>
          </a:prstGeom>
        </p:spPr>
      </p:pic>
    </p:spTree>
    <p:extLst>
      <p:ext uri="{BB962C8B-B14F-4D97-AF65-F5344CB8AC3E}">
        <p14:creationId xmlns:p14="http://schemas.microsoft.com/office/powerpoint/2010/main" val="630532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778FC2E-158A-8E49-9DBC-3E08DFF2C0A8}"/>
              </a:ext>
            </a:extLst>
          </p:cNvPr>
          <p:cNvPicPr>
            <a:picLocks noChangeAspect="1"/>
          </p:cNvPicPr>
          <p:nvPr/>
        </p:nvPicPr>
        <p:blipFill>
          <a:blip r:embed="rId2"/>
          <a:stretch>
            <a:fillRect/>
          </a:stretch>
        </p:blipFill>
        <p:spPr>
          <a:xfrm>
            <a:off x="276355" y="0"/>
            <a:ext cx="11915645" cy="6858000"/>
          </a:xfrm>
          <a:prstGeom prst="rect">
            <a:avLst/>
          </a:prstGeom>
        </p:spPr>
      </p:pic>
    </p:spTree>
    <p:extLst>
      <p:ext uri="{BB962C8B-B14F-4D97-AF65-F5344CB8AC3E}">
        <p14:creationId xmlns:p14="http://schemas.microsoft.com/office/powerpoint/2010/main" val="1576402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0B845C8-5F57-8F46-8E1E-B4364252DA7E}"/>
              </a:ext>
            </a:extLst>
          </p:cNvPr>
          <p:cNvPicPr>
            <a:picLocks noChangeAspect="1"/>
          </p:cNvPicPr>
          <p:nvPr/>
        </p:nvPicPr>
        <p:blipFill>
          <a:blip r:embed="rId3"/>
          <a:stretch>
            <a:fillRect/>
          </a:stretch>
        </p:blipFill>
        <p:spPr>
          <a:xfrm>
            <a:off x="377686" y="-1"/>
            <a:ext cx="11340549" cy="6858001"/>
          </a:xfrm>
          <a:prstGeom prst="rect">
            <a:avLst/>
          </a:prstGeom>
        </p:spPr>
      </p:pic>
    </p:spTree>
    <p:extLst>
      <p:ext uri="{BB962C8B-B14F-4D97-AF65-F5344CB8AC3E}">
        <p14:creationId xmlns:p14="http://schemas.microsoft.com/office/powerpoint/2010/main" val="1784875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C14DC2-4A54-40AC-8EF3-06CEBE60D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4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EC2BBA-55E7-4DA8-AF56-7DBA1F819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A234D4C0-5214-DC46-99B8-50A8B62C37C9}"/>
              </a:ext>
            </a:extLst>
          </p:cNvPr>
          <p:cNvPicPr>
            <a:picLocks noChangeAspect="1"/>
          </p:cNvPicPr>
          <p:nvPr/>
        </p:nvPicPr>
        <p:blipFill>
          <a:blip r:embed="rId4"/>
          <a:stretch>
            <a:fillRect/>
          </a:stretch>
        </p:blipFill>
        <p:spPr>
          <a:xfrm>
            <a:off x="1354666" y="643467"/>
            <a:ext cx="9482667" cy="5571066"/>
          </a:xfrm>
          <a:prstGeom prst="rect">
            <a:avLst/>
          </a:prstGeom>
        </p:spPr>
      </p:pic>
    </p:spTree>
    <p:extLst>
      <p:ext uri="{BB962C8B-B14F-4D97-AF65-F5344CB8AC3E}">
        <p14:creationId xmlns:p14="http://schemas.microsoft.com/office/powerpoint/2010/main" val="419322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5750-7814-6689-32D0-D2B26FA90C6D}"/>
              </a:ext>
            </a:extLst>
          </p:cNvPr>
          <p:cNvSpPr>
            <a:spLocks noGrp="1"/>
          </p:cNvSpPr>
          <p:nvPr>
            <p:ph type="title"/>
          </p:nvPr>
        </p:nvSpPr>
        <p:spPr/>
        <p:txBody>
          <a:bodyPr/>
          <a:lstStyle/>
          <a:p>
            <a:r>
              <a:rPr lang="en-US" dirty="0"/>
              <a:t>Abbreviations </a:t>
            </a:r>
          </a:p>
        </p:txBody>
      </p:sp>
      <p:sp>
        <p:nvSpPr>
          <p:cNvPr id="3" name="Content Placeholder 2">
            <a:extLst>
              <a:ext uri="{FF2B5EF4-FFF2-40B4-BE49-F238E27FC236}">
                <a16:creationId xmlns:a16="http://schemas.microsoft.com/office/drawing/2014/main" id="{8B976468-1177-3685-977B-CC71F03F2B9C}"/>
              </a:ext>
            </a:extLst>
          </p:cNvPr>
          <p:cNvSpPr>
            <a:spLocks noGrp="1"/>
          </p:cNvSpPr>
          <p:nvPr>
            <p:ph idx="1"/>
          </p:nvPr>
        </p:nvSpPr>
        <p:spPr/>
        <p:txBody>
          <a:bodyPr>
            <a:normAutofit/>
          </a:bodyPr>
          <a:lstStyle/>
          <a:p>
            <a:r>
              <a:rPr lang="en-US" sz="3600" dirty="0"/>
              <a:t>LTOT: Long Term Opioid Therapy</a:t>
            </a:r>
          </a:p>
          <a:p>
            <a:r>
              <a:rPr lang="en-US" sz="3600" dirty="0"/>
              <a:t>CPOD: Complex Prescription Opioid Dependence</a:t>
            </a:r>
          </a:p>
          <a:p>
            <a:r>
              <a:rPr lang="en-US" sz="3600" dirty="0"/>
              <a:t>OUD: Opioid Use Disorder </a:t>
            </a:r>
          </a:p>
        </p:txBody>
      </p:sp>
    </p:spTree>
    <p:extLst>
      <p:ext uri="{BB962C8B-B14F-4D97-AF65-F5344CB8AC3E}">
        <p14:creationId xmlns:p14="http://schemas.microsoft.com/office/powerpoint/2010/main" val="703628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2D0D27-5B97-C344-449A-180F15025FAA}"/>
              </a:ext>
            </a:extLst>
          </p:cNvPr>
          <p:cNvPicPr>
            <a:picLocks noChangeAspect="1"/>
          </p:cNvPicPr>
          <p:nvPr/>
        </p:nvPicPr>
        <p:blipFill>
          <a:blip r:embed="rId2"/>
          <a:stretch>
            <a:fillRect/>
          </a:stretch>
        </p:blipFill>
        <p:spPr>
          <a:xfrm>
            <a:off x="1681162" y="596653"/>
            <a:ext cx="8829675" cy="2362200"/>
          </a:xfrm>
          <a:prstGeom prst="rect">
            <a:avLst/>
          </a:prstGeom>
        </p:spPr>
      </p:pic>
      <p:pic>
        <p:nvPicPr>
          <p:cNvPr id="6" name="Picture 5">
            <a:extLst>
              <a:ext uri="{FF2B5EF4-FFF2-40B4-BE49-F238E27FC236}">
                <a16:creationId xmlns:a16="http://schemas.microsoft.com/office/drawing/2014/main" id="{08ADC4B6-001F-C1FB-E486-B0312BE3D80F}"/>
              </a:ext>
            </a:extLst>
          </p:cNvPr>
          <p:cNvPicPr>
            <a:picLocks noChangeAspect="1"/>
          </p:cNvPicPr>
          <p:nvPr/>
        </p:nvPicPr>
        <p:blipFill rotWithShape="1">
          <a:blip r:embed="rId3"/>
          <a:srcRect r="9949"/>
          <a:stretch/>
        </p:blipFill>
        <p:spPr>
          <a:xfrm>
            <a:off x="985569" y="3659927"/>
            <a:ext cx="10466626" cy="1826474"/>
          </a:xfrm>
          <a:prstGeom prst="rect">
            <a:avLst/>
          </a:prstGeom>
        </p:spPr>
      </p:pic>
      <p:sp>
        <p:nvSpPr>
          <p:cNvPr id="8" name="TextBox 7">
            <a:extLst>
              <a:ext uri="{FF2B5EF4-FFF2-40B4-BE49-F238E27FC236}">
                <a16:creationId xmlns:a16="http://schemas.microsoft.com/office/drawing/2014/main" id="{44CF6356-167A-DB3D-D5C6-9E3AA8FB271D}"/>
              </a:ext>
            </a:extLst>
          </p:cNvPr>
          <p:cNvSpPr txBox="1"/>
          <p:nvPr/>
        </p:nvSpPr>
        <p:spPr>
          <a:xfrm>
            <a:off x="3322468" y="6449627"/>
            <a:ext cx="6094520" cy="369332"/>
          </a:xfrm>
          <a:prstGeom prst="rect">
            <a:avLst/>
          </a:prstGeom>
          <a:noFill/>
        </p:spPr>
        <p:txBody>
          <a:bodyPr wrap="square">
            <a:spAutoFit/>
          </a:bodyPr>
          <a:lstStyle/>
          <a:p>
            <a:r>
              <a:rPr lang="en-US" dirty="0">
                <a:hlinkClick r:id="rId4"/>
              </a:rPr>
              <a:t>https://doi.org/10.1097%2FPR9.0000000000000851</a:t>
            </a:r>
            <a:r>
              <a:rPr lang="en-US" dirty="0"/>
              <a:t> </a:t>
            </a:r>
          </a:p>
        </p:txBody>
      </p:sp>
    </p:spTree>
    <p:extLst>
      <p:ext uri="{BB962C8B-B14F-4D97-AF65-F5344CB8AC3E}">
        <p14:creationId xmlns:p14="http://schemas.microsoft.com/office/powerpoint/2010/main" val="2550564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86352B-D004-73BE-97F0-6800FB80727C}"/>
              </a:ext>
            </a:extLst>
          </p:cNvPr>
          <p:cNvPicPr>
            <a:picLocks noChangeAspect="1"/>
          </p:cNvPicPr>
          <p:nvPr/>
        </p:nvPicPr>
        <p:blipFill>
          <a:blip r:embed="rId2"/>
          <a:stretch>
            <a:fillRect/>
          </a:stretch>
        </p:blipFill>
        <p:spPr>
          <a:xfrm>
            <a:off x="2974020" y="174278"/>
            <a:ext cx="5987835" cy="2677156"/>
          </a:xfrm>
          <a:prstGeom prst="rect">
            <a:avLst/>
          </a:prstGeom>
        </p:spPr>
      </p:pic>
      <p:pic>
        <p:nvPicPr>
          <p:cNvPr id="5" name="Picture 4">
            <a:extLst>
              <a:ext uri="{FF2B5EF4-FFF2-40B4-BE49-F238E27FC236}">
                <a16:creationId xmlns:a16="http://schemas.microsoft.com/office/drawing/2014/main" id="{BC69D1E5-441F-0D48-77A9-653498FE402C}"/>
              </a:ext>
            </a:extLst>
          </p:cNvPr>
          <p:cNvPicPr>
            <a:picLocks noChangeAspect="1"/>
          </p:cNvPicPr>
          <p:nvPr/>
        </p:nvPicPr>
        <p:blipFill>
          <a:blip r:embed="rId3"/>
          <a:stretch>
            <a:fillRect/>
          </a:stretch>
        </p:blipFill>
        <p:spPr>
          <a:xfrm>
            <a:off x="213858" y="2977608"/>
            <a:ext cx="11764283" cy="2057917"/>
          </a:xfrm>
          <a:prstGeom prst="rect">
            <a:avLst/>
          </a:prstGeom>
        </p:spPr>
      </p:pic>
      <p:sp>
        <p:nvSpPr>
          <p:cNvPr id="6" name="TextBox 5">
            <a:extLst>
              <a:ext uri="{FF2B5EF4-FFF2-40B4-BE49-F238E27FC236}">
                <a16:creationId xmlns:a16="http://schemas.microsoft.com/office/drawing/2014/main" id="{84F04A0F-4A3F-7DB1-03E0-FBE71A8AEAF3}"/>
              </a:ext>
            </a:extLst>
          </p:cNvPr>
          <p:cNvSpPr txBox="1"/>
          <p:nvPr/>
        </p:nvSpPr>
        <p:spPr>
          <a:xfrm>
            <a:off x="2751228" y="5934533"/>
            <a:ext cx="6689544" cy="523220"/>
          </a:xfrm>
          <a:prstGeom prst="rect">
            <a:avLst/>
          </a:prstGeom>
          <a:noFill/>
        </p:spPr>
        <p:txBody>
          <a:bodyPr wrap="square">
            <a:spAutoFit/>
          </a:bodyPr>
          <a:lstStyle/>
          <a:p>
            <a:pPr algn="ctr"/>
            <a:r>
              <a:rPr lang="en-US" sz="2800" dirty="0">
                <a:hlinkClick r:id="rId4"/>
              </a:rPr>
              <a:t>https://www.painreprocessingtherapy.com/</a:t>
            </a:r>
            <a:r>
              <a:rPr lang="en-US" sz="2800" dirty="0"/>
              <a:t> </a:t>
            </a:r>
          </a:p>
        </p:txBody>
      </p:sp>
    </p:spTree>
    <p:extLst>
      <p:ext uri="{BB962C8B-B14F-4D97-AF65-F5344CB8AC3E}">
        <p14:creationId xmlns:p14="http://schemas.microsoft.com/office/powerpoint/2010/main" val="3804177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7" name="Rectangle 16">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4E1A56E2-0DE5-1BC7-F9B5-FF507B4AD8CC}"/>
              </a:ext>
            </a:extLst>
          </p:cNvPr>
          <p:cNvPicPr>
            <a:picLocks noChangeAspect="1"/>
          </p:cNvPicPr>
          <p:nvPr/>
        </p:nvPicPr>
        <p:blipFill>
          <a:blip r:embed="rId2"/>
          <a:stretch>
            <a:fillRect/>
          </a:stretch>
        </p:blipFill>
        <p:spPr>
          <a:xfrm>
            <a:off x="706568" y="900225"/>
            <a:ext cx="3209544" cy="4754880"/>
          </a:xfrm>
          <a:prstGeom prst="rect">
            <a:avLst/>
          </a:prstGeom>
        </p:spPr>
      </p:pic>
      <p:grpSp>
        <p:nvGrpSpPr>
          <p:cNvPr id="20" name="Group 19">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1" name="Rectangle 20">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ED559AE3-63C8-9BB0-FEE1-204F200B5FEF}"/>
              </a:ext>
            </a:extLst>
          </p:cNvPr>
          <p:cNvPicPr>
            <a:picLocks noChangeAspect="1"/>
          </p:cNvPicPr>
          <p:nvPr/>
        </p:nvPicPr>
        <p:blipFill>
          <a:blip r:embed="rId3"/>
          <a:stretch>
            <a:fillRect/>
          </a:stretch>
        </p:blipFill>
        <p:spPr>
          <a:xfrm>
            <a:off x="4487333" y="1064186"/>
            <a:ext cx="3209544" cy="4426957"/>
          </a:xfrm>
          <a:prstGeom prst="rect">
            <a:avLst/>
          </a:prstGeom>
        </p:spPr>
      </p:pic>
      <p:grpSp>
        <p:nvGrpSpPr>
          <p:cNvPr id="24" name="Group 23">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5" name="Rectangle 24">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0E816B5D-6699-84E1-6D35-E638ABB6D7D9}"/>
              </a:ext>
            </a:extLst>
          </p:cNvPr>
          <p:cNvPicPr>
            <a:picLocks noChangeAspect="1"/>
          </p:cNvPicPr>
          <p:nvPr/>
        </p:nvPicPr>
        <p:blipFill>
          <a:blip r:embed="rId4"/>
          <a:stretch>
            <a:fillRect/>
          </a:stretch>
        </p:blipFill>
        <p:spPr>
          <a:xfrm>
            <a:off x="8275887" y="1372891"/>
            <a:ext cx="3209544" cy="3809547"/>
          </a:xfrm>
          <a:prstGeom prst="rect">
            <a:avLst/>
          </a:prstGeom>
        </p:spPr>
      </p:pic>
    </p:spTree>
    <p:extLst>
      <p:ext uri="{BB962C8B-B14F-4D97-AF65-F5344CB8AC3E}">
        <p14:creationId xmlns:p14="http://schemas.microsoft.com/office/powerpoint/2010/main" val="3567094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69E2-F1FA-36D0-EC97-86D60823A27C}"/>
              </a:ext>
            </a:extLst>
          </p:cNvPr>
          <p:cNvSpPr>
            <a:spLocks noGrp="1"/>
          </p:cNvSpPr>
          <p:nvPr>
            <p:ph type="title"/>
          </p:nvPr>
        </p:nvSpPr>
        <p:spPr>
          <a:xfrm>
            <a:off x="688489" y="4464028"/>
            <a:ext cx="10665311" cy="1641490"/>
          </a:xfrm>
        </p:spPr>
        <p:txBody>
          <a:bodyPr vert="horz" wrap="square" lIns="91440" tIns="45720" rIns="91440" bIns="45720" rtlCol="0" anchor="t">
            <a:normAutofit/>
          </a:bodyPr>
          <a:lstStyle/>
          <a:p>
            <a:pPr algn="r"/>
            <a:r>
              <a:rPr lang="en-US" sz="8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Buprenorphine for CPOD</a:t>
            </a:r>
          </a:p>
        </p:txBody>
      </p:sp>
      <p:pic>
        <p:nvPicPr>
          <p:cNvPr id="3" name="Picture 2">
            <a:extLst>
              <a:ext uri="{FF2B5EF4-FFF2-40B4-BE49-F238E27FC236}">
                <a16:creationId xmlns:a16="http://schemas.microsoft.com/office/drawing/2014/main" id="{00C25301-A7A1-7F26-5B83-73FAF98114A1}"/>
              </a:ext>
            </a:extLst>
          </p:cNvPr>
          <p:cNvPicPr>
            <a:picLocks noChangeAspect="1"/>
          </p:cNvPicPr>
          <p:nvPr/>
        </p:nvPicPr>
        <p:blipFill>
          <a:blip r:embed="rId3"/>
          <a:stretch>
            <a:fillRect/>
          </a:stretch>
        </p:blipFill>
        <p:spPr>
          <a:xfrm>
            <a:off x="3148297" y="514250"/>
            <a:ext cx="5895406" cy="3301426"/>
          </a:xfrm>
          <a:prstGeom prst="rect">
            <a:avLst/>
          </a:prstGeom>
          <a:effectLst>
            <a:reflection blurRad="38100" stA="52000" endA="300" endPos="30000" dir="5400000" sy="-100000" algn="bl" rotWithShape="0"/>
            <a:softEdge rad="19050"/>
          </a:effectLst>
        </p:spPr>
      </p:pic>
    </p:spTree>
    <p:extLst>
      <p:ext uri="{BB962C8B-B14F-4D97-AF65-F5344CB8AC3E}">
        <p14:creationId xmlns:p14="http://schemas.microsoft.com/office/powerpoint/2010/main" val="241406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DB090B-67E1-B7C1-C7BE-20958C723F8F}"/>
              </a:ext>
            </a:extLst>
          </p:cNvPr>
          <p:cNvSpPr txBox="1"/>
          <p:nvPr/>
        </p:nvSpPr>
        <p:spPr>
          <a:xfrm>
            <a:off x="1182209" y="1358283"/>
            <a:ext cx="9827581" cy="3970318"/>
          </a:xfrm>
          <a:prstGeom prst="rect">
            <a:avLst/>
          </a:prstGeom>
          <a:noFill/>
        </p:spPr>
        <p:txBody>
          <a:bodyPr wrap="square">
            <a:spAutoFit/>
          </a:bodyPr>
          <a:lstStyle/>
          <a:p>
            <a:r>
              <a:rPr lang="en-US" sz="2800" dirty="0"/>
              <a:t>Buprenorphine was proposed as a treatment for CPOD based on the hypothesis that an advanced level of opioid dependence drives clinical instability characteristics of both CPOD and OUD. There is evidence that buprenorphine can provide analgesia for chronic pain including sublingual buprenorphine/naloxone preparations approved for OUD treatment. However, </a:t>
            </a:r>
            <a:r>
              <a:rPr lang="en-US" sz="2800" dirty="0">
                <a:solidFill>
                  <a:srgbClr val="FFFF00"/>
                </a:solidFill>
              </a:rPr>
              <a:t>conclusive evidence regarding the effectiveness and safety of sublingual buprenorphine/naloxone for CPOD and chronic pain awaits prospective randomized trials.</a:t>
            </a:r>
          </a:p>
        </p:txBody>
      </p:sp>
    </p:spTree>
    <p:extLst>
      <p:ext uri="{BB962C8B-B14F-4D97-AF65-F5344CB8AC3E}">
        <p14:creationId xmlns:p14="http://schemas.microsoft.com/office/powerpoint/2010/main" val="3008398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70A5-32EB-E7B6-97C6-95471F034CD4}"/>
              </a:ext>
            </a:extLst>
          </p:cNvPr>
          <p:cNvSpPr>
            <a:spLocks noGrp="1"/>
          </p:cNvSpPr>
          <p:nvPr>
            <p:ph type="title"/>
          </p:nvPr>
        </p:nvSpPr>
        <p:spPr>
          <a:xfrm>
            <a:off x="838200" y="182054"/>
            <a:ext cx="10515600" cy="1325563"/>
          </a:xfrm>
        </p:spPr>
        <p:txBody>
          <a:bodyPr wrap="square" anchor="ctr">
            <a:normAutofit fontScale="90000"/>
          </a:bodyPr>
          <a:lstStyle/>
          <a:p>
            <a:pPr algn="ctr"/>
            <a:r>
              <a:rPr lang="en-US" sz="4000" b="0" i="0" dirty="0">
                <a:effectLst/>
              </a:rPr>
              <a:t>Management of Opioid Misuse That Does Not Meet Criteria for Opioid Use Disorder</a:t>
            </a:r>
            <a:br>
              <a:rPr lang="en-US" sz="3200" b="0" i="0" dirty="0">
                <a:effectLst/>
              </a:rPr>
            </a:br>
            <a:endParaRPr lang="en-US" sz="3200" dirty="0"/>
          </a:p>
        </p:txBody>
      </p:sp>
      <p:sp>
        <p:nvSpPr>
          <p:cNvPr id="3" name="Content Placeholder 2">
            <a:extLst>
              <a:ext uri="{FF2B5EF4-FFF2-40B4-BE49-F238E27FC236}">
                <a16:creationId xmlns:a16="http://schemas.microsoft.com/office/drawing/2014/main" id="{D9B28E6A-1FDE-19BB-F8D2-42B8B152097C}"/>
              </a:ext>
            </a:extLst>
          </p:cNvPr>
          <p:cNvSpPr>
            <a:spLocks noGrp="1"/>
          </p:cNvSpPr>
          <p:nvPr>
            <p:ph idx="1"/>
          </p:nvPr>
        </p:nvSpPr>
        <p:spPr>
          <a:xfrm>
            <a:off x="455350" y="1324738"/>
            <a:ext cx="11514338" cy="5214491"/>
          </a:xfrm>
        </p:spPr>
        <p:txBody>
          <a:bodyPr wrap="square" anchor="t">
            <a:normAutofit lnSpcReduction="10000"/>
          </a:bodyPr>
          <a:lstStyle/>
          <a:p>
            <a:pPr marL="0" indent="0">
              <a:lnSpc>
                <a:spcPct val="90000"/>
              </a:lnSpc>
              <a:buNone/>
            </a:pPr>
            <a:r>
              <a:rPr lang="en-US" b="0" i="0" dirty="0">
                <a:solidFill>
                  <a:srgbClr val="FFFF00"/>
                </a:solidFill>
                <a:effectLst/>
              </a:rPr>
              <a:t>Clinicians can have challenges distinguishing between opioid misuse behaviors without opioid use disorder and mild or moderate opioid use disorder</a:t>
            </a:r>
            <a:r>
              <a:rPr lang="en-US" b="0" i="0" dirty="0">
                <a:effectLst/>
              </a:rPr>
              <a:t>. For patients with opioid misuse that does not meet criteria for opioid use disorder (e.g., taking opioids in larger amounts than intended without meeting other criteria for opioid use disorder), clinicians should reassess the patient’s pain, ensure that therapies for pain management have been optimized (see Recommendation 2), discuss with patients, and carefully weigh benefits and risks of continuing opioids at the current dosage (see Recommendation 5). For patients who choose to but are unable to taper, clinicians can reassess for opioid use disorder and offer buprenorphine treatment or refer for buprenorphine or methadone treatment if criteria for opioid use disorder are met.</a:t>
            </a:r>
            <a:r>
              <a:rPr lang="en-US" b="0" i="0" dirty="0">
                <a:solidFill>
                  <a:srgbClr val="FFFF00"/>
                </a:solidFill>
                <a:effectLst/>
              </a:rPr>
              <a:t> Even without a diagnosis of opioid use disorder, transitioning to buprenorphine for pain also can be considered because of reduced risk for overdose with buprenorphine compared with risk associated with full agonist opioids </a:t>
            </a:r>
            <a:r>
              <a:rPr lang="en-US" b="0" i="0" dirty="0">
                <a:effectLst/>
              </a:rPr>
              <a:t>(see CDC Recommendation 5).</a:t>
            </a:r>
          </a:p>
          <a:p>
            <a:pPr>
              <a:lnSpc>
                <a:spcPct val="90000"/>
              </a:lnSpc>
            </a:pPr>
            <a:endParaRPr lang="en-US" sz="2200" dirty="0"/>
          </a:p>
        </p:txBody>
      </p:sp>
      <p:sp>
        <p:nvSpPr>
          <p:cNvPr id="8" name="Slide Number Placeholder 3">
            <a:extLst>
              <a:ext uri="{FF2B5EF4-FFF2-40B4-BE49-F238E27FC236}">
                <a16:creationId xmlns:a16="http://schemas.microsoft.com/office/drawing/2014/main" id="{656E102D-06A8-3CA0-493B-9C3D78D6F1DF}"/>
              </a:ext>
            </a:extLst>
          </p:cNvPr>
          <p:cNvSpPr>
            <a:spLocks noGrp="1"/>
          </p:cNvSpPr>
          <p:nvPr>
            <p:ph type="sldNum" sz="quarter" idx="12"/>
          </p:nvPr>
        </p:nvSpPr>
        <p:spPr/>
        <p:txBody>
          <a:bodyPr/>
          <a:lstStyle/>
          <a:p>
            <a:pPr>
              <a:spcAft>
                <a:spcPts val="600"/>
              </a:spcAft>
            </a:pPr>
            <a:fld id="{00000000-1234-1234-1234-123412341234}" type="slidenum">
              <a:rPr lang="en-US" smtClean="0"/>
              <a:pPr>
                <a:spcAft>
                  <a:spcPts val="600"/>
                </a:spcAft>
              </a:pPr>
              <a:t>55</a:t>
            </a:fld>
            <a:endParaRPr lang="en-US"/>
          </a:p>
        </p:txBody>
      </p:sp>
    </p:spTree>
    <p:extLst>
      <p:ext uri="{BB962C8B-B14F-4D97-AF65-F5344CB8AC3E}">
        <p14:creationId xmlns:p14="http://schemas.microsoft.com/office/powerpoint/2010/main" val="319896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27651-CCAC-CD84-BE60-A083B892C8D6}"/>
              </a:ext>
            </a:extLst>
          </p:cNvPr>
          <p:cNvSpPr>
            <a:spLocks noGrp="1"/>
          </p:cNvSpPr>
          <p:nvPr>
            <p:ph type="title" idx="4294967295"/>
          </p:nvPr>
        </p:nvSpPr>
        <p:spPr>
          <a:xfrm>
            <a:off x="6096000" y="676275"/>
            <a:ext cx="6096000" cy="1477963"/>
          </a:xfrm>
        </p:spPr>
        <p:txBody>
          <a:bodyPr>
            <a:normAutofit/>
          </a:bodyPr>
          <a:lstStyle/>
          <a:p>
            <a:r>
              <a:rPr lang="en-US" b="1" dirty="0">
                <a:solidFill>
                  <a:srgbClr val="FFFFFF"/>
                </a:solidFill>
              </a:rPr>
              <a:t>VA 2022 Guidelines</a:t>
            </a:r>
          </a:p>
        </p:txBody>
      </p:sp>
      <p:sp>
        <p:nvSpPr>
          <p:cNvPr id="8" name="Content Placeholder 7">
            <a:extLst>
              <a:ext uri="{FF2B5EF4-FFF2-40B4-BE49-F238E27FC236}">
                <a16:creationId xmlns:a16="http://schemas.microsoft.com/office/drawing/2014/main" id="{39270840-B139-6968-B439-1AF3CE881777}"/>
              </a:ext>
            </a:extLst>
          </p:cNvPr>
          <p:cNvSpPr>
            <a:spLocks noGrp="1"/>
          </p:cNvSpPr>
          <p:nvPr>
            <p:ph idx="4294967295"/>
          </p:nvPr>
        </p:nvSpPr>
        <p:spPr>
          <a:xfrm>
            <a:off x="6661150" y="2249488"/>
            <a:ext cx="5530850" cy="3541712"/>
          </a:xfrm>
        </p:spPr>
        <p:txBody>
          <a:bodyPr>
            <a:normAutofit/>
          </a:bodyPr>
          <a:lstStyle/>
          <a:p>
            <a:pPr marL="0" indent="0">
              <a:buNone/>
            </a:pPr>
            <a:r>
              <a:rPr lang="en-US" sz="3200" b="1" dirty="0">
                <a:solidFill>
                  <a:srgbClr val="002060"/>
                </a:solidFill>
              </a:rPr>
              <a:t>For patients receiving daily opioids for the treatment of chronic pain, </a:t>
            </a:r>
            <a:r>
              <a:rPr lang="en-US" sz="3200" b="1" dirty="0">
                <a:solidFill>
                  <a:srgbClr val="002060"/>
                </a:solidFill>
                <a:highlight>
                  <a:srgbClr val="FFFF00"/>
                </a:highlight>
              </a:rPr>
              <a:t>we suggest the use of buprenorphine instead of full agonist opioids </a:t>
            </a:r>
            <a:r>
              <a:rPr lang="en-US" sz="3200" b="1" dirty="0">
                <a:solidFill>
                  <a:srgbClr val="002060"/>
                </a:solidFill>
              </a:rPr>
              <a:t>due to lower risk of overdose and misuse.</a:t>
            </a:r>
          </a:p>
        </p:txBody>
      </p:sp>
      <p:pic>
        <p:nvPicPr>
          <p:cNvPr id="4" name="Content Placeholder 3">
            <a:extLst>
              <a:ext uri="{FF2B5EF4-FFF2-40B4-BE49-F238E27FC236}">
                <a16:creationId xmlns:a16="http://schemas.microsoft.com/office/drawing/2014/main" id="{93F7DD6B-E938-04E1-D2C2-6D803D04776A}"/>
              </a:ext>
            </a:extLst>
          </p:cNvPr>
          <p:cNvPicPr>
            <a:picLocks noChangeAspect="1"/>
          </p:cNvPicPr>
          <p:nvPr/>
        </p:nvPicPr>
        <p:blipFill>
          <a:blip r:embed="rId2"/>
          <a:stretch>
            <a:fillRect/>
          </a:stretch>
        </p:blipFill>
        <p:spPr>
          <a:xfrm>
            <a:off x="793242" y="186650"/>
            <a:ext cx="4655058" cy="5790891"/>
          </a:xfrm>
          <a:prstGeom prst="rect">
            <a:avLst/>
          </a:prstGeom>
        </p:spPr>
      </p:pic>
      <p:sp>
        <p:nvSpPr>
          <p:cNvPr id="6" name="TextBox 5">
            <a:extLst>
              <a:ext uri="{FF2B5EF4-FFF2-40B4-BE49-F238E27FC236}">
                <a16:creationId xmlns:a16="http://schemas.microsoft.com/office/drawing/2014/main" id="{8F771339-F931-4C72-D513-6F334E3BD0CB}"/>
              </a:ext>
            </a:extLst>
          </p:cNvPr>
          <p:cNvSpPr txBox="1"/>
          <p:nvPr/>
        </p:nvSpPr>
        <p:spPr>
          <a:xfrm>
            <a:off x="1019175" y="6401594"/>
            <a:ext cx="1037936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https://www.healthquality.va.gov/guidelines/Pain/cot/VADoDOpioidsCPGProviderSummary.pdf</a:t>
            </a:r>
            <a:r>
              <a:rPr kumimoji="0" lang="en-US" sz="1800" b="0" i="0" u="none" strike="noStrike" kern="1200" cap="none" spc="0" normalizeH="0" baseline="0" noProof="0" dirty="0">
                <a:ln>
                  <a:noFill/>
                </a:ln>
                <a:solidFill>
                  <a:srgbClr val="002060"/>
                </a:solidFill>
                <a:effectLst/>
                <a:uLnTx/>
                <a:uFillTx/>
                <a:latin typeface="Arial"/>
                <a:ea typeface="+mn-ea"/>
                <a:cs typeface="+mn-cs"/>
              </a:rPr>
              <a:t> </a:t>
            </a:r>
          </a:p>
        </p:txBody>
      </p:sp>
    </p:spTree>
    <p:extLst>
      <p:ext uri="{BB962C8B-B14F-4D97-AF65-F5344CB8AC3E}">
        <p14:creationId xmlns:p14="http://schemas.microsoft.com/office/powerpoint/2010/main" val="1030411475"/>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760159-DCA9-40E7-9252-9EC92F99487F}"/>
              </a:ext>
            </a:extLst>
          </p:cNvPr>
          <p:cNvSpPr/>
          <p:nvPr/>
        </p:nvSpPr>
        <p:spPr>
          <a:xfrm>
            <a:off x="1005156" y="834501"/>
            <a:ext cx="10416619"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4DE3A"/>
                </a:solidFill>
                <a:effectLst/>
                <a:uLnTx/>
                <a:uFillTx/>
                <a:latin typeface="Tw Cen MT" panose="020B0602020104020603"/>
                <a:ea typeface="+mn-ea"/>
                <a:cs typeface="+mn-cs"/>
              </a:rPr>
              <a:t>Buprenorphine for Pain = Risk Reduction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rPr>
              <a:t>Buprenorphine can be used for chronic noncancer pain and could be preferable to other options in patients with higher risks of toxicity (</a:t>
            </a:r>
            <a:r>
              <a:rPr kumimoji="0" lang="en-US" sz="3200" b="0" i="0" u="none" strike="noStrike" kern="1200" cap="none" spc="0" normalizeH="0" baseline="0" noProof="0" dirty="0" err="1">
                <a:ln>
                  <a:noFill/>
                </a:ln>
                <a:solidFill>
                  <a:prstClr val="white"/>
                </a:solidFill>
                <a:effectLst/>
                <a:uLnTx/>
                <a:uFillTx/>
                <a:latin typeface="Tw Cen MT" panose="020B0602020104020603"/>
                <a:ea typeface="+mn-ea"/>
                <a:cs typeface="+mn-cs"/>
              </a:rPr>
              <a:t>eg</a:t>
            </a:r>
            <a:r>
              <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rPr>
              <a:t>, elderly patients, patients with COPD, OSA, CVD, renal and hepatic dysfunction)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rPr>
              <a:t>Strongly consider transitioning patients on chronic full opioid agonists to buprenorphine to reduce opioid related risks</a:t>
            </a:r>
          </a:p>
        </p:txBody>
      </p:sp>
      <p:sp>
        <p:nvSpPr>
          <p:cNvPr id="4" name="TextBox 3">
            <a:extLst>
              <a:ext uri="{FF2B5EF4-FFF2-40B4-BE49-F238E27FC236}">
                <a16:creationId xmlns:a16="http://schemas.microsoft.com/office/drawing/2014/main" id="{0A91369C-318E-4F0B-96B5-049B3D9CE65E}"/>
              </a:ext>
            </a:extLst>
          </p:cNvPr>
          <p:cNvSpPr txBox="1"/>
          <p:nvPr/>
        </p:nvSpPr>
        <p:spPr>
          <a:xfrm>
            <a:off x="1442545" y="6488668"/>
            <a:ext cx="91518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hlinkClick r:id="rId2"/>
              </a:rPr>
              <a:t>https://www.hhs.gov/opioids/sites/default/files/2019-10/Dosage_Reduction_Discontinuation.pdf</a:t>
            </a: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8663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F0617D-BA39-43C6-8364-C67CD22F36E9}"/>
              </a:ext>
            </a:extLst>
          </p:cNvPr>
          <p:cNvSpPr/>
          <p:nvPr/>
        </p:nvSpPr>
        <p:spPr>
          <a:xfrm>
            <a:off x="1444447" y="181957"/>
            <a:ext cx="9996257" cy="63094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4DE3A"/>
                </a:solidFill>
                <a:effectLst/>
                <a:uLnTx/>
                <a:uFillTx/>
                <a:latin typeface="Tw Cen MT" panose="020B0602020104020603"/>
                <a:ea typeface="+mn-ea"/>
                <a:cs typeface="+mn-cs"/>
              </a:rPr>
              <a:t>Which patients on chronic opioid therapy may benefit from being transitioned to buprenorphine?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Patients who find that protracted opioid withdrawal symptoms are unbearable when attempting an opioid taper</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Patients at high risk for opioid/sedative related morbidity or mortality on their current therapy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Patients with opioid induced hyperalgesia??? Or other current opioid induced symptoms (depression, cognitive impairment, somnolence)</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Patients with opioid use disorder </a:t>
            </a:r>
            <a:endParaRPr kumimoji="0" lang="en-US" sz="14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81712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939861-A744-4216-8AB3-85020ABCDAC7}"/>
              </a:ext>
            </a:extLst>
          </p:cNvPr>
          <p:cNvPicPr>
            <a:picLocks noChangeAspect="1"/>
          </p:cNvPicPr>
          <p:nvPr/>
        </p:nvPicPr>
        <p:blipFill>
          <a:blip r:embed="rId2"/>
          <a:stretch>
            <a:fillRect/>
          </a:stretch>
        </p:blipFill>
        <p:spPr>
          <a:xfrm>
            <a:off x="643467" y="1302513"/>
            <a:ext cx="10905066" cy="4252974"/>
          </a:xfrm>
          <a:prstGeom prst="rect">
            <a:avLst/>
          </a:prstGeom>
        </p:spPr>
      </p:pic>
      <p:sp>
        <p:nvSpPr>
          <p:cNvPr id="3" name="TextBox 2">
            <a:extLst>
              <a:ext uri="{FF2B5EF4-FFF2-40B4-BE49-F238E27FC236}">
                <a16:creationId xmlns:a16="http://schemas.microsoft.com/office/drawing/2014/main" id="{B5F95D25-3D75-4F82-B1E6-BE5F018B3431}"/>
              </a:ext>
            </a:extLst>
          </p:cNvPr>
          <p:cNvSpPr txBox="1"/>
          <p:nvPr/>
        </p:nvSpPr>
        <p:spPr>
          <a:xfrm>
            <a:off x="4107766" y="4768948"/>
            <a:ext cx="4431323" cy="707886"/>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a:ea typeface="+mn-ea"/>
                <a:cs typeface="+mn-cs"/>
              </a:rPr>
              <a:t>Antagonist effect at the Kappa receptor likely related to antidepressant effect</a:t>
            </a:r>
          </a:p>
        </p:txBody>
      </p:sp>
      <p:sp>
        <p:nvSpPr>
          <p:cNvPr id="4" name="TextBox 3">
            <a:extLst>
              <a:ext uri="{FF2B5EF4-FFF2-40B4-BE49-F238E27FC236}">
                <a16:creationId xmlns:a16="http://schemas.microsoft.com/office/drawing/2014/main" id="{CEF2E9B5-091B-7719-8460-6902C8A838DD}"/>
              </a:ext>
            </a:extLst>
          </p:cNvPr>
          <p:cNvSpPr txBox="1"/>
          <p:nvPr/>
        </p:nvSpPr>
        <p:spPr>
          <a:xfrm>
            <a:off x="643467" y="228600"/>
            <a:ext cx="10796058" cy="646331"/>
          </a:xfrm>
          <a:prstGeom prst="rect">
            <a:avLst/>
          </a:prstGeom>
          <a:noFill/>
        </p:spPr>
        <p:txBody>
          <a:bodyPr wrap="square" rtlCol="0">
            <a:spAutoFit/>
          </a:bodyPr>
          <a:lstStyle/>
          <a:p>
            <a:pPr algn="ctr"/>
            <a:r>
              <a:rPr lang="en-US" sz="3600" dirty="0"/>
              <a:t>Buprenorphine’s actions on opioid receptors</a:t>
            </a:r>
          </a:p>
        </p:txBody>
      </p:sp>
    </p:spTree>
    <p:extLst>
      <p:ext uri="{BB962C8B-B14F-4D97-AF65-F5344CB8AC3E}">
        <p14:creationId xmlns:p14="http://schemas.microsoft.com/office/powerpoint/2010/main" val="181643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F14509-471F-B664-88CE-3CC91D0E3E42}"/>
              </a:ext>
            </a:extLst>
          </p:cNvPr>
          <p:cNvSpPr txBox="1"/>
          <p:nvPr/>
        </p:nvSpPr>
        <p:spPr>
          <a:xfrm>
            <a:off x="419100" y="723192"/>
            <a:ext cx="11352690" cy="6001643"/>
          </a:xfrm>
          <a:prstGeom prst="rect">
            <a:avLst/>
          </a:prstGeom>
          <a:noFill/>
        </p:spPr>
        <p:txBody>
          <a:bodyPr wrap="square" rtlCol="0">
            <a:spAutoFit/>
          </a:bodyPr>
          <a:lstStyle/>
          <a:p>
            <a:r>
              <a:rPr lang="en-US" sz="2400" dirty="0"/>
              <a:t>55 </a:t>
            </a:r>
            <a:r>
              <a:rPr lang="en-US" sz="2400" dirty="0" err="1"/>
              <a:t>yo</a:t>
            </a:r>
            <a:r>
              <a:rPr lang="en-US" sz="2400" dirty="0"/>
              <a:t> male with chronic low back pain and depression, stopped working his job in construction 10 years ago due to worsening pain after an injury, when he was started on oxycodone for pain. Initially taking 10 mg of oxycodone twice daily reduced his pain from 7/10 to 4/10.  He has had multiple back surgeries without significant improvement of his pain.  Over time his oxycodone was gradually increased to 150 MME/day as tolerance developed.   He now reports that after taking a dose of oxycodone his pain is improved to 6/10 for about and hour, then increases to 8-9 prior to his next dose.  Additionally, he has developed chronic knee, hip and neck pain.  He has not returned to work and complains of fatigue and depression, rarely leaving his house.  The past 3 months he has struggled with breakthrough pain and has asked for an increase in his oxycodone, which his prescriber felt was not safe.  About once a week he takes extra oxycodone doses when pain is severe and he has run out of medication 1-2 days early the past 3 months.  He reports when he runs out of medication that his pain is unbearable and that the oxycodone is the only thing that makes life tolerable.  He has never used non-prescribed opioids or taken them to get high.  He presents to the office today 3 days before his refill is due begging desperately for an increase in his oxycodone dose.  </a:t>
            </a:r>
          </a:p>
        </p:txBody>
      </p:sp>
      <p:sp>
        <p:nvSpPr>
          <p:cNvPr id="3" name="TextBox 2">
            <a:extLst>
              <a:ext uri="{FF2B5EF4-FFF2-40B4-BE49-F238E27FC236}">
                <a16:creationId xmlns:a16="http://schemas.microsoft.com/office/drawing/2014/main" id="{DDA90DC9-05B4-D535-2AAA-962C384630E4}"/>
              </a:ext>
            </a:extLst>
          </p:cNvPr>
          <p:cNvSpPr txBox="1"/>
          <p:nvPr/>
        </p:nvSpPr>
        <p:spPr>
          <a:xfrm>
            <a:off x="284085" y="133165"/>
            <a:ext cx="11478828" cy="584775"/>
          </a:xfrm>
          <a:prstGeom prst="rect">
            <a:avLst/>
          </a:prstGeom>
          <a:noFill/>
        </p:spPr>
        <p:txBody>
          <a:bodyPr wrap="square" rtlCol="0">
            <a:spAutoFit/>
          </a:bodyPr>
          <a:lstStyle/>
          <a:p>
            <a:pPr algn="ctr"/>
            <a:r>
              <a:rPr lang="en-US" sz="3200" b="1" dirty="0"/>
              <a:t>Does this patient have opioid use disorder? </a:t>
            </a:r>
          </a:p>
        </p:txBody>
      </p:sp>
    </p:spTree>
    <p:extLst>
      <p:ext uri="{BB962C8B-B14F-4D97-AF65-F5344CB8AC3E}">
        <p14:creationId xmlns:p14="http://schemas.microsoft.com/office/powerpoint/2010/main" val="4433532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75CA95-8280-4E59-9F29-B8DCB445B736}"/>
              </a:ext>
            </a:extLst>
          </p:cNvPr>
          <p:cNvPicPr>
            <a:picLocks noChangeAspect="1"/>
          </p:cNvPicPr>
          <p:nvPr/>
        </p:nvPicPr>
        <p:blipFill>
          <a:blip r:embed="rId2"/>
          <a:stretch>
            <a:fillRect/>
          </a:stretch>
        </p:blipFill>
        <p:spPr>
          <a:xfrm>
            <a:off x="7221700" y="3838575"/>
            <a:ext cx="4970300" cy="3108201"/>
          </a:xfrm>
          <a:prstGeom prst="rect">
            <a:avLst/>
          </a:prstGeom>
        </p:spPr>
      </p:pic>
      <p:pic>
        <p:nvPicPr>
          <p:cNvPr id="3" name="Picture 2">
            <a:extLst>
              <a:ext uri="{FF2B5EF4-FFF2-40B4-BE49-F238E27FC236}">
                <a16:creationId xmlns:a16="http://schemas.microsoft.com/office/drawing/2014/main" id="{3446BFC0-40E1-4019-BAB5-74761BD190DC}"/>
              </a:ext>
            </a:extLst>
          </p:cNvPr>
          <p:cNvPicPr>
            <a:picLocks noChangeAspect="1"/>
          </p:cNvPicPr>
          <p:nvPr/>
        </p:nvPicPr>
        <p:blipFill rotWithShape="1">
          <a:blip r:embed="rId3"/>
          <a:srcRect l="8124" t="42010" r="8864" b="19181"/>
          <a:stretch/>
        </p:blipFill>
        <p:spPr>
          <a:xfrm>
            <a:off x="8088112" y="152228"/>
            <a:ext cx="3589538" cy="3631676"/>
          </a:xfrm>
          <a:prstGeom prst="rect">
            <a:avLst/>
          </a:prstGeom>
        </p:spPr>
      </p:pic>
      <p:pic>
        <p:nvPicPr>
          <p:cNvPr id="6" name="Picture 5">
            <a:extLst>
              <a:ext uri="{FF2B5EF4-FFF2-40B4-BE49-F238E27FC236}">
                <a16:creationId xmlns:a16="http://schemas.microsoft.com/office/drawing/2014/main" id="{E971FACB-EFCA-BD14-3AB3-C9C3BF183F5D}"/>
              </a:ext>
            </a:extLst>
          </p:cNvPr>
          <p:cNvPicPr>
            <a:picLocks noChangeAspect="1"/>
          </p:cNvPicPr>
          <p:nvPr/>
        </p:nvPicPr>
        <p:blipFill>
          <a:blip r:embed="rId4"/>
          <a:stretch>
            <a:fillRect/>
          </a:stretch>
        </p:blipFill>
        <p:spPr>
          <a:xfrm>
            <a:off x="120619" y="309531"/>
            <a:ext cx="7230483" cy="2365453"/>
          </a:xfrm>
          <a:prstGeom prst="rect">
            <a:avLst/>
          </a:prstGeom>
        </p:spPr>
      </p:pic>
      <p:pic>
        <p:nvPicPr>
          <p:cNvPr id="7" name="Picture 6">
            <a:extLst>
              <a:ext uri="{FF2B5EF4-FFF2-40B4-BE49-F238E27FC236}">
                <a16:creationId xmlns:a16="http://schemas.microsoft.com/office/drawing/2014/main" id="{CDC3DE67-AB5A-B5D1-9974-71E7D6AADE28}"/>
              </a:ext>
            </a:extLst>
          </p:cNvPr>
          <p:cNvPicPr>
            <a:picLocks noChangeAspect="1"/>
          </p:cNvPicPr>
          <p:nvPr/>
        </p:nvPicPr>
        <p:blipFill>
          <a:blip r:embed="rId5"/>
          <a:stretch>
            <a:fillRect/>
          </a:stretch>
        </p:blipFill>
        <p:spPr>
          <a:xfrm>
            <a:off x="118748" y="2630355"/>
            <a:ext cx="7230483" cy="798645"/>
          </a:xfrm>
          <a:prstGeom prst="rect">
            <a:avLst/>
          </a:prstGeom>
        </p:spPr>
      </p:pic>
      <p:pic>
        <p:nvPicPr>
          <p:cNvPr id="8" name="Picture 7">
            <a:extLst>
              <a:ext uri="{FF2B5EF4-FFF2-40B4-BE49-F238E27FC236}">
                <a16:creationId xmlns:a16="http://schemas.microsoft.com/office/drawing/2014/main" id="{6141E69C-CBEE-620E-A814-73CC7896FBFA}"/>
              </a:ext>
            </a:extLst>
          </p:cNvPr>
          <p:cNvPicPr>
            <a:picLocks noChangeAspect="1"/>
          </p:cNvPicPr>
          <p:nvPr/>
        </p:nvPicPr>
        <p:blipFill>
          <a:blip r:embed="rId6"/>
          <a:stretch>
            <a:fillRect/>
          </a:stretch>
        </p:blipFill>
        <p:spPr>
          <a:xfrm>
            <a:off x="692674" y="3671215"/>
            <a:ext cx="5660951" cy="2084967"/>
          </a:xfrm>
          <a:prstGeom prst="rect">
            <a:avLst/>
          </a:prstGeom>
        </p:spPr>
      </p:pic>
      <p:pic>
        <p:nvPicPr>
          <p:cNvPr id="9" name="Picture 8">
            <a:extLst>
              <a:ext uri="{FF2B5EF4-FFF2-40B4-BE49-F238E27FC236}">
                <a16:creationId xmlns:a16="http://schemas.microsoft.com/office/drawing/2014/main" id="{ED463484-D931-5D42-A704-E21CFC61CFF8}"/>
              </a:ext>
            </a:extLst>
          </p:cNvPr>
          <p:cNvPicPr>
            <a:picLocks noChangeAspect="1"/>
          </p:cNvPicPr>
          <p:nvPr/>
        </p:nvPicPr>
        <p:blipFill rotWithShape="1">
          <a:blip r:embed="rId7"/>
          <a:srcRect t="83406"/>
          <a:stretch/>
        </p:blipFill>
        <p:spPr>
          <a:xfrm>
            <a:off x="0" y="5756182"/>
            <a:ext cx="7208482" cy="926976"/>
          </a:xfrm>
          <a:prstGeom prst="rect">
            <a:avLst/>
          </a:prstGeom>
        </p:spPr>
      </p:pic>
    </p:spTree>
    <p:extLst>
      <p:ext uri="{BB962C8B-B14F-4D97-AF65-F5344CB8AC3E}">
        <p14:creationId xmlns:p14="http://schemas.microsoft.com/office/powerpoint/2010/main" val="30352609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358BF-25C9-BB47-AE9C-5CF34509D3A7}"/>
              </a:ext>
            </a:extLst>
          </p:cNvPr>
          <p:cNvPicPr>
            <a:picLocks noChangeAspect="1"/>
          </p:cNvPicPr>
          <p:nvPr/>
        </p:nvPicPr>
        <p:blipFill>
          <a:blip r:embed="rId2"/>
          <a:stretch>
            <a:fillRect/>
          </a:stretch>
        </p:blipFill>
        <p:spPr>
          <a:xfrm>
            <a:off x="243825" y="1198209"/>
            <a:ext cx="11704349" cy="4634421"/>
          </a:xfrm>
          <a:prstGeom prst="rect">
            <a:avLst/>
          </a:prstGeom>
        </p:spPr>
      </p:pic>
      <p:sp>
        <p:nvSpPr>
          <p:cNvPr id="5" name="TextBox 4">
            <a:extLst>
              <a:ext uri="{FF2B5EF4-FFF2-40B4-BE49-F238E27FC236}">
                <a16:creationId xmlns:a16="http://schemas.microsoft.com/office/drawing/2014/main" id="{DB605611-C527-06FF-69DE-D1E70BEE1A59}"/>
              </a:ext>
            </a:extLst>
          </p:cNvPr>
          <p:cNvSpPr txBox="1"/>
          <p:nvPr/>
        </p:nvSpPr>
        <p:spPr>
          <a:xfrm>
            <a:off x="5968754" y="635151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hlinkClick r:id="rId3"/>
              </a:rPr>
              <a:t>https://www.tandfonline.com/doi/pdf/10.2147/JPR.S231948</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Tree>
    <p:extLst>
      <p:ext uri="{BB962C8B-B14F-4D97-AF65-F5344CB8AC3E}">
        <p14:creationId xmlns:p14="http://schemas.microsoft.com/office/powerpoint/2010/main" val="42648997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E5BBEA-17CF-4144-9FCE-A4BAE21D298B}"/>
              </a:ext>
            </a:extLst>
          </p:cNvPr>
          <p:cNvPicPr>
            <a:picLocks noChangeAspect="1"/>
          </p:cNvPicPr>
          <p:nvPr/>
        </p:nvPicPr>
        <p:blipFill>
          <a:blip r:embed="rId2"/>
          <a:stretch>
            <a:fillRect/>
          </a:stretch>
        </p:blipFill>
        <p:spPr>
          <a:xfrm>
            <a:off x="1042869" y="1559335"/>
            <a:ext cx="4731397" cy="3739330"/>
          </a:xfrm>
          <a:prstGeom prst="rect">
            <a:avLst/>
          </a:prstGeom>
          <a:ln w="190500" cap="flat" cmpd="thinThick">
            <a:solidFill>
              <a:srgbClr val="FFFFFF"/>
            </a:solidFill>
            <a:prstDash val="solid"/>
            <a:round/>
          </a:ln>
        </p:spPr>
      </p:pic>
      <p:pic>
        <p:nvPicPr>
          <p:cNvPr id="3" name="Picture 2">
            <a:extLst>
              <a:ext uri="{FF2B5EF4-FFF2-40B4-BE49-F238E27FC236}">
                <a16:creationId xmlns:a16="http://schemas.microsoft.com/office/drawing/2014/main" id="{8C135488-AF1D-4DF1-ACDD-112EFEF1ADC8}"/>
              </a:ext>
            </a:extLst>
          </p:cNvPr>
          <p:cNvPicPr>
            <a:picLocks noChangeAspect="1"/>
          </p:cNvPicPr>
          <p:nvPr/>
        </p:nvPicPr>
        <p:blipFill>
          <a:blip r:embed="rId3"/>
          <a:stretch>
            <a:fillRect/>
          </a:stretch>
        </p:blipFill>
        <p:spPr>
          <a:xfrm>
            <a:off x="6417733" y="1625520"/>
            <a:ext cx="4731397" cy="3606959"/>
          </a:xfrm>
          <a:prstGeom prst="rect">
            <a:avLst/>
          </a:prstGeom>
          <a:ln w="190500" cap="flat" cmpd="thinThick">
            <a:solidFill>
              <a:srgbClr val="FFFFFF"/>
            </a:solidFill>
            <a:prstDash val="solid"/>
            <a:round/>
          </a:ln>
        </p:spPr>
      </p:pic>
      <p:pic>
        <p:nvPicPr>
          <p:cNvPr id="7" name="Picture 6">
            <a:extLst>
              <a:ext uri="{FF2B5EF4-FFF2-40B4-BE49-F238E27FC236}">
                <a16:creationId xmlns:a16="http://schemas.microsoft.com/office/drawing/2014/main" id="{0AF05EE9-C36C-450F-9B7A-53708758AACE}"/>
              </a:ext>
            </a:extLst>
          </p:cNvPr>
          <p:cNvPicPr>
            <a:picLocks noChangeAspect="1"/>
          </p:cNvPicPr>
          <p:nvPr/>
        </p:nvPicPr>
        <p:blipFill rotWithShape="1">
          <a:blip r:embed="rId4"/>
          <a:srcRect t="24547"/>
          <a:stretch/>
        </p:blipFill>
        <p:spPr>
          <a:xfrm>
            <a:off x="3408567" y="0"/>
            <a:ext cx="5504542" cy="1193576"/>
          </a:xfrm>
          <a:prstGeom prst="rect">
            <a:avLst/>
          </a:prstGeom>
        </p:spPr>
      </p:pic>
      <p:pic>
        <p:nvPicPr>
          <p:cNvPr id="9" name="Picture 8">
            <a:extLst>
              <a:ext uri="{FF2B5EF4-FFF2-40B4-BE49-F238E27FC236}">
                <a16:creationId xmlns:a16="http://schemas.microsoft.com/office/drawing/2014/main" id="{D7B4A972-B0ED-4C5C-80FF-F305FEA55C5C}"/>
              </a:ext>
            </a:extLst>
          </p:cNvPr>
          <p:cNvPicPr>
            <a:picLocks noChangeAspect="1"/>
          </p:cNvPicPr>
          <p:nvPr/>
        </p:nvPicPr>
        <p:blipFill>
          <a:blip r:embed="rId5"/>
          <a:stretch>
            <a:fillRect/>
          </a:stretch>
        </p:blipFill>
        <p:spPr>
          <a:xfrm>
            <a:off x="6532301" y="4992287"/>
            <a:ext cx="1676634" cy="295316"/>
          </a:xfrm>
          <a:prstGeom prst="rect">
            <a:avLst/>
          </a:prstGeom>
        </p:spPr>
      </p:pic>
      <p:sp>
        <p:nvSpPr>
          <p:cNvPr id="4" name="TextBox 3">
            <a:extLst>
              <a:ext uri="{FF2B5EF4-FFF2-40B4-BE49-F238E27FC236}">
                <a16:creationId xmlns:a16="http://schemas.microsoft.com/office/drawing/2014/main" id="{B49666E4-5188-0C69-B815-13295D913EE4}"/>
              </a:ext>
            </a:extLst>
          </p:cNvPr>
          <p:cNvSpPr txBox="1"/>
          <p:nvPr/>
        </p:nvSpPr>
        <p:spPr>
          <a:xfrm>
            <a:off x="241684" y="5505678"/>
            <a:ext cx="1191490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35 patients, </a:t>
            </a:r>
            <a:r>
              <a:rPr kumimoji="0" lang="en-US" sz="2000" b="1" i="0" u="none" strike="noStrike" kern="1200" cap="none" spc="0" normalizeH="0" baseline="0" noProof="0" dirty="0" err="1">
                <a:ln>
                  <a:noFill/>
                </a:ln>
                <a:solidFill>
                  <a:prstClr val="white"/>
                </a:solidFill>
                <a:effectLst/>
                <a:uLnTx/>
                <a:uFillTx/>
                <a:latin typeface="Corbel" panose="020B0503020204020204"/>
                <a:ea typeface="+mn-ea"/>
                <a:cs typeface="+mn-cs"/>
              </a:rPr>
              <a:t>ave</a:t>
            </a: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 550 MME, converted to 2–20 mg (mean 8 mg) of buprenorphine, followed for 6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a:ea typeface="+mn-ea"/>
                <a:cs typeface="+mn-cs"/>
              </a:rPr>
              <a:t> Patients converting off higher opioid doses enjoyed a greater average improvement in quality of life score.</a:t>
            </a:r>
          </a:p>
        </p:txBody>
      </p:sp>
      <p:sp>
        <p:nvSpPr>
          <p:cNvPr id="8" name="TextBox 7">
            <a:extLst>
              <a:ext uri="{FF2B5EF4-FFF2-40B4-BE49-F238E27FC236}">
                <a16:creationId xmlns:a16="http://schemas.microsoft.com/office/drawing/2014/main" id="{0BA7C3EE-42DA-A263-2A04-FAECAAA6CC08}"/>
              </a:ext>
            </a:extLst>
          </p:cNvPr>
          <p:cNvSpPr txBox="1"/>
          <p:nvPr/>
        </p:nvSpPr>
        <p:spPr>
          <a:xfrm>
            <a:off x="8913109" y="6521341"/>
            <a:ext cx="339898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hlinkClick r:id="rId6"/>
              </a:rPr>
              <a:t>https://doi.org/10.1111/pme.12520</a:t>
            </a:r>
            <a:r>
              <a:rPr kumimoji="0" lang="en-US" sz="14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Tree>
    <p:extLst>
      <p:ext uri="{BB962C8B-B14F-4D97-AF65-F5344CB8AC3E}">
        <p14:creationId xmlns:p14="http://schemas.microsoft.com/office/powerpoint/2010/main" val="2350010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99DA8-A46E-48B5-A72F-111C4DE60B1A}"/>
              </a:ext>
            </a:extLst>
          </p:cNvPr>
          <p:cNvPicPr>
            <a:picLocks noChangeAspect="1"/>
          </p:cNvPicPr>
          <p:nvPr/>
        </p:nvPicPr>
        <p:blipFill>
          <a:blip r:embed="rId2"/>
          <a:stretch>
            <a:fillRect/>
          </a:stretch>
        </p:blipFill>
        <p:spPr>
          <a:xfrm>
            <a:off x="498884" y="345151"/>
            <a:ext cx="11693116" cy="4499456"/>
          </a:xfrm>
          <a:prstGeom prst="rect">
            <a:avLst/>
          </a:prstGeom>
        </p:spPr>
      </p:pic>
      <p:pic>
        <p:nvPicPr>
          <p:cNvPr id="3" name="Picture 2">
            <a:extLst>
              <a:ext uri="{FF2B5EF4-FFF2-40B4-BE49-F238E27FC236}">
                <a16:creationId xmlns:a16="http://schemas.microsoft.com/office/drawing/2014/main" id="{79E616AD-1BAA-4EB1-8E75-2C1ED7D770DA}"/>
              </a:ext>
            </a:extLst>
          </p:cNvPr>
          <p:cNvPicPr>
            <a:picLocks noChangeAspect="1"/>
          </p:cNvPicPr>
          <p:nvPr/>
        </p:nvPicPr>
        <p:blipFill>
          <a:blip r:embed="rId3"/>
          <a:stretch>
            <a:fillRect/>
          </a:stretch>
        </p:blipFill>
        <p:spPr>
          <a:xfrm>
            <a:off x="3223034" y="5010752"/>
            <a:ext cx="5212532" cy="1847248"/>
          </a:xfrm>
          <a:prstGeom prst="rect">
            <a:avLst/>
          </a:prstGeom>
        </p:spPr>
      </p:pic>
      <p:sp>
        <p:nvSpPr>
          <p:cNvPr id="5" name="TextBox 4">
            <a:extLst>
              <a:ext uri="{FF2B5EF4-FFF2-40B4-BE49-F238E27FC236}">
                <a16:creationId xmlns:a16="http://schemas.microsoft.com/office/drawing/2014/main" id="{A7C09FE9-9A48-5029-3EEF-788F912A5D80}"/>
              </a:ext>
            </a:extLst>
          </p:cNvPr>
          <p:cNvSpPr txBox="1"/>
          <p:nvPr/>
        </p:nvSpPr>
        <p:spPr>
          <a:xfrm>
            <a:off x="8574112" y="6541771"/>
            <a:ext cx="609452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orbel" panose="020B0503020204020204"/>
                <a:ea typeface="+mn-ea"/>
                <a:cs typeface="+mn-cs"/>
                <a:hlinkClick r:id="rId4"/>
              </a:rPr>
              <a:t>https://www.tandfonline.com/doi/pdf/10.2147/JPR.S231948</a:t>
            </a:r>
            <a:r>
              <a:rPr kumimoji="0" lang="en-US" sz="1100" b="0" i="0" u="none" strike="noStrike" kern="1200" cap="none" spc="0" normalizeH="0" baseline="0" noProof="0" dirty="0">
                <a:ln>
                  <a:noFill/>
                </a:ln>
                <a:solidFill>
                  <a:prstClr val="white"/>
                </a:solidFill>
                <a:effectLst/>
                <a:uLnTx/>
                <a:uFillTx/>
                <a:latin typeface="Corbel" panose="020B0503020204020204"/>
                <a:ea typeface="+mn-ea"/>
                <a:cs typeface="+mn-cs"/>
              </a:rPr>
              <a:t> </a:t>
            </a:r>
          </a:p>
        </p:txBody>
      </p:sp>
    </p:spTree>
    <p:extLst>
      <p:ext uri="{BB962C8B-B14F-4D97-AF65-F5344CB8AC3E}">
        <p14:creationId xmlns:p14="http://schemas.microsoft.com/office/powerpoint/2010/main" val="1264320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ED5EB-0CB2-44AC-835A-E93D10C718DB}"/>
              </a:ext>
            </a:extLst>
          </p:cNvPr>
          <p:cNvPicPr>
            <a:picLocks noChangeAspect="1"/>
          </p:cNvPicPr>
          <p:nvPr/>
        </p:nvPicPr>
        <p:blipFill>
          <a:blip r:embed="rId2"/>
          <a:stretch>
            <a:fillRect/>
          </a:stretch>
        </p:blipFill>
        <p:spPr>
          <a:xfrm>
            <a:off x="8095368" y="137561"/>
            <a:ext cx="2889789" cy="6720439"/>
          </a:xfrm>
          <a:prstGeom prst="rect">
            <a:avLst/>
          </a:prstGeom>
          <a:ln w="127000" cap="sq">
            <a:solidFill>
              <a:srgbClr val="FFFFFF"/>
            </a:solidFill>
            <a:miter lim="800000"/>
          </a:ln>
        </p:spPr>
      </p:pic>
      <p:pic>
        <p:nvPicPr>
          <p:cNvPr id="2" name="Picture 1">
            <a:extLst>
              <a:ext uri="{FF2B5EF4-FFF2-40B4-BE49-F238E27FC236}">
                <a16:creationId xmlns:a16="http://schemas.microsoft.com/office/drawing/2014/main" id="{7ADEA666-0731-4E7C-8D42-20BB477EDB0B}"/>
              </a:ext>
            </a:extLst>
          </p:cNvPr>
          <p:cNvPicPr>
            <a:picLocks noChangeAspect="1"/>
          </p:cNvPicPr>
          <p:nvPr/>
        </p:nvPicPr>
        <p:blipFill>
          <a:blip r:embed="rId3"/>
          <a:stretch>
            <a:fillRect/>
          </a:stretch>
        </p:blipFill>
        <p:spPr>
          <a:xfrm>
            <a:off x="485890" y="1952367"/>
            <a:ext cx="7221486" cy="2780271"/>
          </a:xfrm>
          <a:prstGeom prst="rect">
            <a:avLst/>
          </a:prstGeom>
          <a:ln w="127000" cap="sq">
            <a:solidFill>
              <a:srgbClr val="FFFFFF"/>
            </a:solidFill>
            <a:miter lim="800000"/>
          </a:ln>
        </p:spPr>
      </p:pic>
      <p:sp>
        <p:nvSpPr>
          <p:cNvPr id="4" name="TextBox 3">
            <a:extLst>
              <a:ext uri="{FF2B5EF4-FFF2-40B4-BE49-F238E27FC236}">
                <a16:creationId xmlns:a16="http://schemas.microsoft.com/office/drawing/2014/main" id="{935AFF30-DF29-4859-9D48-4C4473B53563}"/>
              </a:ext>
            </a:extLst>
          </p:cNvPr>
          <p:cNvSpPr txBox="1"/>
          <p:nvPr/>
        </p:nvSpPr>
        <p:spPr>
          <a:xfrm>
            <a:off x="1149178" y="383059"/>
            <a:ext cx="6054811"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w Cen MT" panose="020B0602020104020603"/>
                <a:ea typeface="+mn-ea"/>
                <a:cs typeface="+mn-cs"/>
              </a:rPr>
              <a:t>FDA approved formulations of buprenorphine for chronic pain </a:t>
            </a:r>
          </a:p>
        </p:txBody>
      </p:sp>
      <p:sp>
        <p:nvSpPr>
          <p:cNvPr id="5" name="TextBox 4">
            <a:extLst>
              <a:ext uri="{FF2B5EF4-FFF2-40B4-BE49-F238E27FC236}">
                <a16:creationId xmlns:a16="http://schemas.microsoft.com/office/drawing/2014/main" id="{E50BD941-68B6-41EB-AFB7-26E7EB548B9E}"/>
              </a:ext>
            </a:extLst>
          </p:cNvPr>
          <p:cNvSpPr txBox="1"/>
          <p:nvPr/>
        </p:nvSpPr>
        <p:spPr>
          <a:xfrm>
            <a:off x="359229" y="5127171"/>
            <a:ext cx="734814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Consider off label use of sublingual buprenorphine or </a:t>
            </a:r>
            <a:r>
              <a:rPr kumimoji="0" lang="en-US" sz="2400" b="0" i="0" u="none" strike="noStrike" kern="1200" cap="none" spc="0" normalizeH="0" baseline="0" noProof="0" dirty="0" err="1">
                <a:ln>
                  <a:noFill/>
                </a:ln>
                <a:solidFill>
                  <a:prstClr val="white"/>
                </a:solidFill>
                <a:effectLst/>
                <a:uLnTx/>
                <a:uFillTx/>
                <a:latin typeface="Tw Cen MT" panose="020B0602020104020603"/>
                <a:ea typeface="+mn-ea"/>
                <a:cs typeface="+mn-cs"/>
              </a:rPr>
              <a:t>bup</a:t>
            </a:r>
            <a:r>
              <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rPr>
              <a:t>/naloxone for patients with higher levels of tolerance whose pain is uncontrolled, or when cost is a barrier </a:t>
            </a:r>
          </a:p>
        </p:txBody>
      </p:sp>
    </p:spTree>
    <p:extLst>
      <p:ext uri="{BB962C8B-B14F-4D97-AF65-F5344CB8AC3E}">
        <p14:creationId xmlns:p14="http://schemas.microsoft.com/office/powerpoint/2010/main" val="3462903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AD685291-9C93-4466-B030-5ABD4DC2A8D0}"/>
              </a:ext>
            </a:extLst>
          </p:cNvPr>
          <p:cNvGraphicFramePr>
            <a:graphicFrameLocks noGrp="1"/>
          </p:cNvGraphicFramePr>
          <p:nvPr/>
        </p:nvGraphicFramePr>
        <p:xfrm>
          <a:off x="1186374" y="800938"/>
          <a:ext cx="9819252" cy="5518216"/>
        </p:xfrm>
        <a:graphic>
          <a:graphicData uri="http://schemas.openxmlformats.org/drawingml/2006/table">
            <a:tbl>
              <a:tblPr firstRow="1" bandRow="1">
                <a:tableStyleId>{5C22544A-7EE6-4342-B048-85BDC9FD1C3A}</a:tableStyleId>
              </a:tblPr>
              <a:tblGrid>
                <a:gridCol w="2454813">
                  <a:extLst>
                    <a:ext uri="{9D8B030D-6E8A-4147-A177-3AD203B41FA5}">
                      <a16:colId xmlns:a16="http://schemas.microsoft.com/office/drawing/2014/main" val="74254960"/>
                    </a:ext>
                  </a:extLst>
                </a:gridCol>
                <a:gridCol w="2454813">
                  <a:extLst>
                    <a:ext uri="{9D8B030D-6E8A-4147-A177-3AD203B41FA5}">
                      <a16:colId xmlns:a16="http://schemas.microsoft.com/office/drawing/2014/main" val="2293392772"/>
                    </a:ext>
                  </a:extLst>
                </a:gridCol>
                <a:gridCol w="2454813">
                  <a:extLst>
                    <a:ext uri="{9D8B030D-6E8A-4147-A177-3AD203B41FA5}">
                      <a16:colId xmlns:a16="http://schemas.microsoft.com/office/drawing/2014/main" val="1193709011"/>
                    </a:ext>
                  </a:extLst>
                </a:gridCol>
                <a:gridCol w="2454813">
                  <a:extLst>
                    <a:ext uri="{9D8B030D-6E8A-4147-A177-3AD203B41FA5}">
                      <a16:colId xmlns:a16="http://schemas.microsoft.com/office/drawing/2014/main" val="3407244914"/>
                    </a:ext>
                  </a:extLst>
                </a:gridCol>
              </a:tblGrid>
              <a:tr h="589003">
                <a:tc>
                  <a:txBody>
                    <a:bodyPr/>
                    <a:lstStyle/>
                    <a:p>
                      <a:r>
                        <a:rPr lang="en-US" sz="2400" dirty="0"/>
                        <a:t>Formulation</a:t>
                      </a:r>
                    </a:p>
                  </a:txBody>
                  <a:tcPr/>
                </a:tc>
                <a:tc>
                  <a:txBody>
                    <a:bodyPr/>
                    <a:lstStyle/>
                    <a:p>
                      <a:r>
                        <a:rPr lang="en-US" sz="2400" dirty="0"/>
                        <a:t>Transdermal patch</a:t>
                      </a:r>
                    </a:p>
                  </a:txBody>
                  <a:tcPr/>
                </a:tc>
                <a:tc>
                  <a:txBody>
                    <a:bodyPr/>
                    <a:lstStyle/>
                    <a:p>
                      <a:r>
                        <a:rPr lang="en-US" sz="2400" dirty="0"/>
                        <a:t>Buccal film</a:t>
                      </a:r>
                    </a:p>
                  </a:txBody>
                  <a:tcPr/>
                </a:tc>
                <a:tc>
                  <a:txBody>
                    <a:bodyPr/>
                    <a:lstStyle/>
                    <a:p>
                      <a:r>
                        <a:rPr lang="en-US" sz="2400" dirty="0"/>
                        <a:t>SL tab or film</a:t>
                      </a:r>
                    </a:p>
                  </a:txBody>
                  <a:tcPr/>
                </a:tc>
                <a:extLst>
                  <a:ext uri="{0D108BD9-81ED-4DB2-BD59-A6C34878D82A}">
                    <a16:rowId xmlns:a16="http://schemas.microsoft.com/office/drawing/2014/main" val="3624748678"/>
                  </a:ext>
                </a:extLst>
              </a:tr>
              <a:tr h="968074">
                <a:tc>
                  <a:txBody>
                    <a:bodyPr/>
                    <a:lstStyle/>
                    <a:p>
                      <a:r>
                        <a:rPr lang="en-US" sz="2400" dirty="0"/>
                        <a:t>Max Strength</a:t>
                      </a:r>
                    </a:p>
                  </a:txBody>
                  <a:tcPr/>
                </a:tc>
                <a:tc>
                  <a:txBody>
                    <a:bodyPr/>
                    <a:lstStyle/>
                    <a:p>
                      <a:r>
                        <a:rPr lang="en-US" sz="2400" dirty="0"/>
                        <a:t>20 mcg/</a:t>
                      </a:r>
                      <a:r>
                        <a:rPr lang="en-US" sz="2400" dirty="0" err="1"/>
                        <a:t>hr</a:t>
                      </a:r>
                      <a:r>
                        <a:rPr lang="en-US" sz="2400" dirty="0"/>
                        <a:t> (0.5mg/day)</a:t>
                      </a:r>
                    </a:p>
                  </a:txBody>
                  <a:tcPr/>
                </a:tc>
                <a:tc>
                  <a:txBody>
                    <a:bodyPr/>
                    <a:lstStyle/>
                    <a:p>
                      <a:r>
                        <a:rPr lang="en-US" sz="2400" dirty="0"/>
                        <a:t>900mg bid (1.8mg/day)</a:t>
                      </a:r>
                    </a:p>
                  </a:txBody>
                  <a:tcPr/>
                </a:tc>
                <a:tc>
                  <a:txBody>
                    <a:bodyPr/>
                    <a:lstStyle/>
                    <a:p>
                      <a:r>
                        <a:rPr lang="en-US" sz="2400" dirty="0"/>
                        <a:t>2mg or 8mg </a:t>
                      </a:r>
                      <a:r>
                        <a:rPr lang="en-US" sz="2400" dirty="0" err="1"/>
                        <a:t>tid</a:t>
                      </a:r>
                      <a:r>
                        <a:rPr lang="en-US" sz="2400" dirty="0"/>
                        <a:t> (24mg)</a:t>
                      </a:r>
                    </a:p>
                  </a:txBody>
                  <a:tcPr/>
                </a:tc>
                <a:extLst>
                  <a:ext uri="{0D108BD9-81ED-4DB2-BD59-A6C34878D82A}">
                    <a16:rowId xmlns:a16="http://schemas.microsoft.com/office/drawing/2014/main" val="2416567161"/>
                  </a:ext>
                </a:extLst>
              </a:tr>
              <a:tr h="968074">
                <a:tc>
                  <a:txBody>
                    <a:bodyPr/>
                    <a:lstStyle/>
                    <a:p>
                      <a:r>
                        <a:rPr lang="en-US" sz="2400" dirty="0"/>
                        <a:t>FDA approved for pain</a:t>
                      </a:r>
                    </a:p>
                  </a:txBody>
                  <a:tcPr/>
                </a:tc>
                <a:tc>
                  <a:txBody>
                    <a:bodyPr/>
                    <a:lstStyle/>
                    <a:p>
                      <a:r>
                        <a:rPr lang="en-US" sz="2400" dirty="0"/>
                        <a:t>Yes</a:t>
                      </a:r>
                    </a:p>
                  </a:txBody>
                  <a:tcPr/>
                </a:tc>
                <a:tc>
                  <a:txBody>
                    <a:bodyPr/>
                    <a:lstStyle/>
                    <a:p>
                      <a:r>
                        <a:rPr lang="en-US" sz="2400" dirty="0"/>
                        <a:t>Yes</a:t>
                      </a:r>
                    </a:p>
                  </a:txBody>
                  <a:tcPr/>
                </a:tc>
                <a:tc>
                  <a:txBody>
                    <a:bodyPr/>
                    <a:lstStyle/>
                    <a:p>
                      <a:r>
                        <a:rPr lang="en-US" sz="2400" dirty="0"/>
                        <a:t>No</a:t>
                      </a:r>
                    </a:p>
                  </a:txBody>
                  <a:tcPr/>
                </a:tc>
                <a:extLst>
                  <a:ext uri="{0D108BD9-81ED-4DB2-BD59-A6C34878D82A}">
                    <a16:rowId xmlns:a16="http://schemas.microsoft.com/office/drawing/2014/main" val="2781723250"/>
                  </a:ext>
                </a:extLst>
              </a:tr>
              <a:tr h="968074">
                <a:tc>
                  <a:txBody>
                    <a:bodyPr/>
                    <a:lstStyle/>
                    <a:p>
                      <a:r>
                        <a:rPr lang="en-US" sz="2400" dirty="0"/>
                        <a:t>Transition from max MME</a:t>
                      </a:r>
                    </a:p>
                  </a:txBody>
                  <a:tcPr/>
                </a:tc>
                <a:tc>
                  <a:txBody>
                    <a:bodyPr/>
                    <a:lstStyle/>
                    <a:p>
                      <a:r>
                        <a:rPr lang="en-US" sz="2400" dirty="0"/>
                        <a:t>&lt;30-80</a:t>
                      </a:r>
                    </a:p>
                  </a:txBody>
                  <a:tcPr/>
                </a:tc>
                <a:tc>
                  <a:txBody>
                    <a:bodyPr/>
                    <a:lstStyle/>
                    <a:p>
                      <a:r>
                        <a:rPr lang="en-US" sz="2400" dirty="0"/>
                        <a:t>&lt;160</a:t>
                      </a:r>
                    </a:p>
                  </a:txBody>
                  <a:tcPr/>
                </a:tc>
                <a:tc>
                  <a:txBody>
                    <a:bodyPr/>
                    <a:lstStyle/>
                    <a:p>
                      <a:r>
                        <a:rPr lang="en-US" sz="2400" dirty="0"/>
                        <a:t>No Max</a:t>
                      </a:r>
                    </a:p>
                  </a:txBody>
                  <a:tcPr/>
                </a:tc>
                <a:extLst>
                  <a:ext uri="{0D108BD9-81ED-4DB2-BD59-A6C34878D82A}">
                    <a16:rowId xmlns:a16="http://schemas.microsoft.com/office/drawing/2014/main" val="1914612596"/>
                  </a:ext>
                </a:extLst>
              </a:tr>
              <a:tr h="560868">
                <a:tc>
                  <a:txBody>
                    <a:bodyPr/>
                    <a:lstStyle/>
                    <a:p>
                      <a:r>
                        <a:rPr lang="en-US" sz="2400" dirty="0"/>
                        <a:t>Price per month</a:t>
                      </a:r>
                    </a:p>
                  </a:txBody>
                  <a:tcPr/>
                </a:tc>
                <a:tc>
                  <a:txBody>
                    <a:bodyPr/>
                    <a:lstStyle/>
                    <a:p>
                      <a:r>
                        <a:rPr lang="en-US" sz="2400" dirty="0"/>
                        <a:t>$900</a:t>
                      </a:r>
                    </a:p>
                  </a:txBody>
                  <a:tcPr/>
                </a:tc>
                <a:tc>
                  <a:txBody>
                    <a:bodyPr/>
                    <a:lstStyle/>
                    <a:p>
                      <a:r>
                        <a:rPr lang="en-US" sz="2400" dirty="0"/>
                        <a:t>$1,080</a:t>
                      </a:r>
                    </a:p>
                  </a:txBody>
                  <a:tcPr/>
                </a:tc>
                <a:tc>
                  <a:txBody>
                    <a:bodyPr/>
                    <a:lstStyle/>
                    <a:p>
                      <a:r>
                        <a:rPr lang="en-US" sz="2400" dirty="0"/>
                        <a:t>$750 ($100 </a:t>
                      </a:r>
                      <a:r>
                        <a:rPr lang="en-US" sz="2400" dirty="0" err="1"/>
                        <a:t>bup</a:t>
                      </a:r>
                      <a:r>
                        <a:rPr lang="en-US" sz="2400" dirty="0"/>
                        <a:t> mono tabs)</a:t>
                      </a:r>
                    </a:p>
                  </a:txBody>
                  <a:tcPr/>
                </a:tc>
                <a:extLst>
                  <a:ext uri="{0D108BD9-81ED-4DB2-BD59-A6C34878D82A}">
                    <a16:rowId xmlns:a16="http://schemas.microsoft.com/office/drawing/2014/main" val="1921829023"/>
                  </a:ext>
                </a:extLst>
              </a:tr>
              <a:tr h="968074">
                <a:tc>
                  <a:txBody>
                    <a:bodyPr/>
                    <a:lstStyle/>
                    <a:p>
                      <a:r>
                        <a:rPr lang="en-US" sz="2400" dirty="0"/>
                        <a:t>Abuse Deterrent form available </a:t>
                      </a:r>
                    </a:p>
                  </a:txBody>
                  <a:tcPr/>
                </a:tc>
                <a:tc>
                  <a:txBody>
                    <a:bodyPr/>
                    <a:lstStyle/>
                    <a:p>
                      <a:r>
                        <a:rPr lang="en-US" sz="2400" dirty="0"/>
                        <a:t>Inherent in formulation</a:t>
                      </a:r>
                    </a:p>
                  </a:txBody>
                  <a:tcPr/>
                </a:tc>
                <a:tc>
                  <a:txBody>
                    <a:bodyPr/>
                    <a:lstStyle/>
                    <a:p>
                      <a:r>
                        <a:rPr lang="en-US" sz="2400" dirty="0"/>
                        <a:t>No </a:t>
                      </a:r>
                    </a:p>
                  </a:txBody>
                  <a:tcPr/>
                </a:tc>
                <a:tc>
                  <a:txBody>
                    <a:bodyPr/>
                    <a:lstStyle/>
                    <a:p>
                      <a:r>
                        <a:rPr lang="en-US" sz="2400" dirty="0"/>
                        <a:t>Yes Rx combo product with </a:t>
                      </a:r>
                      <a:r>
                        <a:rPr lang="en-US" sz="2400" dirty="0" err="1"/>
                        <a:t>nlx</a:t>
                      </a:r>
                      <a:endParaRPr lang="en-US" sz="2400" dirty="0"/>
                    </a:p>
                  </a:txBody>
                  <a:tcPr/>
                </a:tc>
                <a:extLst>
                  <a:ext uri="{0D108BD9-81ED-4DB2-BD59-A6C34878D82A}">
                    <a16:rowId xmlns:a16="http://schemas.microsoft.com/office/drawing/2014/main" val="2995148772"/>
                  </a:ext>
                </a:extLst>
              </a:tr>
            </a:tbl>
          </a:graphicData>
        </a:graphic>
      </p:graphicFrame>
      <p:sp>
        <p:nvSpPr>
          <p:cNvPr id="4" name="TextBox 3">
            <a:extLst>
              <a:ext uri="{FF2B5EF4-FFF2-40B4-BE49-F238E27FC236}">
                <a16:creationId xmlns:a16="http://schemas.microsoft.com/office/drawing/2014/main" id="{765FE2D8-5F89-4432-A179-E847F58D8AD7}"/>
              </a:ext>
            </a:extLst>
          </p:cNvPr>
          <p:cNvSpPr txBox="1"/>
          <p:nvPr/>
        </p:nvSpPr>
        <p:spPr>
          <a:xfrm>
            <a:off x="1336431" y="154745"/>
            <a:ext cx="96691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orbel" panose="020B0503020204020204"/>
                <a:ea typeface="+mn-ea"/>
                <a:cs typeface="+mn-cs"/>
              </a:rPr>
              <a:t>BUPRENORPHINE FORMULATIONS </a:t>
            </a:r>
          </a:p>
        </p:txBody>
      </p:sp>
    </p:spTree>
    <p:extLst>
      <p:ext uri="{BB962C8B-B14F-4D97-AF65-F5344CB8AC3E}">
        <p14:creationId xmlns:p14="http://schemas.microsoft.com/office/powerpoint/2010/main" val="1369717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76F615-AFEF-46BE-9B3C-AFB07E8793B3}"/>
              </a:ext>
            </a:extLst>
          </p:cNvPr>
          <p:cNvSpPr txBox="1"/>
          <p:nvPr/>
        </p:nvSpPr>
        <p:spPr>
          <a:xfrm>
            <a:off x="393895" y="335845"/>
            <a:ext cx="11634408" cy="66171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Although it is legal to prescribe sublingual buprenorphine off label for pain, not all insurances cover this medication (it’s more expensive than regular opioids).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Some insurances only cover buprenorphine patch (</a:t>
            </a:r>
            <a:r>
              <a:rPr kumimoji="0" lang="en-US" sz="2800" b="0" i="0" u="none" strike="noStrike" kern="1200" cap="none" spc="0" normalizeH="0" baseline="0" noProof="0" dirty="0" err="1">
                <a:ln>
                  <a:noFill/>
                </a:ln>
                <a:solidFill>
                  <a:prstClr val="white"/>
                </a:solidFill>
                <a:effectLst/>
                <a:uLnTx/>
                <a:uFillTx/>
                <a:latin typeface="Tw Cen MT" panose="020B0602020104020603"/>
                <a:ea typeface="+mn-ea"/>
                <a:cs typeface="+mn-cs"/>
              </a:rPr>
              <a:t>Butrans</a:t>
            </a: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 – covered by Medicaid) or buccal film (</a:t>
            </a:r>
            <a:r>
              <a:rPr kumimoji="0" lang="en-US" sz="2800" b="0" i="0" u="none" strike="noStrike" kern="1200" cap="none" spc="0" normalizeH="0" baseline="0" noProof="0" dirty="0" err="1">
                <a:ln>
                  <a:noFill/>
                </a:ln>
                <a:solidFill>
                  <a:prstClr val="white"/>
                </a:solidFill>
                <a:effectLst/>
                <a:uLnTx/>
                <a:uFillTx/>
                <a:latin typeface="Tw Cen MT" panose="020B0602020104020603"/>
                <a:ea typeface="+mn-ea"/>
                <a:cs typeface="+mn-cs"/>
              </a:rPr>
              <a:t>Belbucca</a:t>
            </a: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 these formulations are low-dose and appropriate for patients with lower levels of opioid tolerance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w Cen MT" panose="020B0602020104020603"/>
                <a:ea typeface="+mn-ea"/>
                <a:cs typeface="+mn-cs"/>
              </a:rPr>
              <a:t>Chronic pain patients with higher levels of tolerance (&gt;50-100 MME) may need sublingual buprenorphine </a:t>
            </a:r>
            <a:r>
              <a:rPr kumimoji="0" lang="en-US" sz="2800" b="0" i="0" u="none" strike="noStrike" kern="1200" cap="none" spc="0" normalizeH="0" baseline="0" noProof="0" dirty="0">
                <a:ln>
                  <a:noFill/>
                </a:ln>
                <a:solidFill>
                  <a:prstClr val="white"/>
                </a:solidFill>
                <a:effectLst/>
                <a:uLnTx/>
                <a:uFillTx/>
                <a:latin typeface="Tw Cen MT" panose="020B0602020104020603"/>
                <a:ea typeface="+mn-ea"/>
                <a:cs typeface="+mn-cs"/>
              </a:rPr>
              <a:t>tablets or film (films easier to cut), also allows for prn dosing.  Combo products (with naloxone) have lower diversion and abuse risk and may be suitable to use in patients with pain, slightly higher incidence of nausea.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Tw Cen MT" panose="020B0602020104020603"/>
                <a:ea typeface="+mn-ea"/>
                <a:cs typeface="+mn-cs"/>
              </a:rPr>
              <a:t>(ASAM 2020 guidelines and HHS Guide for Clinicians on the Appropriate Dosage Reduction or Discontinuation of Long-Term Opioid Analgesics 2019)</a:t>
            </a:r>
            <a:endParaRPr kumimoji="0" lang="en-US" sz="2400" b="0" i="1"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889691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06D712-E10B-4F5A-9EB5-3F5B3D3458DA}"/>
              </a:ext>
            </a:extLst>
          </p:cNvPr>
          <p:cNvSpPr txBox="1"/>
          <p:nvPr/>
        </p:nvSpPr>
        <p:spPr>
          <a:xfrm>
            <a:off x="1280160" y="1026940"/>
            <a:ext cx="10100602" cy="427809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panose="020B0602020104020603"/>
                <a:ea typeface="+mn-ea"/>
                <a:cs typeface="+mn-cs"/>
              </a:rPr>
              <a:t>Insurance will usually cover SLBUP for Pain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w Cen MT" panose="020B0602020104020603"/>
                <a:ea typeface="+mn-ea"/>
                <a:cs typeface="+mn-cs"/>
              </a:rPr>
              <a:t>with PA indicating medical necessity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w Cen MT" panose="020B0602020104020603"/>
                <a:ea typeface="+mn-ea"/>
                <a:cs typeface="+mn-cs"/>
              </a:rPr>
              <a:t>Example: Patient with multiple comorbidities on high dose chronic opioids, needing to change/taper for safety concerns (at risk for respiratory suppression) or side effects, but unable to tolerate opioid taper, buprenorphine can reduce overdose risk.</a:t>
            </a:r>
          </a:p>
        </p:txBody>
      </p:sp>
      <p:sp>
        <p:nvSpPr>
          <p:cNvPr id="5" name="TextBox 4">
            <a:extLst>
              <a:ext uri="{FF2B5EF4-FFF2-40B4-BE49-F238E27FC236}">
                <a16:creationId xmlns:a16="http://schemas.microsoft.com/office/drawing/2014/main" id="{7B655B2B-F8CA-460E-B898-19AD7D599660}"/>
              </a:ext>
            </a:extLst>
          </p:cNvPr>
          <p:cNvSpPr txBox="1"/>
          <p:nvPr/>
        </p:nvSpPr>
        <p:spPr>
          <a:xfrm>
            <a:off x="1793630" y="5597481"/>
            <a:ext cx="9073661"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Tw Cen MT" panose="020B0602020104020603"/>
                <a:ea typeface="+mn-ea"/>
                <a:cs typeface="+mn-cs"/>
              </a:rPr>
              <a:t>(CDC 2022 opioid guidelines, VA 2022 opioid guidelines, </a:t>
            </a:r>
            <a:r>
              <a:rPr kumimoji="0" lang="en-US" sz="2000" b="0" i="1" u="none" strike="noStrike" kern="1200" cap="none" spc="0" normalizeH="0" baseline="0" noProof="0" dirty="0">
                <a:ln>
                  <a:noFill/>
                </a:ln>
                <a:solidFill>
                  <a:prstClr val="white"/>
                </a:solidFill>
                <a:effectLst/>
                <a:uLnTx/>
                <a:uFillTx/>
                <a:latin typeface="Tw Cen MT" panose="020B0602020104020603"/>
                <a:ea typeface="+mn-ea"/>
                <a:cs typeface="+mn-cs"/>
              </a:rPr>
              <a:t>ASAM 2020 guidelines and HHS Guide for Clinicians on the Appropriate Dosage Reduction or Discontinuation of Long-Term Opioid Analgesics 2019)</a:t>
            </a:r>
          </a:p>
        </p:txBody>
      </p:sp>
    </p:spTree>
    <p:extLst>
      <p:ext uri="{BB962C8B-B14F-4D97-AF65-F5344CB8AC3E}">
        <p14:creationId xmlns:p14="http://schemas.microsoft.com/office/powerpoint/2010/main" val="1829656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AEA1B-D42B-6E87-CA6B-86D6550F46D7}"/>
              </a:ext>
            </a:extLst>
          </p:cNvPr>
          <p:cNvSpPr>
            <a:spLocks noGrp="1"/>
          </p:cNvSpPr>
          <p:nvPr>
            <p:ph type="title"/>
          </p:nvPr>
        </p:nvSpPr>
        <p:spPr>
          <a:xfrm>
            <a:off x="838200" y="288925"/>
            <a:ext cx="10515600" cy="815975"/>
          </a:xfrm>
        </p:spPr>
        <p:txBody>
          <a:bodyPr>
            <a:normAutofit fontScale="90000"/>
          </a:bodyPr>
          <a:lstStyle/>
          <a:p>
            <a:r>
              <a:rPr lang="en-US" dirty="0"/>
              <a:t>Summary of CPOD Management</a:t>
            </a:r>
          </a:p>
        </p:txBody>
      </p:sp>
      <p:sp>
        <p:nvSpPr>
          <p:cNvPr id="3" name="Content Placeholder 2">
            <a:extLst>
              <a:ext uri="{FF2B5EF4-FFF2-40B4-BE49-F238E27FC236}">
                <a16:creationId xmlns:a16="http://schemas.microsoft.com/office/drawing/2014/main" id="{E99BA961-2FC1-AB5B-1DCA-00078B7814C5}"/>
              </a:ext>
            </a:extLst>
          </p:cNvPr>
          <p:cNvSpPr>
            <a:spLocks noGrp="1"/>
          </p:cNvSpPr>
          <p:nvPr>
            <p:ph idx="1"/>
          </p:nvPr>
        </p:nvSpPr>
        <p:spPr>
          <a:xfrm>
            <a:off x="342900" y="1409699"/>
            <a:ext cx="11410950" cy="5248275"/>
          </a:xfrm>
        </p:spPr>
        <p:txBody>
          <a:bodyPr>
            <a:normAutofit/>
          </a:bodyPr>
          <a:lstStyle/>
          <a:p>
            <a:r>
              <a:rPr lang="en-US" sz="3200" dirty="0"/>
              <a:t>LTOT risk and outcome management need to shift from opioid dose-based strategies to whole-person centered strategies that acknowledge the impact of CPOD </a:t>
            </a:r>
          </a:p>
          <a:p>
            <a:r>
              <a:rPr lang="en-US" sz="3200" dirty="0"/>
              <a:t>Build awareness and create educational resources about CPOD</a:t>
            </a:r>
          </a:p>
          <a:p>
            <a:r>
              <a:rPr lang="en-US" sz="3200" dirty="0"/>
              <a:t>Discourage patient abandonment </a:t>
            </a:r>
          </a:p>
          <a:p>
            <a:r>
              <a:rPr lang="en-US" sz="3200" dirty="0"/>
              <a:t>Focus pharmacotherapy on risk reduction and treatment of opioid tolerance and dependance to improve function</a:t>
            </a:r>
          </a:p>
          <a:p>
            <a:r>
              <a:rPr lang="en-US" sz="3200" dirty="0"/>
              <a:t>Provide patient with resources to support their acceptance of the opioid problem and the need for behavioral change to engage in function recovery, learning to live with pain.  </a:t>
            </a:r>
          </a:p>
          <a:p>
            <a:endParaRPr lang="en-US" dirty="0"/>
          </a:p>
          <a:p>
            <a:endParaRPr lang="en-US" dirty="0"/>
          </a:p>
          <a:p>
            <a:endParaRPr lang="en-US" dirty="0"/>
          </a:p>
        </p:txBody>
      </p:sp>
    </p:spTree>
    <p:extLst>
      <p:ext uri="{BB962C8B-B14F-4D97-AF65-F5344CB8AC3E}">
        <p14:creationId xmlns:p14="http://schemas.microsoft.com/office/powerpoint/2010/main" val="4124728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92D446-7695-77E5-6012-1357286545A8}"/>
              </a:ext>
            </a:extLst>
          </p:cNvPr>
          <p:cNvSpPr txBox="1"/>
          <p:nvPr/>
        </p:nvSpPr>
        <p:spPr>
          <a:xfrm>
            <a:off x="1985962" y="1086354"/>
            <a:ext cx="8220075" cy="5016758"/>
          </a:xfrm>
          <a:prstGeom prst="rect">
            <a:avLst/>
          </a:prstGeom>
          <a:noFill/>
        </p:spPr>
        <p:txBody>
          <a:bodyPr wrap="square" rtlCol="0">
            <a:spAutoFit/>
          </a:bodyPr>
          <a:lstStyle/>
          <a:p>
            <a:pPr algn="ctr"/>
            <a:r>
              <a:rPr lang="en-US" sz="4000" b="1" dirty="0"/>
              <a:t>Sarah Spencer DO, FASAM</a:t>
            </a:r>
          </a:p>
          <a:p>
            <a:pPr algn="ctr"/>
            <a:endParaRPr lang="en-US" sz="4000" b="1" dirty="0"/>
          </a:p>
          <a:p>
            <a:pPr algn="ctr"/>
            <a:r>
              <a:rPr lang="en-US" sz="4000" b="1" dirty="0"/>
              <a:t>Ninilchik Community Clinic</a:t>
            </a:r>
          </a:p>
          <a:p>
            <a:pPr algn="ctr"/>
            <a:r>
              <a:rPr lang="en-US" sz="4000" b="1" dirty="0"/>
              <a:t>Ninilchik, Alaska</a:t>
            </a:r>
          </a:p>
          <a:p>
            <a:pPr algn="ctr"/>
            <a:endParaRPr lang="en-US" sz="4000" b="1" dirty="0"/>
          </a:p>
          <a:p>
            <a:pPr algn="ctr"/>
            <a:r>
              <a:rPr lang="en-US" sz="4000" b="1" dirty="0">
                <a:hlinkClick r:id="rId2">
                  <a:extLst>
                    <a:ext uri="{A12FA001-AC4F-418D-AE19-62706E023703}">
                      <ahyp:hlinkClr xmlns:ahyp="http://schemas.microsoft.com/office/drawing/2018/hyperlinkcolor" val="tx"/>
                    </a:ext>
                  </a:extLst>
                </a:hlinkClick>
              </a:rPr>
              <a:t>sarahspencerak@gmail.com</a:t>
            </a:r>
            <a:endParaRPr lang="en-US" sz="4000" b="1" dirty="0"/>
          </a:p>
          <a:p>
            <a:pPr algn="ctr"/>
            <a:endParaRPr lang="en-US" sz="4000" b="1" dirty="0">
              <a:solidFill>
                <a:srgbClr val="002060"/>
              </a:solidFill>
            </a:endParaRPr>
          </a:p>
          <a:p>
            <a:pPr algn="ctr"/>
            <a:r>
              <a:rPr lang="en-US" sz="4000" b="1" dirty="0"/>
              <a:t>907-299-7460</a:t>
            </a:r>
          </a:p>
        </p:txBody>
      </p:sp>
    </p:spTree>
    <p:extLst>
      <p:ext uri="{BB962C8B-B14F-4D97-AF65-F5344CB8AC3E}">
        <p14:creationId xmlns:p14="http://schemas.microsoft.com/office/powerpoint/2010/main" val="78256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9B3503-D505-49AA-97C1-B299D58DB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746" y="0"/>
            <a:ext cx="8124253" cy="6858000"/>
          </a:xfrm>
          <a:prstGeom prst="rect">
            <a:avLst/>
          </a:prstGeom>
          <a:solidFill>
            <a:schemeClr val="bg1">
              <a:alpha val="2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9A2319-946A-4C65-9B7C-1F86E9B1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067747" cy="6857996"/>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6553A-66DC-C4E1-9D08-F40015DBD673}"/>
              </a:ext>
            </a:extLst>
          </p:cNvPr>
          <p:cNvSpPr>
            <a:spLocks noGrp="1"/>
          </p:cNvSpPr>
          <p:nvPr>
            <p:ph type="title"/>
          </p:nvPr>
        </p:nvSpPr>
        <p:spPr>
          <a:xfrm>
            <a:off x="705039" y="406705"/>
            <a:ext cx="2931320" cy="4449541"/>
          </a:xfrm>
        </p:spPr>
        <p:txBody>
          <a:bodyPr anchor="t">
            <a:normAutofit/>
          </a:bodyPr>
          <a:lstStyle/>
          <a:p>
            <a:r>
              <a:rPr lang="en-US" sz="4800" dirty="0">
                <a:solidFill>
                  <a:schemeClr val="tx1"/>
                </a:solidFill>
              </a:rPr>
              <a:t>How did we get here?</a:t>
            </a:r>
          </a:p>
        </p:txBody>
      </p:sp>
      <p:graphicFrame>
        <p:nvGraphicFramePr>
          <p:cNvPr id="5" name="Content Placeholder 2">
            <a:extLst>
              <a:ext uri="{FF2B5EF4-FFF2-40B4-BE49-F238E27FC236}">
                <a16:creationId xmlns:a16="http://schemas.microsoft.com/office/drawing/2014/main" id="{14073CF4-199E-D0F8-7E35-387482DF2111}"/>
              </a:ext>
            </a:extLst>
          </p:cNvPr>
          <p:cNvGraphicFramePr>
            <a:graphicFrameLocks noGrp="1"/>
          </p:cNvGraphicFramePr>
          <p:nvPr>
            <p:ph idx="1"/>
            <p:extLst>
              <p:ext uri="{D42A27DB-BD31-4B8C-83A1-F6EECF244321}">
                <p14:modId xmlns:p14="http://schemas.microsoft.com/office/powerpoint/2010/main" val="997869085"/>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08F1EFA-523F-7F84-E9E1-C5751F1D1D41}"/>
              </a:ext>
            </a:extLst>
          </p:cNvPr>
          <p:cNvPicPr>
            <a:picLocks noChangeAspect="1"/>
          </p:cNvPicPr>
          <p:nvPr/>
        </p:nvPicPr>
        <p:blipFill>
          <a:blip r:embed="rId8"/>
          <a:stretch>
            <a:fillRect/>
          </a:stretch>
        </p:blipFill>
        <p:spPr>
          <a:xfrm>
            <a:off x="335947" y="2967037"/>
            <a:ext cx="3484258" cy="3484258"/>
          </a:xfrm>
          <a:prstGeom prst="rect">
            <a:avLst/>
          </a:prstGeom>
        </p:spPr>
      </p:pic>
    </p:spTree>
    <p:extLst>
      <p:ext uri="{BB962C8B-B14F-4D97-AF65-F5344CB8AC3E}">
        <p14:creationId xmlns:p14="http://schemas.microsoft.com/office/powerpoint/2010/main" val="4020175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57BDDD9-A397-4FC1-8310-B76E4FFB9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226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4726BC60-4D7E-4EE6-99C3-C856144B2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E5D49C-E138-2844-E58C-3EFB432826FA}"/>
              </a:ext>
            </a:extLst>
          </p:cNvPr>
          <p:cNvSpPr>
            <a:spLocks noGrp="1"/>
          </p:cNvSpPr>
          <p:nvPr>
            <p:ph type="title"/>
          </p:nvPr>
        </p:nvSpPr>
        <p:spPr>
          <a:xfrm>
            <a:off x="342900" y="133349"/>
            <a:ext cx="5570055" cy="779463"/>
          </a:xfrm>
        </p:spPr>
        <p:txBody>
          <a:bodyPr>
            <a:normAutofit/>
          </a:bodyPr>
          <a:lstStyle/>
          <a:p>
            <a:r>
              <a:rPr lang="en-US" sz="4200" dirty="0"/>
              <a:t>Opioids for Chronic Pain</a:t>
            </a:r>
          </a:p>
        </p:txBody>
      </p:sp>
      <p:sp>
        <p:nvSpPr>
          <p:cNvPr id="3" name="Content Placeholder 2">
            <a:extLst>
              <a:ext uri="{FF2B5EF4-FFF2-40B4-BE49-F238E27FC236}">
                <a16:creationId xmlns:a16="http://schemas.microsoft.com/office/drawing/2014/main" id="{832D0F2D-DACA-696F-3563-26434318DB76}"/>
              </a:ext>
            </a:extLst>
          </p:cNvPr>
          <p:cNvSpPr>
            <a:spLocks noGrp="1"/>
          </p:cNvSpPr>
          <p:nvPr>
            <p:ph idx="1"/>
          </p:nvPr>
        </p:nvSpPr>
        <p:spPr>
          <a:xfrm>
            <a:off x="186550" y="1046161"/>
            <a:ext cx="5652275" cy="5611814"/>
          </a:xfrm>
        </p:spPr>
        <p:txBody>
          <a:bodyPr>
            <a:normAutofit lnSpcReduction="10000"/>
          </a:bodyPr>
          <a:lstStyle/>
          <a:p>
            <a:r>
              <a:rPr lang="en-US" sz="3200" dirty="0"/>
              <a:t>Feared throughout human history due to common knowledge of risk of dependence and addiction</a:t>
            </a:r>
          </a:p>
          <a:p>
            <a:endParaRPr lang="en-US" sz="3200" dirty="0"/>
          </a:p>
          <a:p>
            <a:r>
              <a:rPr lang="en-US" sz="3200" dirty="0"/>
              <a:t>Historically times and places where opioids became widely available resulted in opioid epidemics</a:t>
            </a:r>
          </a:p>
          <a:p>
            <a:endParaRPr lang="en-US" sz="3200" dirty="0"/>
          </a:p>
          <a:p>
            <a:r>
              <a:rPr lang="en-US" sz="3200" dirty="0"/>
              <a:t>Push in 1980’s to liberalize prescribing for end-of-life care </a:t>
            </a:r>
          </a:p>
        </p:txBody>
      </p:sp>
      <p:pic>
        <p:nvPicPr>
          <p:cNvPr id="7" name="Picture 6">
            <a:extLst>
              <a:ext uri="{FF2B5EF4-FFF2-40B4-BE49-F238E27FC236}">
                <a16:creationId xmlns:a16="http://schemas.microsoft.com/office/drawing/2014/main" id="{3C88EE38-EE00-45FD-57C9-C4E30B4318E9}"/>
              </a:ext>
            </a:extLst>
          </p:cNvPr>
          <p:cNvPicPr>
            <a:picLocks noChangeAspect="1"/>
          </p:cNvPicPr>
          <p:nvPr/>
        </p:nvPicPr>
        <p:blipFill>
          <a:blip r:embed="rId3"/>
          <a:srcRect r="2" b="8811"/>
          <a:stretch/>
        </p:blipFill>
        <p:spPr>
          <a:xfrm>
            <a:off x="6587120" y="484632"/>
            <a:ext cx="2725903" cy="3511644"/>
          </a:xfrm>
          <a:prstGeom prst="rect">
            <a:avLst/>
          </a:prstGeom>
        </p:spPr>
      </p:pic>
      <p:sp>
        <p:nvSpPr>
          <p:cNvPr id="38" name="Rectangle 37">
            <a:extLst>
              <a:ext uri="{FF2B5EF4-FFF2-40B4-BE49-F238E27FC236}">
                <a16:creationId xmlns:a16="http://schemas.microsoft.com/office/drawing/2014/main" id="{A5585BCD-B8B2-41BB-8374-AC5C71475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700" y="484632"/>
            <a:ext cx="2241661" cy="2022476"/>
          </a:xfrm>
          <a:prstGeom prst="rect">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C35EA5F-12BD-D659-0E28-15D38D8207CF}"/>
              </a:ext>
            </a:extLst>
          </p:cNvPr>
          <p:cNvPicPr>
            <a:picLocks noChangeAspect="1"/>
          </p:cNvPicPr>
          <p:nvPr/>
        </p:nvPicPr>
        <p:blipFill>
          <a:blip r:embed="rId4"/>
          <a:srcRect t="29195" r="-3" b="3137"/>
          <a:stretch/>
        </p:blipFill>
        <p:spPr>
          <a:xfrm>
            <a:off x="9465700" y="484632"/>
            <a:ext cx="2241661" cy="2022476"/>
          </a:xfrm>
          <a:prstGeom prst="rect">
            <a:avLst/>
          </a:prstGeom>
        </p:spPr>
      </p:pic>
      <p:sp>
        <p:nvSpPr>
          <p:cNvPr id="40" name="Rectangle 39">
            <a:extLst>
              <a:ext uri="{FF2B5EF4-FFF2-40B4-BE49-F238E27FC236}">
                <a16:creationId xmlns:a16="http://schemas.microsoft.com/office/drawing/2014/main" id="{964A5D0C-5EBB-480B-A3D5-B87FF7DA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6819" y="4164379"/>
            <a:ext cx="2726204" cy="22089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A394057-0951-E8CC-F4C1-A758F4150C8E}"/>
              </a:ext>
            </a:extLst>
          </p:cNvPr>
          <p:cNvPicPr>
            <a:picLocks noChangeAspect="1"/>
          </p:cNvPicPr>
          <p:nvPr/>
        </p:nvPicPr>
        <p:blipFill>
          <a:blip r:embed="rId5"/>
          <a:srcRect l="1113" r="6323" b="-4"/>
          <a:stretch/>
        </p:blipFill>
        <p:spPr>
          <a:xfrm>
            <a:off x="6586819" y="4164379"/>
            <a:ext cx="2726204" cy="2208989"/>
          </a:xfrm>
          <a:prstGeom prst="rect">
            <a:avLst/>
          </a:prstGeom>
        </p:spPr>
      </p:pic>
      <p:pic>
        <p:nvPicPr>
          <p:cNvPr id="8" name="Picture 7">
            <a:extLst>
              <a:ext uri="{FF2B5EF4-FFF2-40B4-BE49-F238E27FC236}">
                <a16:creationId xmlns:a16="http://schemas.microsoft.com/office/drawing/2014/main" id="{E62C54B1-FAA7-505E-A17F-C3D41147129F}"/>
              </a:ext>
            </a:extLst>
          </p:cNvPr>
          <p:cNvPicPr>
            <a:picLocks noChangeAspect="1"/>
          </p:cNvPicPr>
          <p:nvPr/>
        </p:nvPicPr>
        <p:blipFill>
          <a:blip r:embed="rId6"/>
          <a:srcRect l="16031" r="11610" b="-1"/>
          <a:stretch/>
        </p:blipFill>
        <p:spPr>
          <a:xfrm>
            <a:off x="9465700" y="2661434"/>
            <a:ext cx="2241661" cy="3717575"/>
          </a:xfrm>
          <a:prstGeom prst="rect">
            <a:avLst/>
          </a:prstGeom>
        </p:spPr>
      </p:pic>
    </p:spTree>
    <p:extLst>
      <p:ext uri="{BB962C8B-B14F-4D97-AF65-F5344CB8AC3E}">
        <p14:creationId xmlns:p14="http://schemas.microsoft.com/office/powerpoint/2010/main" val="2944280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83E1F-5B87-2ED9-86F0-DF68FAEFD888}"/>
              </a:ext>
            </a:extLst>
          </p:cNvPr>
          <p:cNvPicPr>
            <a:picLocks noChangeAspect="1"/>
          </p:cNvPicPr>
          <p:nvPr/>
        </p:nvPicPr>
        <p:blipFill>
          <a:blip r:embed="rId2"/>
          <a:stretch>
            <a:fillRect/>
          </a:stretch>
        </p:blipFill>
        <p:spPr>
          <a:xfrm>
            <a:off x="0" y="133076"/>
            <a:ext cx="12192000" cy="6591847"/>
          </a:xfrm>
          <a:prstGeom prst="rect">
            <a:avLst/>
          </a:prstGeom>
        </p:spPr>
      </p:pic>
      <p:sp>
        <p:nvSpPr>
          <p:cNvPr id="5" name="TextBox 4">
            <a:extLst>
              <a:ext uri="{FF2B5EF4-FFF2-40B4-BE49-F238E27FC236}">
                <a16:creationId xmlns:a16="http://schemas.microsoft.com/office/drawing/2014/main" id="{639066F2-8419-5ACD-8C44-685C74A6217A}"/>
              </a:ext>
            </a:extLst>
          </p:cNvPr>
          <p:cNvSpPr txBox="1"/>
          <p:nvPr/>
        </p:nvSpPr>
        <p:spPr>
          <a:xfrm>
            <a:off x="188650" y="6355591"/>
            <a:ext cx="3371295" cy="369332"/>
          </a:xfrm>
          <a:prstGeom prst="rect">
            <a:avLst/>
          </a:prstGeom>
          <a:noFill/>
        </p:spPr>
        <p:txBody>
          <a:bodyPr wrap="square">
            <a:spAutoFit/>
          </a:bodyPr>
          <a:lstStyle/>
          <a:p>
            <a:r>
              <a:rPr lang="en-US" dirty="0">
                <a:solidFill>
                  <a:schemeClr val="bg1"/>
                </a:solidFill>
              </a:rPr>
              <a:t>Ajay Manhapra MD, ASAM 2024</a:t>
            </a:r>
          </a:p>
        </p:txBody>
      </p:sp>
    </p:spTree>
    <p:extLst>
      <p:ext uri="{BB962C8B-B14F-4D97-AF65-F5344CB8AC3E}">
        <p14:creationId xmlns:p14="http://schemas.microsoft.com/office/powerpoint/2010/main" val="26758716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2904</TotalTime>
  <Words>4092</Words>
  <Application>Microsoft Office PowerPoint</Application>
  <PresentationFormat>Widescreen</PresentationFormat>
  <Paragraphs>276</Paragraphs>
  <Slides>69</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69</vt:i4>
      </vt:variant>
    </vt:vector>
  </HeadingPairs>
  <TitlesOfParts>
    <vt:vector size="84" baseType="lpstr">
      <vt:lpstr>Arial</vt:lpstr>
      <vt:lpstr>Avenir Next LT Pro</vt:lpstr>
      <vt:lpstr>Calibri</vt:lpstr>
      <vt:lpstr>Calibri Light</vt:lpstr>
      <vt:lpstr>Corbel</vt:lpstr>
      <vt:lpstr>Grandview</vt:lpstr>
      <vt:lpstr>Lato-Bold</vt:lpstr>
      <vt:lpstr>Montserrat</vt:lpstr>
      <vt:lpstr>Noto Sans Symbols</vt:lpstr>
      <vt:lpstr>Open Sans</vt:lpstr>
      <vt:lpstr>Source Sans Pro</vt:lpstr>
      <vt:lpstr>Tw Cen MT</vt:lpstr>
      <vt:lpstr>Circuit</vt:lpstr>
      <vt:lpstr>Office Theme</vt:lpstr>
      <vt:lpstr>Depth</vt:lpstr>
      <vt:lpstr>Reconsidering the Benefits and Harms of Tapering Long-Term Opioid Therapy</vt:lpstr>
      <vt:lpstr> </vt:lpstr>
      <vt:lpstr>Financial Disclosures</vt:lpstr>
      <vt:lpstr>Thanks for slide content from  ASAM 2024 Conference </vt:lpstr>
      <vt:lpstr>Abbreviations </vt:lpstr>
      <vt:lpstr>PowerPoint Presentation</vt:lpstr>
      <vt:lpstr>How did we get here?</vt:lpstr>
      <vt:lpstr>Opioids for Chronic Pain</vt:lpstr>
      <vt:lpstr>PowerPoint Presentation</vt:lpstr>
      <vt:lpstr>2016 Guideline Rapid Uptake: At What Cost?</vt:lpstr>
      <vt:lpstr>REDUCTIONS IN OPIOID PRESCRIBING  HAVE NOT LED TO REDUCTIONS IN OVERDOSE DEATHS</vt:lpstr>
      <vt:lpstr>PowerPoint Presentation</vt:lpstr>
      <vt:lpstr>PowerPoint Presentation</vt:lpstr>
      <vt:lpstr>PowerPoint Presentation</vt:lpstr>
      <vt:lpstr>PowerPoint Presentation</vt:lpstr>
      <vt:lpstr>PowerPoint Presentation</vt:lpstr>
      <vt:lpstr>VA 2022 Guidelines</vt:lpstr>
      <vt:lpstr>PowerPoint Presentation</vt:lpstr>
      <vt:lpstr>PowerPoint Presentation</vt:lpstr>
      <vt:lpstr>PowerPoint Presentation</vt:lpstr>
      <vt:lpstr>PowerPoint Presentation</vt:lpstr>
      <vt:lpstr>ONGOING AND LONG-TERM MANAGEMENT OF PATIENTS ON OPIOID ANALGESICS</vt:lpstr>
      <vt:lpstr>PowerPoint Presentation</vt:lpstr>
      <vt:lpstr>PROVIDE ANTICIPATORY GUIDANCE ON OPIOID SIDE EFFECTS AND ADVERSE EVENTS</vt:lpstr>
      <vt:lpstr>EMERGENCE OF OPIOID-INDUCED HYPERALGESIA</vt:lpstr>
      <vt:lpstr>Selecting Opioids and Determining Opioid Dosages </vt:lpstr>
      <vt:lpstr>Endogenous Opioid Receptor Homeostasis and Stress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Tapering Chronic Opioids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Buprenorphine for CPOD</vt:lpstr>
      <vt:lpstr>PowerPoint Presentation</vt:lpstr>
      <vt:lpstr>Management of Opioid Misuse That Does Not Meet Criteria for Opioid Use Disorder </vt:lpstr>
      <vt:lpstr>VA 2022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CPOD Management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Spencer</dc:creator>
  <cp:lastModifiedBy>Sarah Spencer</cp:lastModifiedBy>
  <cp:revision>109</cp:revision>
  <dcterms:created xsi:type="dcterms:W3CDTF">2023-02-14T22:10:45Z</dcterms:created>
  <dcterms:modified xsi:type="dcterms:W3CDTF">2024-07-26T14:08:17Z</dcterms:modified>
</cp:coreProperties>
</file>