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notesMasterIdLst>
    <p:notesMasterId r:id="rId81"/>
  </p:notesMasterIdLst>
  <p:sldIdLst>
    <p:sldId id="560" r:id="rId2"/>
    <p:sldId id="561" r:id="rId3"/>
    <p:sldId id="565" r:id="rId4"/>
    <p:sldId id="415" r:id="rId5"/>
    <p:sldId id="447" r:id="rId6"/>
    <p:sldId id="575" r:id="rId7"/>
    <p:sldId id="566" r:id="rId8"/>
    <p:sldId id="559" r:id="rId9"/>
    <p:sldId id="564" r:id="rId10"/>
    <p:sldId id="567" r:id="rId11"/>
    <p:sldId id="533" r:id="rId12"/>
    <p:sldId id="562" r:id="rId13"/>
    <p:sldId id="550" r:id="rId14"/>
    <p:sldId id="563" r:id="rId15"/>
    <p:sldId id="549" r:id="rId16"/>
    <p:sldId id="453" r:id="rId17"/>
    <p:sldId id="536" r:id="rId18"/>
    <p:sldId id="455" r:id="rId19"/>
    <p:sldId id="492" r:id="rId20"/>
    <p:sldId id="537" r:id="rId21"/>
    <p:sldId id="569" r:id="rId22"/>
    <p:sldId id="568" r:id="rId23"/>
    <p:sldId id="512" r:id="rId24"/>
    <p:sldId id="514" r:id="rId25"/>
    <p:sldId id="524" r:id="rId26"/>
    <p:sldId id="548" r:id="rId27"/>
    <p:sldId id="333" r:id="rId28"/>
    <p:sldId id="551" r:id="rId29"/>
    <p:sldId id="552" r:id="rId30"/>
    <p:sldId id="554" r:id="rId31"/>
    <p:sldId id="555" r:id="rId32"/>
    <p:sldId id="343" r:id="rId33"/>
    <p:sldId id="459" r:id="rId34"/>
    <p:sldId id="547" r:id="rId35"/>
    <p:sldId id="334" r:id="rId36"/>
    <p:sldId id="281" r:id="rId37"/>
    <p:sldId id="282" r:id="rId38"/>
    <p:sldId id="572" r:id="rId39"/>
    <p:sldId id="570" r:id="rId40"/>
    <p:sldId id="571" r:id="rId41"/>
    <p:sldId id="285" r:id="rId42"/>
    <p:sldId id="463" r:id="rId43"/>
    <p:sldId id="439" r:id="rId44"/>
    <p:sldId id="274" r:id="rId45"/>
    <p:sldId id="433" r:id="rId46"/>
    <p:sldId id="437" r:id="rId47"/>
    <p:sldId id="441" r:id="rId48"/>
    <p:sldId id="467" r:id="rId49"/>
    <p:sldId id="466" r:id="rId50"/>
    <p:sldId id="471" r:id="rId51"/>
    <p:sldId id="472" r:id="rId52"/>
    <p:sldId id="473" r:id="rId53"/>
    <p:sldId id="401" r:id="rId54"/>
    <p:sldId id="444" r:id="rId55"/>
    <p:sldId id="445" r:id="rId56"/>
    <p:sldId id="446" r:id="rId57"/>
    <p:sldId id="475" r:id="rId58"/>
    <p:sldId id="474" r:id="rId59"/>
    <p:sldId id="574" r:id="rId60"/>
    <p:sldId id="476" r:id="rId61"/>
    <p:sldId id="298" r:id="rId62"/>
    <p:sldId id="558" r:id="rId63"/>
    <p:sldId id="403" r:id="rId64"/>
    <p:sldId id="480" r:id="rId65"/>
    <p:sldId id="478" r:id="rId66"/>
    <p:sldId id="460" r:id="rId67"/>
    <p:sldId id="481" r:id="rId68"/>
    <p:sldId id="257" r:id="rId69"/>
    <p:sldId id="258" r:id="rId70"/>
    <p:sldId id="259" r:id="rId71"/>
    <p:sldId id="538" r:id="rId72"/>
    <p:sldId id="260" r:id="rId73"/>
    <p:sldId id="576" r:id="rId74"/>
    <p:sldId id="484" r:id="rId75"/>
    <p:sldId id="291" r:id="rId76"/>
    <p:sldId id="482" r:id="rId77"/>
    <p:sldId id="301" r:id="rId78"/>
    <p:sldId id="483" r:id="rId79"/>
    <p:sldId id="485" r:id="rId8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77" autoAdjust="0"/>
    <p:restoredTop sz="94703"/>
  </p:normalViewPr>
  <p:slideViewPr>
    <p:cSldViewPr snapToGrid="0">
      <p:cViewPr varScale="1">
        <p:scale>
          <a:sx n="128" d="100"/>
          <a:sy n="128" d="100"/>
        </p:scale>
        <p:origin x="272" y="168"/>
      </p:cViewPr>
      <p:guideLst/>
    </p:cSldViewPr>
  </p:slideViewPr>
  <p:notesTextViewPr>
    <p:cViewPr>
      <p:scale>
        <a:sx n="1" d="1"/>
        <a:sy n="1" d="1"/>
      </p:scale>
      <p:origin x="0" y="0"/>
    </p:cViewPr>
  </p:notesTextViewPr>
  <p:notesViewPr>
    <p:cSldViewPr snapToGrid="0">
      <p:cViewPr varScale="1">
        <p:scale>
          <a:sx n="102" d="100"/>
          <a:sy n="102" d="100"/>
        </p:scale>
        <p:origin x="2648" y="19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file:////Users/abifelsted/Desktop/OH%20data.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938467923263314E-2"/>
          <c:y val="2.5914995380805904E-2"/>
          <c:w val="0.93061536538043899"/>
          <c:h val="0.94947830390672017"/>
        </c:manualLayout>
      </c:layout>
      <c:barChart>
        <c:barDir val="col"/>
        <c:grouping val="clustered"/>
        <c:varyColors val="0"/>
        <c:ser>
          <c:idx val="0"/>
          <c:order val="0"/>
          <c:spPr>
            <a:solidFill>
              <a:schemeClr val="accent1"/>
            </a:solidFill>
            <a:ln>
              <a:noFill/>
            </a:ln>
            <a:effectLst/>
          </c:spPr>
          <c:invertIfNegative val="0"/>
          <c:dPt>
            <c:idx val="0"/>
            <c:invertIfNegative val="0"/>
            <c:bubble3D val="0"/>
            <c:spPr>
              <a:solidFill>
                <a:srgbClr val="00B0F0"/>
              </a:solidFill>
              <a:ln>
                <a:noFill/>
              </a:ln>
              <a:effectLst/>
            </c:spPr>
            <c:extLst>
              <c:ext xmlns:c16="http://schemas.microsoft.com/office/drawing/2014/chart" uri="{C3380CC4-5D6E-409C-BE32-E72D297353CC}">
                <c16:uniqueId val="{00000002-17C7-E240-BEF1-02A78F50C9A8}"/>
              </c:ext>
            </c:extLst>
          </c:dPt>
          <c:dPt>
            <c:idx val="1"/>
            <c:invertIfNegative val="0"/>
            <c:bubble3D val="0"/>
            <c:spPr>
              <a:solidFill>
                <a:srgbClr val="00B0F0"/>
              </a:solidFill>
              <a:ln>
                <a:noFill/>
              </a:ln>
              <a:effectLst/>
            </c:spPr>
            <c:extLst>
              <c:ext xmlns:c16="http://schemas.microsoft.com/office/drawing/2014/chart" uri="{C3380CC4-5D6E-409C-BE32-E72D297353CC}">
                <c16:uniqueId val="{00000003-17C7-E240-BEF1-02A78F50C9A8}"/>
              </c:ext>
            </c:extLst>
          </c:dPt>
          <c:dPt>
            <c:idx val="2"/>
            <c:invertIfNegative val="0"/>
            <c:bubble3D val="0"/>
            <c:spPr>
              <a:solidFill>
                <a:srgbClr val="92D050"/>
              </a:solidFill>
              <a:ln>
                <a:noFill/>
              </a:ln>
              <a:effectLst/>
            </c:spPr>
            <c:extLst>
              <c:ext xmlns:c16="http://schemas.microsoft.com/office/drawing/2014/chart" uri="{C3380CC4-5D6E-409C-BE32-E72D297353CC}">
                <c16:uniqueId val="{00000004-17C7-E240-BEF1-02A78F50C9A8}"/>
              </c:ext>
            </c:extLst>
          </c:dPt>
          <c:dPt>
            <c:idx val="3"/>
            <c:invertIfNegative val="0"/>
            <c:bubble3D val="0"/>
            <c:spPr>
              <a:solidFill>
                <a:srgbClr val="92D050"/>
              </a:solidFill>
              <a:ln>
                <a:noFill/>
              </a:ln>
              <a:effectLst/>
            </c:spPr>
            <c:extLst>
              <c:ext xmlns:c16="http://schemas.microsoft.com/office/drawing/2014/chart" uri="{C3380CC4-5D6E-409C-BE32-E72D297353CC}">
                <c16:uniqueId val="{00000005-17C7-E240-BEF1-02A78F50C9A8}"/>
              </c:ext>
            </c:extLst>
          </c:dPt>
          <c:dPt>
            <c:idx val="4"/>
            <c:invertIfNegative val="0"/>
            <c:bubble3D val="0"/>
            <c:spPr>
              <a:solidFill>
                <a:srgbClr val="FFC000"/>
              </a:solidFill>
              <a:ln>
                <a:noFill/>
              </a:ln>
              <a:effectLst/>
            </c:spPr>
            <c:extLst>
              <c:ext xmlns:c16="http://schemas.microsoft.com/office/drawing/2014/chart" uri="{C3380CC4-5D6E-409C-BE32-E72D297353CC}">
                <c16:uniqueId val="{00000006-17C7-E240-BEF1-02A78F50C9A8}"/>
              </c:ext>
            </c:extLst>
          </c:dPt>
          <c:dPt>
            <c:idx val="5"/>
            <c:invertIfNegative val="0"/>
            <c:bubble3D val="0"/>
            <c:spPr>
              <a:solidFill>
                <a:srgbClr val="FFC000"/>
              </a:solidFill>
              <a:ln>
                <a:noFill/>
              </a:ln>
              <a:effectLst/>
            </c:spPr>
            <c:extLst>
              <c:ext xmlns:c16="http://schemas.microsoft.com/office/drawing/2014/chart" uri="{C3380CC4-5D6E-409C-BE32-E72D297353CC}">
                <c16:uniqueId val="{00000000-17C7-E240-BEF1-02A78F50C9A8}"/>
              </c:ext>
            </c:extLst>
          </c:dPt>
          <c:dPt>
            <c:idx val="6"/>
            <c:invertIfNegative val="0"/>
            <c:bubble3D val="0"/>
            <c:spPr>
              <a:solidFill>
                <a:srgbClr val="FFFF00"/>
              </a:solidFill>
              <a:ln>
                <a:noFill/>
              </a:ln>
              <a:effectLst/>
            </c:spPr>
            <c:extLst>
              <c:ext xmlns:c16="http://schemas.microsoft.com/office/drawing/2014/chart" uri="{C3380CC4-5D6E-409C-BE32-E72D297353CC}">
                <c16:uniqueId val="{00000007-17C7-E240-BEF1-02A78F50C9A8}"/>
              </c:ext>
            </c:extLst>
          </c:dPt>
          <c:dPt>
            <c:idx val="7"/>
            <c:invertIfNegative val="0"/>
            <c:bubble3D val="0"/>
            <c:spPr>
              <a:solidFill>
                <a:srgbClr val="FFFF00"/>
              </a:solidFill>
              <a:ln>
                <a:noFill/>
              </a:ln>
              <a:effectLst/>
            </c:spPr>
            <c:extLst>
              <c:ext xmlns:c16="http://schemas.microsoft.com/office/drawing/2014/chart" uri="{C3380CC4-5D6E-409C-BE32-E72D297353CC}">
                <c16:uniqueId val="{00000008-17C7-E240-BEF1-02A78F50C9A8}"/>
              </c:ext>
            </c:extLst>
          </c:dPt>
          <c:dPt>
            <c:idx val="8"/>
            <c:invertIfNegative val="0"/>
            <c:bubble3D val="0"/>
            <c:spPr>
              <a:solidFill>
                <a:srgbClr val="F37EDF"/>
              </a:solidFill>
              <a:ln>
                <a:noFill/>
              </a:ln>
              <a:effectLst/>
            </c:spPr>
            <c:extLst>
              <c:ext xmlns:c16="http://schemas.microsoft.com/office/drawing/2014/chart" uri="{C3380CC4-5D6E-409C-BE32-E72D297353CC}">
                <c16:uniqueId val="{00000009-17C7-E240-BEF1-02A78F50C9A8}"/>
              </c:ext>
            </c:extLst>
          </c:dPt>
          <c:dPt>
            <c:idx val="9"/>
            <c:invertIfNegative val="0"/>
            <c:bubble3D val="0"/>
            <c:spPr>
              <a:solidFill>
                <a:srgbClr val="F37EDF"/>
              </a:solidFill>
              <a:ln>
                <a:noFill/>
              </a:ln>
              <a:effectLst/>
            </c:spPr>
            <c:extLst>
              <c:ext xmlns:c16="http://schemas.microsoft.com/office/drawing/2014/chart" uri="{C3380CC4-5D6E-409C-BE32-E72D297353CC}">
                <c16:uniqueId val="{0000000A-17C7-E240-BEF1-02A78F50C9A8}"/>
              </c:ext>
            </c:extLst>
          </c:dPt>
          <c:dLbls>
            <c:dLbl>
              <c:idx val="5"/>
              <c:dLblPos val="outEnd"/>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0-17C7-E240-BEF1-02A78F50C9A8}"/>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15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'2 points'!$C$143:$L$143</c:f>
              <c:numCache>
                <c:formatCode>General</c:formatCode>
                <c:ptCount val="10"/>
                <c:pt idx="0">
                  <c:v>2.7659574468085109</c:v>
                </c:pt>
                <c:pt idx="1">
                  <c:v>1.3900709219858156</c:v>
                </c:pt>
                <c:pt idx="2">
                  <c:v>4.9929078014184398</c:v>
                </c:pt>
                <c:pt idx="3">
                  <c:v>2.2127659574468086</c:v>
                </c:pt>
                <c:pt idx="4">
                  <c:v>3.354609929078014</c:v>
                </c:pt>
                <c:pt idx="5">
                  <c:v>1.5390070921985815</c:v>
                </c:pt>
                <c:pt idx="6">
                  <c:v>3.4468085106382977</c:v>
                </c:pt>
                <c:pt idx="7">
                  <c:v>1.75177304964539</c:v>
                </c:pt>
                <c:pt idx="8">
                  <c:v>7.4397163120567376</c:v>
                </c:pt>
                <c:pt idx="9">
                  <c:v>7.7801418439716308</c:v>
                </c:pt>
              </c:numCache>
            </c:numRef>
          </c:val>
          <c:extLst>
            <c:ext xmlns:c16="http://schemas.microsoft.com/office/drawing/2014/chart" uri="{C3380CC4-5D6E-409C-BE32-E72D297353CC}">
              <c16:uniqueId val="{00000001-17C7-E240-BEF1-02A78F50C9A8}"/>
            </c:ext>
          </c:extLst>
        </c:ser>
        <c:dLbls>
          <c:showLegendKey val="0"/>
          <c:showVal val="0"/>
          <c:showCatName val="0"/>
          <c:showSerName val="0"/>
          <c:showPercent val="0"/>
          <c:showBubbleSize val="0"/>
        </c:dLbls>
        <c:gapWidth val="87"/>
        <c:overlap val="-80"/>
        <c:axId val="787821199"/>
        <c:axId val="787771231"/>
      </c:barChart>
      <c:catAx>
        <c:axId val="787821199"/>
        <c:scaling>
          <c:orientation val="minMax"/>
        </c:scaling>
        <c:delete val="1"/>
        <c:axPos val="b"/>
        <c:majorTickMark val="none"/>
        <c:minorTickMark val="none"/>
        <c:tickLblPos val="nextTo"/>
        <c:crossAx val="787771231"/>
        <c:crosses val="autoZero"/>
        <c:auto val="1"/>
        <c:lblAlgn val="ctr"/>
        <c:lblOffset val="100"/>
        <c:noMultiLvlLbl val="0"/>
      </c:catAx>
      <c:valAx>
        <c:axId val="787771231"/>
        <c:scaling>
          <c:orientation val="minMax"/>
          <c:max val="10"/>
        </c:scaling>
        <c:delete val="0"/>
        <c:axPos val="l"/>
        <c:numFmt formatCode="General" sourceLinked="1"/>
        <c:majorTickMark val="none"/>
        <c:minorTickMark val="none"/>
        <c:tickLblPos val="nextTo"/>
        <c:spPr>
          <a:noFill/>
          <a:ln>
            <a:solidFill>
              <a:schemeClr val="tx1"/>
            </a:solidFill>
          </a:ln>
          <a:effectLst/>
        </c:spPr>
        <c:txPr>
          <a:bodyPr rot="-60000000" spcFirstLastPara="1" vertOverflow="ellipsis" vert="horz" wrap="square" anchor="b" anchorCtr="1"/>
          <a:lstStyle/>
          <a:p>
            <a:pPr>
              <a:defRPr sz="1500" b="0" i="0" u="none" strike="noStrike" kern="1200" baseline="0">
                <a:solidFill>
                  <a:schemeClr val="tx1">
                    <a:lumMod val="65000"/>
                    <a:lumOff val="35000"/>
                  </a:schemeClr>
                </a:solidFill>
                <a:latin typeface="+mn-lt"/>
                <a:ea typeface="+mn-ea"/>
                <a:cs typeface="+mn-cs"/>
              </a:defRPr>
            </a:pPr>
            <a:endParaRPr lang="en-US"/>
          </a:p>
        </c:txPr>
        <c:crossAx val="78782119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diagrams/_rels/data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svg"/><Relationship Id="rId1" Type="http://schemas.openxmlformats.org/officeDocument/2006/relationships/image" Target="../media/image38.png"/><Relationship Id="rId4" Type="http://schemas.openxmlformats.org/officeDocument/2006/relationships/image" Target="../media/image41.svg"/></Relationships>
</file>

<file path=ppt/diagrams/_rels/drawing1.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diagrams/_rels/drawing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svg"/><Relationship Id="rId1" Type="http://schemas.openxmlformats.org/officeDocument/2006/relationships/image" Target="../media/image38.png"/><Relationship Id="rId4" Type="http://schemas.openxmlformats.org/officeDocument/2006/relationships/image" Target="../media/image41.svg"/></Relationships>
</file>

<file path=ppt/diagrams/colors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a:alpha val="0"/>
      </a:schemeClr>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3026F02-DF9D-4F45-AFDD-1910FC8BEE94}"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B67A9C26-5397-4AF9-AF0A-DEEDB1B5E68F}">
      <dgm:prSet/>
      <dgm:spPr/>
      <dgm:t>
        <a:bodyPr/>
        <a:lstStyle/>
        <a:p>
          <a:pPr>
            <a:defRPr cap="all"/>
          </a:pPr>
          <a:r>
            <a:rPr lang="en-US"/>
            <a:t>Balancing blood sugar and insulin</a:t>
          </a:r>
        </a:p>
      </dgm:t>
    </dgm:pt>
    <dgm:pt modelId="{C0D6C10F-90F4-496C-9035-3BBBD17FDDF3}" type="parTrans" cxnId="{B41BE07E-AB45-47B6-82FA-9C7C9F4CD762}">
      <dgm:prSet/>
      <dgm:spPr/>
      <dgm:t>
        <a:bodyPr/>
        <a:lstStyle/>
        <a:p>
          <a:endParaRPr lang="en-US"/>
        </a:p>
      </dgm:t>
    </dgm:pt>
    <dgm:pt modelId="{14B734AF-67F9-49D8-8DE6-1CAFC943DB3D}" type="sibTrans" cxnId="{B41BE07E-AB45-47B6-82FA-9C7C9F4CD762}">
      <dgm:prSet/>
      <dgm:spPr/>
      <dgm:t>
        <a:bodyPr/>
        <a:lstStyle/>
        <a:p>
          <a:endParaRPr lang="en-US"/>
        </a:p>
      </dgm:t>
    </dgm:pt>
    <dgm:pt modelId="{8CB7B691-8402-4B46-9B16-136BD0884602}">
      <dgm:prSet/>
      <dgm:spPr/>
      <dgm:t>
        <a:bodyPr/>
        <a:lstStyle/>
        <a:p>
          <a:pPr>
            <a:defRPr cap="all"/>
          </a:pPr>
          <a:r>
            <a:rPr lang="en-US"/>
            <a:t>Reducing inflammation</a:t>
          </a:r>
        </a:p>
      </dgm:t>
    </dgm:pt>
    <dgm:pt modelId="{C4FAC262-69FF-4433-954F-EB1C07303F1A}" type="parTrans" cxnId="{7BB2C91C-1F9D-4F8F-BB45-609CF63F2294}">
      <dgm:prSet/>
      <dgm:spPr/>
      <dgm:t>
        <a:bodyPr/>
        <a:lstStyle/>
        <a:p>
          <a:endParaRPr lang="en-US"/>
        </a:p>
      </dgm:t>
    </dgm:pt>
    <dgm:pt modelId="{AA9A4CC3-F55E-4E5B-9DEA-DDF28963E011}" type="sibTrans" cxnId="{7BB2C91C-1F9D-4F8F-BB45-609CF63F2294}">
      <dgm:prSet/>
      <dgm:spPr/>
      <dgm:t>
        <a:bodyPr/>
        <a:lstStyle/>
        <a:p>
          <a:endParaRPr lang="en-US"/>
        </a:p>
      </dgm:t>
    </dgm:pt>
    <dgm:pt modelId="{818AC16A-D91F-486E-88DB-E807D4D88C97}">
      <dgm:prSet/>
      <dgm:spPr/>
      <dgm:t>
        <a:bodyPr/>
        <a:lstStyle/>
        <a:p>
          <a:pPr>
            <a:defRPr cap="all"/>
          </a:pPr>
          <a:r>
            <a:rPr lang="en-US"/>
            <a:t>Healing the gut</a:t>
          </a:r>
        </a:p>
      </dgm:t>
    </dgm:pt>
    <dgm:pt modelId="{4B0A456C-0EEA-45DC-8D4E-553856A2EE6F}" type="parTrans" cxnId="{666E19ED-9917-42EA-BFBB-0AB3222CA6A7}">
      <dgm:prSet/>
      <dgm:spPr/>
      <dgm:t>
        <a:bodyPr/>
        <a:lstStyle/>
        <a:p>
          <a:endParaRPr lang="en-US"/>
        </a:p>
      </dgm:t>
    </dgm:pt>
    <dgm:pt modelId="{B1D9E4F2-910E-414D-ABDA-A02F39D6FF54}" type="sibTrans" cxnId="{666E19ED-9917-42EA-BFBB-0AB3222CA6A7}">
      <dgm:prSet/>
      <dgm:spPr/>
      <dgm:t>
        <a:bodyPr/>
        <a:lstStyle/>
        <a:p>
          <a:endParaRPr lang="en-US"/>
        </a:p>
      </dgm:t>
    </dgm:pt>
    <dgm:pt modelId="{742A4D1F-2772-41BC-9E3C-8626F61F6A77}">
      <dgm:prSet/>
      <dgm:spPr/>
      <dgm:t>
        <a:bodyPr/>
        <a:lstStyle/>
        <a:p>
          <a:pPr>
            <a:defRPr cap="all"/>
          </a:pPr>
          <a:r>
            <a:rPr lang="en-US"/>
            <a:t>Restoring circadian rhythm </a:t>
          </a:r>
        </a:p>
      </dgm:t>
    </dgm:pt>
    <dgm:pt modelId="{BDCF2667-B4A2-4602-8DB4-C95861DA0A02}" type="parTrans" cxnId="{F6D72012-3CF6-454E-915B-363BCE08EE1B}">
      <dgm:prSet/>
      <dgm:spPr/>
      <dgm:t>
        <a:bodyPr/>
        <a:lstStyle/>
        <a:p>
          <a:endParaRPr lang="en-US"/>
        </a:p>
      </dgm:t>
    </dgm:pt>
    <dgm:pt modelId="{8053A8C4-BD75-4E21-BFF4-5E7176061128}" type="sibTrans" cxnId="{F6D72012-3CF6-454E-915B-363BCE08EE1B}">
      <dgm:prSet/>
      <dgm:spPr/>
      <dgm:t>
        <a:bodyPr/>
        <a:lstStyle/>
        <a:p>
          <a:endParaRPr lang="en-US"/>
        </a:p>
      </dgm:t>
    </dgm:pt>
    <dgm:pt modelId="{2E324634-619A-4381-A01C-C699F2CBA50E}" type="pres">
      <dgm:prSet presAssocID="{03026F02-DF9D-4F45-AFDD-1910FC8BEE94}" presName="root" presStyleCnt="0">
        <dgm:presLayoutVars>
          <dgm:dir/>
          <dgm:resizeHandles val="exact"/>
        </dgm:presLayoutVars>
      </dgm:prSet>
      <dgm:spPr/>
    </dgm:pt>
    <dgm:pt modelId="{A73B5377-10D8-4F43-9405-F45DDE555E23}" type="pres">
      <dgm:prSet presAssocID="{B67A9C26-5397-4AF9-AF0A-DEEDB1B5E68F}" presName="compNode" presStyleCnt="0"/>
      <dgm:spPr/>
    </dgm:pt>
    <dgm:pt modelId="{B2A821BA-970D-4C8D-AE64-02E60E94EA16}" type="pres">
      <dgm:prSet presAssocID="{B67A9C26-5397-4AF9-AF0A-DEEDB1B5E68F}" presName="iconBgRect" presStyleLbl="bgShp" presStyleIdx="0" presStyleCnt="4"/>
      <dgm:spPr/>
    </dgm:pt>
    <dgm:pt modelId="{040ABC08-F27D-48FD-96AB-2BD187177000}" type="pres">
      <dgm:prSet presAssocID="{B67A9C26-5397-4AF9-AF0A-DEEDB1B5E68F}"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Needle"/>
        </a:ext>
      </dgm:extLst>
    </dgm:pt>
    <dgm:pt modelId="{C30DB44D-D4A4-47C2-8C04-F1BB04D11CE8}" type="pres">
      <dgm:prSet presAssocID="{B67A9C26-5397-4AF9-AF0A-DEEDB1B5E68F}" presName="spaceRect" presStyleCnt="0"/>
      <dgm:spPr/>
    </dgm:pt>
    <dgm:pt modelId="{E27C9690-C839-49E9-97F4-4074EBEB4184}" type="pres">
      <dgm:prSet presAssocID="{B67A9C26-5397-4AF9-AF0A-DEEDB1B5E68F}" presName="textRect" presStyleLbl="revTx" presStyleIdx="0" presStyleCnt="4">
        <dgm:presLayoutVars>
          <dgm:chMax val="1"/>
          <dgm:chPref val="1"/>
        </dgm:presLayoutVars>
      </dgm:prSet>
      <dgm:spPr/>
    </dgm:pt>
    <dgm:pt modelId="{DFF4AD1D-D101-4F9F-84C1-3D6DA0570831}" type="pres">
      <dgm:prSet presAssocID="{14B734AF-67F9-49D8-8DE6-1CAFC943DB3D}" presName="sibTrans" presStyleCnt="0"/>
      <dgm:spPr/>
    </dgm:pt>
    <dgm:pt modelId="{2BBBA6F4-2493-412E-B2F2-6E1F00ABFA69}" type="pres">
      <dgm:prSet presAssocID="{8CB7B691-8402-4B46-9B16-136BD0884602}" presName="compNode" presStyleCnt="0"/>
      <dgm:spPr/>
    </dgm:pt>
    <dgm:pt modelId="{D9A69244-3B9B-4BFD-96FF-B0DA036F6C5D}" type="pres">
      <dgm:prSet presAssocID="{8CB7B691-8402-4B46-9B16-136BD0884602}" presName="iconBgRect" presStyleLbl="bgShp" presStyleIdx="1" presStyleCnt="4"/>
      <dgm:spPr/>
    </dgm:pt>
    <dgm:pt modelId="{B8FB4082-57DF-4C0D-9FDE-9120443A3B4B}" type="pres">
      <dgm:prSet presAssocID="{8CB7B691-8402-4B46-9B16-136BD0884602}"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NA"/>
        </a:ext>
      </dgm:extLst>
    </dgm:pt>
    <dgm:pt modelId="{11A5C85D-D130-494F-9EC8-8164E9A688B2}" type="pres">
      <dgm:prSet presAssocID="{8CB7B691-8402-4B46-9B16-136BD0884602}" presName="spaceRect" presStyleCnt="0"/>
      <dgm:spPr/>
    </dgm:pt>
    <dgm:pt modelId="{9D620EA5-6A72-45F0-8D67-DA3EE9484D39}" type="pres">
      <dgm:prSet presAssocID="{8CB7B691-8402-4B46-9B16-136BD0884602}" presName="textRect" presStyleLbl="revTx" presStyleIdx="1" presStyleCnt="4">
        <dgm:presLayoutVars>
          <dgm:chMax val="1"/>
          <dgm:chPref val="1"/>
        </dgm:presLayoutVars>
      </dgm:prSet>
      <dgm:spPr/>
    </dgm:pt>
    <dgm:pt modelId="{1ADB8249-B8ED-4962-BCDD-34972E0F8E7B}" type="pres">
      <dgm:prSet presAssocID="{AA9A4CC3-F55E-4E5B-9DEA-DDF28963E011}" presName="sibTrans" presStyleCnt="0"/>
      <dgm:spPr/>
    </dgm:pt>
    <dgm:pt modelId="{1781530B-686D-4A19-AF40-59FEF380DC2E}" type="pres">
      <dgm:prSet presAssocID="{818AC16A-D91F-486E-88DB-E807D4D88C97}" presName="compNode" presStyleCnt="0"/>
      <dgm:spPr/>
    </dgm:pt>
    <dgm:pt modelId="{34A60495-4E33-4036-BF9B-4F42194EB8FE}" type="pres">
      <dgm:prSet presAssocID="{818AC16A-D91F-486E-88DB-E807D4D88C97}" presName="iconBgRect" presStyleLbl="bgShp" presStyleIdx="2" presStyleCnt="4"/>
      <dgm:spPr/>
    </dgm:pt>
    <dgm:pt modelId="{9350A093-2A11-4BA8-850A-581A71DD40E0}" type="pres">
      <dgm:prSet presAssocID="{818AC16A-D91F-486E-88DB-E807D4D88C97}"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Plant"/>
        </a:ext>
      </dgm:extLst>
    </dgm:pt>
    <dgm:pt modelId="{D0EC8003-915A-48FB-8B07-223A69C770B2}" type="pres">
      <dgm:prSet presAssocID="{818AC16A-D91F-486E-88DB-E807D4D88C97}" presName="spaceRect" presStyleCnt="0"/>
      <dgm:spPr/>
    </dgm:pt>
    <dgm:pt modelId="{85DA67F1-243C-48E3-9D9C-B8D8E0666BE7}" type="pres">
      <dgm:prSet presAssocID="{818AC16A-D91F-486E-88DB-E807D4D88C97}" presName="textRect" presStyleLbl="revTx" presStyleIdx="2" presStyleCnt="4">
        <dgm:presLayoutVars>
          <dgm:chMax val="1"/>
          <dgm:chPref val="1"/>
        </dgm:presLayoutVars>
      </dgm:prSet>
      <dgm:spPr/>
    </dgm:pt>
    <dgm:pt modelId="{E2F75DBA-E6B4-495B-9738-691FA5A6F8DF}" type="pres">
      <dgm:prSet presAssocID="{B1D9E4F2-910E-414D-ABDA-A02F39D6FF54}" presName="sibTrans" presStyleCnt="0"/>
      <dgm:spPr/>
    </dgm:pt>
    <dgm:pt modelId="{315651A9-A7BA-419F-B945-A6A13B85F934}" type="pres">
      <dgm:prSet presAssocID="{742A4D1F-2772-41BC-9E3C-8626F61F6A77}" presName="compNode" presStyleCnt="0"/>
      <dgm:spPr/>
    </dgm:pt>
    <dgm:pt modelId="{AE64A2D1-4362-483B-B561-FE1D86127C46}" type="pres">
      <dgm:prSet presAssocID="{742A4D1F-2772-41BC-9E3C-8626F61F6A77}" presName="iconBgRect" presStyleLbl="bgShp" presStyleIdx="3" presStyleCnt="4"/>
      <dgm:spPr/>
    </dgm:pt>
    <dgm:pt modelId="{E0755959-E328-4FB5-B5B5-714496406B65}" type="pres">
      <dgm:prSet presAssocID="{742A4D1F-2772-41BC-9E3C-8626F61F6A77}"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Walk"/>
        </a:ext>
      </dgm:extLst>
    </dgm:pt>
    <dgm:pt modelId="{5E5CCF9D-D5BE-4D9A-9203-FAA2046A4667}" type="pres">
      <dgm:prSet presAssocID="{742A4D1F-2772-41BC-9E3C-8626F61F6A77}" presName="spaceRect" presStyleCnt="0"/>
      <dgm:spPr/>
    </dgm:pt>
    <dgm:pt modelId="{0C218047-C3E3-4BF2-BA06-607FF3B083B8}" type="pres">
      <dgm:prSet presAssocID="{742A4D1F-2772-41BC-9E3C-8626F61F6A77}" presName="textRect" presStyleLbl="revTx" presStyleIdx="3" presStyleCnt="4">
        <dgm:presLayoutVars>
          <dgm:chMax val="1"/>
          <dgm:chPref val="1"/>
        </dgm:presLayoutVars>
      </dgm:prSet>
      <dgm:spPr/>
    </dgm:pt>
  </dgm:ptLst>
  <dgm:cxnLst>
    <dgm:cxn modelId="{F6D72012-3CF6-454E-915B-363BCE08EE1B}" srcId="{03026F02-DF9D-4F45-AFDD-1910FC8BEE94}" destId="{742A4D1F-2772-41BC-9E3C-8626F61F6A77}" srcOrd="3" destOrd="0" parTransId="{BDCF2667-B4A2-4602-8DB4-C95861DA0A02}" sibTransId="{8053A8C4-BD75-4E21-BFF4-5E7176061128}"/>
    <dgm:cxn modelId="{7BB2C91C-1F9D-4F8F-BB45-609CF63F2294}" srcId="{03026F02-DF9D-4F45-AFDD-1910FC8BEE94}" destId="{8CB7B691-8402-4B46-9B16-136BD0884602}" srcOrd="1" destOrd="0" parTransId="{C4FAC262-69FF-4433-954F-EB1C07303F1A}" sibTransId="{AA9A4CC3-F55E-4E5B-9DEA-DDF28963E011}"/>
    <dgm:cxn modelId="{9CE84D33-8E40-46C8-A346-087CF63EEE32}" type="presOf" srcId="{818AC16A-D91F-486E-88DB-E807D4D88C97}" destId="{85DA67F1-243C-48E3-9D9C-B8D8E0666BE7}" srcOrd="0" destOrd="0" presId="urn:microsoft.com/office/officeart/2018/5/layout/IconCircleLabelList"/>
    <dgm:cxn modelId="{9EC85A3F-323D-4F82-ACE9-5DCCF19973AF}" type="presOf" srcId="{8CB7B691-8402-4B46-9B16-136BD0884602}" destId="{9D620EA5-6A72-45F0-8D67-DA3EE9484D39}" srcOrd="0" destOrd="0" presId="urn:microsoft.com/office/officeart/2018/5/layout/IconCircleLabelList"/>
    <dgm:cxn modelId="{738BED78-8864-4DB0-96FF-253E96A0750A}" type="presOf" srcId="{03026F02-DF9D-4F45-AFDD-1910FC8BEE94}" destId="{2E324634-619A-4381-A01C-C699F2CBA50E}" srcOrd="0" destOrd="0" presId="urn:microsoft.com/office/officeart/2018/5/layout/IconCircleLabelList"/>
    <dgm:cxn modelId="{B41BE07E-AB45-47B6-82FA-9C7C9F4CD762}" srcId="{03026F02-DF9D-4F45-AFDD-1910FC8BEE94}" destId="{B67A9C26-5397-4AF9-AF0A-DEEDB1B5E68F}" srcOrd="0" destOrd="0" parTransId="{C0D6C10F-90F4-496C-9035-3BBBD17FDDF3}" sibTransId="{14B734AF-67F9-49D8-8DE6-1CAFC943DB3D}"/>
    <dgm:cxn modelId="{588C13A3-FB6B-4F7F-983D-613D03F01708}" type="presOf" srcId="{B67A9C26-5397-4AF9-AF0A-DEEDB1B5E68F}" destId="{E27C9690-C839-49E9-97F4-4074EBEB4184}" srcOrd="0" destOrd="0" presId="urn:microsoft.com/office/officeart/2018/5/layout/IconCircleLabelList"/>
    <dgm:cxn modelId="{FB6707B9-37B5-4DCB-9125-91E0A5533FF7}" type="presOf" srcId="{742A4D1F-2772-41BC-9E3C-8626F61F6A77}" destId="{0C218047-C3E3-4BF2-BA06-607FF3B083B8}" srcOrd="0" destOrd="0" presId="urn:microsoft.com/office/officeart/2018/5/layout/IconCircleLabelList"/>
    <dgm:cxn modelId="{666E19ED-9917-42EA-BFBB-0AB3222CA6A7}" srcId="{03026F02-DF9D-4F45-AFDD-1910FC8BEE94}" destId="{818AC16A-D91F-486E-88DB-E807D4D88C97}" srcOrd="2" destOrd="0" parTransId="{4B0A456C-0EEA-45DC-8D4E-553856A2EE6F}" sibTransId="{B1D9E4F2-910E-414D-ABDA-A02F39D6FF54}"/>
    <dgm:cxn modelId="{E6092891-4934-4F43-A1D1-1118F12D32AE}" type="presParOf" srcId="{2E324634-619A-4381-A01C-C699F2CBA50E}" destId="{A73B5377-10D8-4F43-9405-F45DDE555E23}" srcOrd="0" destOrd="0" presId="urn:microsoft.com/office/officeart/2018/5/layout/IconCircleLabelList"/>
    <dgm:cxn modelId="{EFCFB88D-712E-442B-ABB5-6AB15FE2DA10}" type="presParOf" srcId="{A73B5377-10D8-4F43-9405-F45DDE555E23}" destId="{B2A821BA-970D-4C8D-AE64-02E60E94EA16}" srcOrd="0" destOrd="0" presId="urn:microsoft.com/office/officeart/2018/5/layout/IconCircleLabelList"/>
    <dgm:cxn modelId="{9709FE17-6E1D-4325-9724-F6D448E479D5}" type="presParOf" srcId="{A73B5377-10D8-4F43-9405-F45DDE555E23}" destId="{040ABC08-F27D-48FD-96AB-2BD187177000}" srcOrd="1" destOrd="0" presId="urn:microsoft.com/office/officeart/2018/5/layout/IconCircleLabelList"/>
    <dgm:cxn modelId="{B6BA556F-4187-437E-82D9-E4464E99B313}" type="presParOf" srcId="{A73B5377-10D8-4F43-9405-F45DDE555E23}" destId="{C30DB44D-D4A4-47C2-8C04-F1BB04D11CE8}" srcOrd="2" destOrd="0" presId="urn:microsoft.com/office/officeart/2018/5/layout/IconCircleLabelList"/>
    <dgm:cxn modelId="{AA0F7D13-4241-46C9-906F-6EE4C317F186}" type="presParOf" srcId="{A73B5377-10D8-4F43-9405-F45DDE555E23}" destId="{E27C9690-C839-49E9-97F4-4074EBEB4184}" srcOrd="3" destOrd="0" presId="urn:microsoft.com/office/officeart/2018/5/layout/IconCircleLabelList"/>
    <dgm:cxn modelId="{5AE2749B-F598-473A-BF2C-F5CEB454ADF0}" type="presParOf" srcId="{2E324634-619A-4381-A01C-C699F2CBA50E}" destId="{DFF4AD1D-D101-4F9F-84C1-3D6DA0570831}" srcOrd="1" destOrd="0" presId="urn:microsoft.com/office/officeart/2018/5/layout/IconCircleLabelList"/>
    <dgm:cxn modelId="{854B042D-1A84-4F2A-8318-9033BF34ED27}" type="presParOf" srcId="{2E324634-619A-4381-A01C-C699F2CBA50E}" destId="{2BBBA6F4-2493-412E-B2F2-6E1F00ABFA69}" srcOrd="2" destOrd="0" presId="urn:microsoft.com/office/officeart/2018/5/layout/IconCircleLabelList"/>
    <dgm:cxn modelId="{11489AFC-B1BF-4ABE-9920-B70F28CD7DB2}" type="presParOf" srcId="{2BBBA6F4-2493-412E-B2F2-6E1F00ABFA69}" destId="{D9A69244-3B9B-4BFD-96FF-B0DA036F6C5D}" srcOrd="0" destOrd="0" presId="urn:microsoft.com/office/officeart/2018/5/layout/IconCircleLabelList"/>
    <dgm:cxn modelId="{600439EE-4A2C-462D-A5F2-606ABEF2BA8F}" type="presParOf" srcId="{2BBBA6F4-2493-412E-B2F2-6E1F00ABFA69}" destId="{B8FB4082-57DF-4C0D-9FDE-9120443A3B4B}" srcOrd="1" destOrd="0" presId="urn:microsoft.com/office/officeart/2018/5/layout/IconCircleLabelList"/>
    <dgm:cxn modelId="{EE8C2780-7317-45F5-8FA8-0CD9B2852EE5}" type="presParOf" srcId="{2BBBA6F4-2493-412E-B2F2-6E1F00ABFA69}" destId="{11A5C85D-D130-494F-9EC8-8164E9A688B2}" srcOrd="2" destOrd="0" presId="urn:microsoft.com/office/officeart/2018/5/layout/IconCircleLabelList"/>
    <dgm:cxn modelId="{8BE07B96-8142-4BA2-B700-27276D9CE1A7}" type="presParOf" srcId="{2BBBA6F4-2493-412E-B2F2-6E1F00ABFA69}" destId="{9D620EA5-6A72-45F0-8D67-DA3EE9484D39}" srcOrd="3" destOrd="0" presId="urn:microsoft.com/office/officeart/2018/5/layout/IconCircleLabelList"/>
    <dgm:cxn modelId="{A1B847DA-1D5B-4137-BE57-9A235F2063D9}" type="presParOf" srcId="{2E324634-619A-4381-A01C-C699F2CBA50E}" destId="{1ADB8249-B8ED-4962-BCDD-34972E0F8E7B}" srcOrd="3" destOrd="0" presId="urn:microsoft.com/office/officeart/2018/5/layout/IconCircleLabelList"/>
    <dgm:cxn modelId="{894BFD1E-CF67-48D7-B036-05EE72ADB8E1}" type="presParOf" srcId="{2E324634-619A-4381-A01C-C699F2CBA50E}" destId="{1781530B-686D-4A19-AF40-59FEF380DC2E}" srcOrd="4" destOrd="0" presId="urn:microsoft.com/office/officeart/2018/5/layout/IconCircleLabelList"/>
    <dgm:cxn modelId="{245F019C-7290-4A67-BD8B-572115C1A507}" type="presParOf" srcId="{1781530B-686D-4A19-AF40-59FEF380DC2E}" destId="{34A60495-4E33-4036-BF9B-4F42194EB8FE}" srcOrd="0" destOrd="0" presId="urn:microsoft.com/office/officeart/2018/5/layout/IconCircleLabelList"/>
    <dgm:cxn modelId="{757A688F-FA15-4233-93A0-3A126FBE6ED1}" type="presParOf" srcId="{1781530B-686D-4A19-AF40-59FEF380DC2E}" destId="{9350A093-2A11-4BA8-850A-581A71DD40E0}" srcOrd="1" destOrd="0" presId="urn:microsoft.com/office/officeart/2018/5/layout/IconCircleLabelList"/>
    <dgm:cxn modelId="{E6558CC0-C37B-4749-B12D-16C0F46BED23}" type="presParOf" srcId="{1781530B-686D-4A19-AF40-59FEF380DC2E}" destId="{D0EC8003-915A-48FB-8B07-223A69C770B2}" srcOrd="2" destOrd="0" presId="urn:microsoft.com/office/officeart/2018/5/layout/IconCircleLabelList"/>
    <dgm:cxn modelId="{BE6ADD1C-58CF-4AE9-A238-8C0035CAD6FD}" type="presParOf" srcId="{1781530B-686D-4A19-AF40-59FEF380DC2E}" destId="{85DA67F1-243C-48E3-9D9C-B8D8E0666BE7}" srcOrd="3" destOrd="0" presId="urn:microsoft.com/office/officeart/2018/5/layout/IconCircleLabelList"/>
    <dgm:cxn modelId="{2558A175-6EE4-4BBD-9153-324D97274731}" type="presParOf" srcId="{2E324634-619A-4381-A01C-C699F2CBA50E}" destId="{E2F75DBA-E6B4-495B-9738-691FA5A6F8DF}" srcOrd="5" destOrd="0" presId="urn:microsoft.com/office/officeart/2018/5/layout/IconCircleLabelList"/>
    <dgm:cxn modelId="{2C472708-FF5F-450E-93CF-6FDC003C340A}" type="presParOf" srcId="{2E324634-619A-4381-A01C-C699F2CBA50E}" destId="{315651A9-A7BA-419F-B945-A6A13B85F934}" srcOrd="6" destOrd="0" presId="urn:microsoft.com/office/officeart/2018/5/layout/IconCircleLabelList"/>
    <dgm:cxn modelId="{93B4D54F-2715-467A-AD7D-E342C3180DB1}" type="presParOf" srcId="{315651A9-A7BA-419F-B945-A6A13B85F934}" destId="{AE64A2D1-4362-483B-B561-FE1D86127C46}" srcOrd="0" destOrd="0" presId="urn:microsoft.com/office/officeart/2018/5/layout/IconCircleLabelList"/>
    <dgm:cxn modelId="{1442A49E-560C-47BA-B1CD-82CA62E55769}" type="presParOf" srcId="{315651A9-A7BA-419F-B945-A6A13B85F934}" destId="{E0755959-E328-4FB5-B5B5-714496406B65}" srcOrd="1" destOrd="0" presId="urn:microsoft.com/office/officeart/2018/5/layout/IconCircleLabelList"/>
    <dgm:cxn modelId="{11733B19-8C9A-4F18-9FB2-A68C4A0A1B21}" type="presParOf" srcId="{315651A9-A7BA-419F-B945-A6A13B85F934}" destId="{5E5CCF9D-D5BE-4D9A-9203-FAA2046A4667}" srcOrd="2" destOrd="0" presId="urn:microsoft.com/office/officeart/2018/5/layout/IconCircleLabelList"/>
    <dgm:cxn modelId="{2FBFC6C0-2B46-42D1-BCBD-FE3831C509BD}" type="presParOf" srcId="{315651A9-A7BA-419F-B945-A6A13B85F934}" destId="{0C218047-C3E3-4BF2-BA06-607FF3B083B8}"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A321A332-CF69-4ECA-A837-BB9130CF6092}"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429A01F5-A090-4568-B79B-59D03BD8B070}">
      <dgm:prSet/>
      <dgm:spPr/>
      <dgm:t>
        <a:bodyPr/>
        <a:lstStyle/>
        <a:p>
          <a:r>
            <a:rPr lang="en-US">
              <a:solidFill>
                <a:schemeClr val="tx1"/>
              </a:solidFill>
            </a:rPr>
            <a:t>Decreased pain</a:t>
          </a:r>
        </a:p>
      </dgm:t>
    </dgm:pt>
    <dgm:pt modelId="{0182F8E8-78AB-40C0-8EDC-6C2E000984BB}" type="parTrans" cxnId="{40E4022E-EA9B-4199-8FDA-EA58808AE7D3}">
      <dgm:prSet/>
      <dgm:spPr/>
      <dgm:t>
        <a:bodyPr/>
        <a:lstStyle/>
        <a:p>
          <a:endParaRPr lang="en-US"/>
        </a:p>
      </dgm:t>
    </dgm:pt>
    <dgm:pt modelId="{B6E69666-BA16-4524-A252-98C1206EB16E}" type="sibTrans" cxnId="{40E4022E-EA9B-4199-8FDA-EA58808AE7D3}">
      <dgm:prSet/>
      <dgm:spPr/>
      <dgm:t>
        <a:bodyPr/>
        <a:lstStyle/>
        <a:p>
          <a:endParaRPr lang="en-US"/>
        </a:p>
      </dgm:t>
    </dgm:pt>
    <dgm:pt modelId="{7A4A7CCA-2399-463F-BE39-0E637A49036E}">
      <dgm:prSet/>
      <dgm:spPr/>
      <dgm:t>
        <a:bodyPr/>
        <a:lstStyle/>
        <a:p>
          <a:r>
            <a:rPr lang="en-US">
              <a:solidFill>
                <a:schemeClr val="tx1"/>
              </a:solidFill>
            </a:rPr>
            <a:t>Decreased fatigue</a:t>
          </a:r>
        </a:p>
      </dgm:t>
    </dgm:pt>
    <dgm:pt modelId="{FE33A85E-9284-4E89-852C-07D485A1515F}" type="parTrans" cxnId="{E1E82101-1D9E-4A92-B53A-1D1A06BB27F2}">
      <dgm:prSet/>
      <dgm:spPr/>
      <dgm:t>
        <a:bodyPr/>
        <a:lstStyle/>
        <a:p>
          <a:endParaRPr lang="en-US"/>
        </a:p>
      </dgm:t>
    </dgm:pt>
    <dgm:pt modelId="{A69F338C-00A4-4D6F-A153-86847E90C5B5}" type="sibTrans" cxnId="{E1E82101-1D9E-4A92-B53A-1D1A06BB27F2}">
      <dgm:prSet/>
      <dgm:spPr/>
      <dgm:t>
        <a:bodyPr/>
        <a:lstStyle/>
        <a:p>
          <a:endParaRPr lang="en-US"/>
        </a:p>
      </dgm:t>
    </dgm:pt>
    <dgm:pt modelId="{6F320BE3-1480-4022-882C-7D74802CE8EC}">
      <dgm:prSet/>
      <dgm:spPr/>
      <dgm:t>
        <a:bodyPr/>
        <a:lstStyle/>
        <a:p>
          <a:r>
            <a:rPr lang="en-US">
              <a:solidFill>
                <a:schemeClr val="tx1"/>
              </a:solidFill>
            </a:rPr>
            <a:t>Decreased depression and anxiety</a:t>
          </a:r>
        </a:p>
      </dgm:t>
    </dgm:pt>
    <dgm:pt modelId="{840ABDAC-4AD3-4CAE-AD9B-359E04E432D5}" type="parTrans" cxnId="{B4803032-86F4-4059-8E26-C4DE9B15D14B}">
      <dgm:prSet/>
      <dgm:spPr/>
      <dgm:t>
        <a:bodyPr/>
        <a:lstStyle/>
        <a:p>
          <a:endParaRPr lang="en-US"/>
        </a:p>
      </dgm:t>
    </dgm:pt>
    <dgm:pt modelId="{7D21D641-C45B-45A3-8BB7-A86D1EEF2C5B}" type="sibTrans" cxnId="{B4803032-86F4-4059-8E26-C4DE9B15D14B}">
      <dgm:prSet/>
      <dgm:spPr/>
      <dgm:t>
        <a:bodyPr/>
        <a:lstStyle/>
        <a:p>
          <a:endParaRPr lang="en-US"/>
        </a:p>
      </dgm:t>
    </dgm:pt>
    <dgm:pt modelId="{153C6FF9-0BE5-450E-AFD0-67DEAC072C54}">
      <dgm:prSet/>
      <dgm:spPr/>
      <dgm:t>
        <a:bodyPr/>
        <a:lstStyle/>
        <a:p>
          <a:r>
            <a:rPr lang="en-US">
              <a:solidFill>
                <a:schemeClr val="tx1"/>
              </a:solidFill>
            </a:rPr>
            <a:t>Improved satisfaction with health</a:t>
          </a:r>
        </a:p>
      </dgm:t>
    </dgm:pt>
    <dgm:pt modelId="{2FC0983D-ACFC-4E8F-973B-2B28C4582AAB}" type="parTrans" cxnId="{8BDDD0DF-F038-4B74-888D-2D4612460365}">
      <dgm:prSet/>
      <dgm:spPr/>
      <dgm:t>
        <a:bodyPr/>
        <a:lstStyle/>
        <a:p>
          <a:endParaRPr lang="en-US"/>
        </a:p>
      </dgm:t>
    </dgm:pt>
    <dgm:pt modelId="{6CDB1563-AFA1-4D61-8A7B-6E036788C6C1}" type="sibTrans" cxnId="{8BDDD0DF-F038-4B74-888D-2D4612460365}">
      <dgm:prSet/>
      <dgm:spPr/>
      <dgm:t>
        <a:bodyPr/>
        <a:lstStyle/>
        <a:p>
          <a:endParaRPr lang="en-US"/>
        </a:p>
      </dgm:t>
    </dgm:pt>
    <dgm:pt modelId="{BF970769-6C40-4540-9EF1-318240383359}">
      <dgm:prSet/>
      <dgm:spPr/>
      <dgm:t>
        <a:bodyPr/>
        <a:lstStyle/>
        <a:p>
          <a:r>
            <a:rPr lang="en-US">
              <a:solidFill>
                <a:schemeClr val="tx1"/>
              </a:solidFill>
            </a:rPr>
            <a:t>Improved sleep</a:t>
          </a:r>
        </a:p>
      </dgm:t>
    </dgm:pt>
    <dgm:pt modelId="{5785709E-A454-4DE8-824E-787BA2593574}" type="parTrans" cxnId="{D2431844-D382-41C8-823C-B7D2206E2E8D}">
      <dgm:prSet/>
      <dgm:spPr/>
      <dgm:t>
        <a:bodyPr/>
        <a:lstStyle/>
        <a:p>
          <a:endParaRPr lang="en-US"/>
        </a:p>
      </dgm:t>
    </dgm:pt>
    <dgm:pt modelId="{33D85E96-A36C-45C1-ACAB-CB8E196CC75D}" type="sibTrans" cxnId="{D2431844-D382-41C8-823C-B7D2206E2E8D}">
      <dgm:prSet/>
      <dgm:spPr/>
      <dgm:t>
        <a:bodyPr/>
        <a:lstStyle/>
        <a:p>
          <a:endParaRPr lang="en-US"/>
        </a:p>
      </dgm:t>
    </dgm:pt>
    <dgm:pt modelId="{5C63F750-E7E5-4D5A-8492-309584513C49}">
      <dgm:prSet/>
      <dgm:spPr/>
      <dgm:t>
        <a:bodyPr/>
        <a:lstStyle/>
        <a:p>
          <a:r>
            <a:rPr lang="en-US">
              <a:solidFill>
                <a:schemeClr val="tx1"/>
              </a:solidFill>
            </a:rPr>
            <a:t>Improved satisfaction with appearance</a:t>
          </a:r>
        </a:p>
      </dgm:t>
    </dgm:pt>
    <dgm:pt modelId="{259ADC37-CEF4-4D81-B200-812D54494DB6}" type="parTrans" cxnId="{5296E693-AEDF-4586-B753-86707F6FAC23}">
      <dgm:prSet/>
      <dgm:spPr/>
      <dgm:t>
        <a:bodyPr/>
        <a:lstStyle/>
        <a:p>
          <a:endParaRPr lang="en-US"/>
        </a:p>
      </dgm:t>
    </dgm:pt>
    <dgm:pt modelId="{3E508D3B-D5E9-4930-A597-2FCF573C14AC}" type="sibTrans" cxnId="{5296E693-AEDF-4586-B753-86707F6FAC23}">
      <dgm:prSet/>
      <dgm:spPr/>
      <dgm:t>
        <a:bodyPr/>
        <a:lstStyle/>
        <a:p>
          <a:endParaRPr lang="en-US"/>
        </a:p>
      </dgm:t>
    </dgm:pt>
    <dgm:pt modelId="{AD29B2FC-8AD6-164C-AD7E-C4B444B34357}" type="pres">
      <dgm:prSet presAssocID="{A321A332-CF69-4ECA-A837-BB9130CF6092}" presName="diagram" presStyleCnt="0">
        <dgm:presLayoutVars>
          <dgm:dir/>
          <dgm:resizeHandles val="exact"/>
        </dgm:presLayoutVars>
      </dgm:prSet>
      <dgm:spPr/>
    </dgm:pt>
    <dgm:pt modelId="{C67C047C-ECA6-AA48-BE9A-CF651EFBD58C}" type="pres">
      <dgm:prSet presAssocID="{429A01F5-A090-4568-B79B-59D03BD8B070}" presName="node" presStyleLbl="node1" presStyleIdx="0" presStyleCnt="6">
        <dgm:presLayoutVars>
          <dgm:bulletEnabled val="1"/>
        </dgm:presLayoutVars>
      </dgm:prSet>
      <dgm:spPr/>
    </dgm:pt>
    <dgm:pt modelId="{1A9963E7-F070-454A-8EA3-319939BC5C04}" type="pres">
      <dgm:prSet presAssocID="{B6E69666-BA16-4524-A252-98C1206EB16E}" presName="sibTrans" presStyleCnt="0"/>
      <dgm:spPr/>
    </dgm:pt>
    <dgm:pt modelId="{586490F5-DC51-DF40-9AAF-0FE7A39124F1}" type="pres">
      <dgm:prSet presAssocID="{7A4A7CCA-2399-463F-BE39-0E637A49036E}" presName="node" presStyleLbl="node1" presStyleIdx="1" presStyleCnt="6">
        <dgm:presLayoutVars>
          <dgm:bulletEnabled val="1"/>
        </dgm:presLayoutVars>
      </dgm:prSet>
      <dgm:spPr/>
    </dgm:pt>
    <dgm:pt modelId="{43286EDE-7F29-D044-AF0D-5FB0EBAF144F}" type="pres">
      <dgm:prSet presAssocID="{A69F338C-00A4-4D6F-A153-86847E90C5B5}" presName="sibTrans" presStyleCnt="0"/>
      <dgm:spPr/>
    </dgm:pt>
    <dgm:pt modelId="{B10B7EA5-5154-3A45-B69A-122816DCC5BC}" type="pres">
      <dgm:prSet presAssocID="{6F320BE3-1480-4022-882C-7D74802CE8EC}" presName="node" presStyleLbl="node1" presStyleIdx="2" presStyleCnt="6">
        <dgm:presLayoutVars>
          <dgm:bulletEnabled val="1"/>
        </dgm:presLayoutVars>
      </dgm:prSet>
      <dgm:spPr/>
    </dgm:pt>
    <dgm:pt modelId="{8A5F3DC9-2061-1646-81BD-3341137F58A3}" type="pres">
      <dgm:prSet presAssocID="{7D21D641-C45B-45A3-8BB7-A86D1EEF2C5B}" presName="sibTrans" presStyleCnt="0"/>
      <dgm:spPr/>
    </dgm:pt>
    <dgm:pt modelId="{B9B9CB97-A7E4-0A4E-983B-D89D956E7567}" type="pres">
      <dgm:prSet presAssocID="{153C6FF9-0BE5-450E-AFD0-67DEAC072C54}" presName="node" presStyleLbl="node1" presStyleIdx="3" presStyleCnt="6">
        <dgm:presLayoutVars>
          <dgm:bulletEnabled val="1"/>
        </dgm:presLayoutVars>
      </dgm:prSet>
      <dgm:spPr/>
    </dgm:pt>
    <dgm:pt modelId="{23DC0F6A-29B4-6043-8AA5-4E87ABEDDBE4}" type="pres">
      <dgm:prSet presAssocID="{6CDB1563-AFA1-4D61-8A7B-6E036788C6C1}" presName="sibTrans" presStyleCnt="0"/>
      <dgm:spPr/>
    </dgm:pt>
    <dgm:pt modelId="{1579B860-E49B-1F48-A9F6-FCD15A685692}" type="pres">
      <dgm:prSet presAssocID="{BF970769-6C40-4540-9EF1-318240383359}" presName="node" presStyleLbl="node1" presStyleIdx="4" presStyleCnt="6">
        <dgm:presLayoutVars>
          <dgm:bulletEnabled val="1"/>
        </dgm:presLayoutVars>
      </dgm:prSet>
      <dgm:spPr/>
    </dgm:pt>
    <dgm:pt modelId="{94B31E2C-3B11-4A40-BE3E-E68E3F9B5D8C}" type="pres">
      <dgm:prSet presAssocID="{33D85E96-A36C-45C1-ACAB-CB8E196CC75D}" presName="sibTrans" presStyleCnt="0"/>
      <dgm:spPr/>
    </dgm:pt>
    <dgm:pt modelId="{628AFD25-A2D5-0644-BD71-461EAB1AF776}" type="pres">
      <dgm:prSet presAssocID="{5C63F750-E7E5-4D5A-8492-309584513C49}" presName="node" presStyleLbl="node1" presStyleIdx="5" presStyleCnt="6">
        <dgm:presLayoutVars>
          <dgm:bulletEnabled val="1"/>
        </dgm:presLayoutVars>
      </dgm:prSet>
      <dgm:spPr/>
    </dgm:pt>
  </dgm:ptLst>
  <dgm:cxnLst>
    <dgm:cxn modelId="{E1E82101-1D9E-4A92-B53A-1D1A06BB27F2}" srcId="{A321A332-CF69-4ECA-A837-BB9130CF6092}" destId="{7A4A7CCA-2399-463F-BE39-0E637A49036E}" srcOrd="1" destOrd="0" parTransId="{FE33A85E-9284-4E89-852C-07D485A1515F}" sibTransId="{A69F338C-00A4-4D6F-A153-86847E90C5B5}"/>
    <dgm:cxn modelId="{40E4022E-EA9B-4199-8FDA-EA58808AE7D3}" srcId="{A321A332-CF69-4ECA-A837-BB9130CF6092}" destId="{429A01F5-A090-4568-B79B-59D03BD8B070}" srcOrd="0" destOrd="0" parTransId="{0182F8E8-78AB-40C0-8EDC-6C2E000984BB}" sibTransId="{B6E69666-BA16-4524-A252-98C1206EB16E}"/>
    <dgm:cxn modelId="{B4803032-86F4-4059-8E26-C4DE9B15D14B}" srcId="{A321A332-CF69-4ECA-A837-BB9130CF6092}" destId="{6F320BE3-1480-4022-882C-7D74802CE8EC}" srcOrd="2" destOrd="0" parTransId="{840ABDAC-4AD3-4CAE-AD9B-359E04E432D5}" sibTransId="{7D21D641-C45B-45A3-8BB7-A86D1EEF2C5B}"/>
    <dgm:cxn modelId="{2D4CDA3D-0820-944F-9B09-3AB00CB23C6B}" type="presOf" srcId="{6F320BE3-1480-4022-882C-7D74802CE8EC}" destId="{B10B7EA5-5154-3A45-B69A-122816DCC5BC}" srcOrd="0" destOrd="0" presId="urn:microsoft.com/office/officeart/2005/8/layout/default"/>
    <dgm:cxn modelId="{D2431844-D382-41C8-823C-B7D2206E2E8D}" srcId="{A321A332-CF69-4ECA-A837-BB9130CF6092}" destId="{BF970769-6C40-4540-9EF1-318240383359}" srcOrd="4" destOrd="0" parTransId="{5785709E-A454-4DE8-824E-787BA2593574}" sibTransId="{33D85E96-A36C-45C1-ACAB-CB8E196CC75D}"/>
    <dgm:cxn modelId="{C5AFC066-5BAC-1F4C-8262-C9AD7DE9DA26}" type="presOf" srcId="{153C6FF9-0BE5-450E-AFD0-67DEAC072C54}" destId="{B9B9CB97-A7E4-0A4E-983B-D89D956E7567}" srcOrd="0" destOrd="0" presId="urn:microsoft.com/office/officeart/2005/8/layout/default"/>
    <dgm:cxn modelId="{5296E693-AEDF-4586-B753-86707F6FAC23}" srcId="{A321A332-CF69-4ECA-A837-BB9130CF6092}" destId="{5C63F750-E7E5-4D5A-8492-309584513C49}" srcOrd="5" destOrd="0" parTransId="{259ADC37-CEF4-4D81-B200-812D54494DB6}" sibTransId="{3E508D3B-D5E9-4930-A597-2FCF573C14AC}"/>
    <dgm:cxn modelId="{1FF331B1-75FC-4440-8B8F-004D4B588268}" type="presOf" srcId="{BF970769-6C40-4540-9EF1-318240383359}" destId="{1579B860-E49B-1F48-A9F6-FCD15A685692}" srcOrd="0" destOrd="0" presId="urn:microsoft.com/office/officeart/2005/8/layout/default"/>
    <dgm:cxn modelId="{FB7C6AB4-6638-3945-9FFB-AC34F0430F5B}" type="presOf" srcId="{A321A332-CF69-4ECA-A837-BB9130CF6092}" destId="{AD29B2FC-8AD6-164C-AD7E-C4B444B34357}" srcOrd="0" destOrd="0" presId="urn:microsoft.com/office/officeart/2005/8/layout/default"/>
    <dgm:cxn modelId="{8EE385D6-ACE2-FA40-91AA-B6C5401419E5}" type="presOf" srcId="{429A01F5-A090-4568-B79B-59D03BD8B070}" destId="{C67C047C-ECA6-AA48-BE9A-CF651EFBD58C}" srcOrd="0" destOrd="0" presId="urn:microsoft.com/office/officeart/2005/8/layout/default"/>
    <dgm:cxn modelId="{8BDDD0DF-F038-4B74-888D-2D4612460365}" srcId="{A321A332-CF69-4ECA-A837-BB9130CF6092}" destId="{153C6FF9-0BE5-450E-AFD0-67DEAC072C54}" srcOrd="3" destOrd="0" parTransId="{2FC0983D-ACFC-4E8F-973B-2B28C4582AAB}" sibTransId="{6CDB1563-AFA1-4D61-8A7B-6E036788C6C1}"/>
    <dgm:cxn modelId="{339437E9-7E11-1B49-B0E5-E88E28AB1194}" type="presOf" srcId="{5C63F750-E7E5-4D5A-8492-309584513C49}" destId="{628AFD25-A2D5-0644-BD71-461EAB1AF776}" srcOrd="0" destOrd="0" presId="urn:microsoft.com/office/officeart/2005/8/layout/default"/>
    <dgm:cxn modelId="{21A786F1-E9EA-FD4D-9803-AA838AC5D84B}" type="presOf" srcId="{7A4A7CCA-2399-463F-BE39-0E637A49036E}" destId="{586490F5-DC51-DF40-9AAF-0FE7A39124F1}" srcOrd="0" destOrd="0" presId="urn:microsoft.com/office/officeart/2005/8/layout/default"/>
    <dgm:cxn modelId="{A295C988-3285-094E-8CB8-95FA870F4171}" type="presParOf" srcId="{AD29B2FC-8AD6-164C-AD7E-C4B444B34357}" destId="{C67C047C-ECA6-AA48-BE9A-CF651EFBD58C}" srcOrd="0" destOrd="0" presId="urn:microsoft.com/office/officeart/2005/8/layout/default"/>
    <dgm:cxn modelId="{F98A84B4-23AD-DD46-AEB0-6B2DF5AE3C9C}" type="presParOf" srcId="{AD29B2FC-8AD6-164C-AD7E-C4B444B34357}" destId="{1A9963E7-F070-454A-8EA3-319939BC5C04}" srcOrd="1" destOrd="0" presId="urn:microsoft.com/office/officeart/2005/8/layout/default"/>
    <dgm:cxn modelId="{2078C348-B400-4C46-B407-CCDB7690274B}" type="presParOf" srcId="{AD29B2FC-8AD6-164C-AD7E-C4B444B34357}" destId="{586490F5-DC51-DF40-9AAF-0FE7A39124F1}" srcOrd="2" destOrd="0" presId="urn:microsoft.com/office/officeart/2005/8/layout/default"/>
    <dgm:cxn modelId="{CDCF677E-48CC-694A-B46B-7CEE48D1AEFA}" type="presParOf" srcId="{AD29B2FC-8AD6-164C-AD7E-C4B444B34357}" destId="{43286EDE-7F29-D044-AF0D-5FB0EBAF144F}" srcOrd="3" destOrd="0" presId="urn:microsoft.com/office/officeart/2005/8/layout/default"/>
    <dgm:cxn modelId="{259F620D-30FA-3040-8131-DFA1720614D0}" type="presParOf" srcId="{AD29B2FC-8AD6-164C-AD7E-C4B444B34357}" destId="{B10B7EA5-5154-3A45-B69A-122816DCC5BC}" srcOrd="4" destOrd="0" presId="urn:microsoft.com/office/officeart/2005/8/layout/default"/>
    <dgm:cxn modelId="{97B20C2B-48E9-1046-810C-69C5F714ACF6}" type="presParOf" srcId="{AD29B2FC-8AD6-164C-AD7E-C4B444B34357}" destId="{8A5F3DC9-2061-1646-81BD-3341137F58A3}" srcOrd="5" destOrd="0" presId="urn:microsoft.com/office/officeart/2005/8/layout/default"/>
    <dgm:cxn modelId="{E61E34AE-F5AC-A74E-A1FD-0BAE2BE19461}" type="presParOf" srcId="{AD29B2FC-8AD6-164C-AD7E-C4B444B34357}" destId="{B9B9CB97-A7E4-0A4E-983B-D89D956E7567}" srcOrd="6" destOrd="0" presId="urn:microsoft.com/office/officeart/2005/8/layout/default"/>
    <dgm:cxn modelId="{16664CB0-41B1-A74A-9880-327240270EAC}" type="presParOf" srcId="{AD29B2FC-8AD6-164C-AD7E-C4B444B34357}" destId="{23DC0F6A-29B4-6043-8AA5-4E87ABEDDBE4}" srcOrd="7" destOrd="0" presId="urn:microsoft.com/office/officeart/2005/8/layout/default"/>
    <dgm:cxn modelId="{3818B44D-5D02-224A-ADC2-3DD5E2D5B6EE}" type="presParOf" srcId="{AD29B2FC-8AD6-164C-AD7E-C4B444B34357}" destId="{1579B860-E49B-1F48-A9F6-FCD15A685692}" srcOrd="8" destOrd="0" presId="urn:microsoft.com/office/officeart/2005/8/layout/default"/>
    <dgm:cxn modelId="{95C60ACC-CFD5-AA44-A8E4-7E79290133B9}" type="presParOf" srcId="{AD29B2FC-8AD6-164C-AD7E-C4B444B34357}" destId="{94B31E2C-3B11-4A40-BE3E-E68E3F9B5D8C}" srcOrd="9" destOrd="0" presId="urn:microsoft.com/office/officeart/2005/8/layout/default"/>
    <dgm:cxn modelId="{EF877DFA-9C41-784C-9306-747FF67B66FB}" type="presParOf" srcId="{AD29B2FC-8AD6-164C-AD7E-C4B444B34357}" destId="{628AFD25-A2D5-0644-BD71-461EAB1AF776}"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B819628-1C6E-4110-8024-846712940BCD}" type="doc">
      <dgm:prSet loTypeId="urn:microsoft.com/office/officeart/2005/8/layout/list1" loCatId="list" qsTypeId="urn:microsoft.com/office/officeart/2005/8/quickstyle/simple4" qsCatId="simple" csTypeId="urn:microsoft.com/office/officeart/2005/8/colors/colorful5" csCatId="colorful"/>
      <dgm:spPr/>
      <dgm:t>
        <a:bodyPr/>
        <a:lstStyle/>
        <a:p>
          <a:endParaRPr lang="en-US"/>
        </a:p>
      </dgm:t>
    </dgm:pt>
    <dgm:pt modelId="{3220E4CC-743B-467A-918D-F89E60C8E6A2}">
      <dgm:prSet/>
      <dgm:spPr/>
      <dgm:t>
        <a:bodyPr/>
        <a:lstStyle/>
        <a:p>
          <a:r>
            <a:rPr lang="en-US"/>
            <a:t>GEICO</a:t>
          </a:r>
        </a:p>
      </dgm:t>
    </dgm:pt>
    <dgm:pt modelId="{39454CFE-4F0A-4B9F-B17A-95FD61EB46DB}" type="parTrans" cxnId="{5752B634-459B-4240-B53F-0E59A24FCD1D}">
      <dgm:prSet/>
      <dgm:spPr/>
      <dgm:t>
        <a:bodyPr/>
        <a:lstStyle/>
        <a:p>
          <a:endParaRPr lang="en-US"/>
        </a:p>
      </dgm:t>
    </dgm:pt>
    <dgm:pt modelId="{09ED2608-385E-454F-AB2F-384FCD1AE0B7}" type="sibTrans" cxnId="{5752B634-459B-4240-B53F-0E59A24FCD1D}">
      <dgm:prSet/>
      <dgm:spPr/>
      <dgm:t>
        <a:bodyPr/>
        <a:lstStyle/>
        <a:p>
          <a:endParaRPr lang="en-US"/>
        </a:p>
      </dgm:t>
    </dgm:pt>
    <dgm:pt modelId="{82CEA9C5-B839-442F-95FD-54A4209218CA}">
      <dgm:prSet/>
      <dgm:spPr/>
      <dgm:t>
        <a:bodyPr/>
        <a:lstStyle/>
        <a:p>
          <a:r>
            <a:rPr lang="en-US"/>
            <a:t>SMILES</a:t>
          </a:r>
        </a:p>
      </dgm:t>
    </dgm:pt>
    <dgm:pt modelId="{3CAD9B4A-4146-4B92-A817-D379849F3BE5}" type="parTrans" cxnId="{8ABDE31D-39F8-419A-A768-23F947D4FED9}">
      <dgm:prSet/>
      <dgm:spPr/>
      <dgm:t>
        <a:bodyPr/>
        <a:lstStyle/>
        <a:p>
          <a:endParaRPr lang="en-US"/>
        </a:p>
      </dgm:t>
    </dgm:pt>
    <dgm:pt modelId="{9057CBB8-4857-4E36-A025-CA582ADAA6BD}" type="sibTrans" cxnId="{8ABDE31D-39F8-419A-A768-23F947D4FED9}">
      <dgm:prSet/>
      <dgm:spPr/>
      <dgm:t>
        <a:bodyPr/>
        <a:lstStyle/>
        <a:p>
          <a:endParaRPr lang="en-US"/>
        </a:p>
      </dgm:t>
    </dgm:pt>
    <dgm:pt modelId="{FF0A5DB0-4681-43EE-9E11-B1F75E98FA39}">
      <dgm:prSet/>
      <dgm:spPr/>
      <dgm:t>
        <a:bodyPr/>
        <a:lstStyle/>
        <a:p>
          <a:r>
            <a:rPr lang="en-US"/>
            <a:t>PREDIDEP</a:t>
          </a:r>
        </a:p>
      </dgm:t>
    </dgm:pt>
    <dgm:pt modelId="{A843E581-A0E6-47BD-ADC0-B784BCE3A436}" type="parTrans" cxnId="{7B9AEEFE-6F32-4050-BA37-1A2759367EEC}">
      <dgm:prSet/>
      <dgm:spPr/>
      <dgm:t>
        <a:bodyPr/>
        <a:lstStyle/>
        <a:p>
          <a:endParaRPr lang="en-US"/>
        </a:p>
      </dgm:t>
    </dgm:pt>
    <dgm:pt modelId="{247C8F69-A1D0-4FD9-9DE2-0B1D0A4F060D}" type="sibTrans" cxnId="{7B9AEEFE-6F32-4050-BA37-1A2759367EEC}">
      <dgm:prSet/>
      <dgm:spPr/>
      <dgm:t>
        <a:bodyPr/>
        <a:lstStyle/>
        <a:p>
          <a:endParaRPr lang="en-US"/>
        </a:p>
      </dgm:t>
    </dgm:pt>
    <dgm:pt modelId="{1F7E5991-B312-423F-B3FF-0A0DD6B0414E}">
      <dgm:prSet/>
      <dgm:spPr/>
      <dgm:t>
        <a:bodyPr/>
        <a:lstStyle/>
        <a:p>
          <a:r>
            <a:rPr lang="en-US"/>
            <a:t>HELFIMED</a:t>
          </a:r>
        </a:p>
      </dgm:t>
    </dgm:pt>
    <dgm:pt modelId="{3D46D724-B6A5-49ED-9C43-07CAA446C168}" type="parTrans" cxnId="{1663DAFF-ED2A-45D6-A518-67ED136DA59C}">
      <dgm:prSet/>
      <dgm:spPr/>
      <dgm:t>
        <a:bodyPr/>
        <a:lstStyle/>
        <a:p>
          <a:endParaRPr lang="en-US"/>
        </a:p>
      </dgm:t>
    </dgm:pt>
    <dgm:pt modelId="{F1CAE609-9E9A-4DD2-8F61-B0936DFD0EDE}" type="sibTrans" cxnId="{1663DAFF-ED2A-45D6-A518-67ED136DA59C}">
      <dgm:prSet/>
      <dgm:spPr/>
      <dgm:t>
        <a:bodyPr/>
        <a:lstStyle/>
        <a:p>
          <a:endParaRPr lang="en-US"/>
        </a:p>
      </dgm:t>
    </dgm:pt>
    <dgm:pt modelId="{B3FAB5D1-A601-C64F-8FC9-73BCDFE1CA20}" type="pres">
      <dgm:prSet presAssocID="{7B819628-1C6E-4110-8024-846712940BCD}" presName="linear" presStyleCnt="0">
        <dgm:presLayoutVars>
          <dgm:dir/>
          <dgm:animLvl val="lvl"/>
          <dgm:resizeHandles val="exact"/>
        </dgm:presLayoutVars>
      </dgm:prSet>
      <dgm:spPr/>
    </dgm:pt>
    <dgm:pt modelId="{E5ADD291-7444-D74F-9E54-2110DE8FE912}" type="pres">
      <dgm:prSet presAssocID="{3220E4CC-743B-467A-918D-F89E60C8E6A2}" presName="parentLin" presStyleCnt="0"/>
      <dgm:spPr/>
    </dgm:pt>
    <dgm:pt modelId="{051276FE-875D-0249-AB3D-88222B72C547}" type="pres">
      <dgm:prSet presAssocID="{3220E4CC-743B-467A-918D-F89E60C8E6A2}" presName="parentLeftMargin" presStyleLbl="node1" presStyleIdx="0" presStyleCnt="4"/>
      <dgm:spPr/>
    </dgm:pt>
    <dgm:pt modelId="{EAD5BA11-22AF-EE4C-93F4-E63AAFFDA3C5}" type="pres">
      <dgm:prSet presAssocID="{3220E4CC-743B-467A-918D-F89E60C8E6A2}" presName="parentText" presStyleLbl="node1" presStyleIdx="0" presStyleCnt="4">
        <dgm:presLayoutVars>
          <dgm:chMax val="0"/>
          <dgm:bulletEnabled val="1"/>
        </dgm:presLayoutVars>
      </dgm:prSet>
      <dgm:spPr/>
    </dgm:pt>
    <dgm:pt modelId="{F667F1F8-82CB-C64D-B503-B38CF1A2B3AD}" type="pres">
      <dgm:prSet presAssocID="{3220E4CC-743B-467A-918D-F89E60C8E6A2}" presName="negativeSpace" presStyleCnt="0"/>
      <dgm:spPr/>
    </dgm:pt>
    <dgm:pt modelId="{2790FF1D-8C58-874F-8EE1-109DD4A29A8C}" type="pres">
      <dgm:prSet presAssocID="{3220E4CC-743B-467A-918D-F89E60C8E6A2}" presName="childText" presStyleLbl="conFgAcc1" presStyleIdx="0" presStyleCnt="4">
        <dgm:presLayoutVars>
          <dgm:bulletEnabled val="1"/>
        </dgm:presLayoutVars>
      </dgm:prSet>
      <dgm:spPr/>
    </dgm:pt>
    <dgm:pt modelId="{2AB3A71F-37BC-134E-B948-53A201D1728A}" type="pres">
      <dgm:prSet presAssocID="{09ED2608-385E-454F-AB2F-384FCD1AE0B7}" presName="spaceBetweenRectangles" presStyleCnt="0"/>
      <dgm:spPr/>
    </dgm:pt>
    <dgm:pt modelId="{80F287E7-F7F1-4343-9180-03A66AEF21BD}" type="pres">
      <dgm:prSet presAssocID="{82CEA9C5-B839-442F-95FD-54A4209218CA}" presName="parentLin" presStyleCnt="0"/>
      <dgm:spPr/>
    </dgm:pt>
    <dgm:pt modelId="{5A1180A8-58F5-FC4E-B070-F8C936475421}" type="pres">
      <dgm:prSet presAssocID="{82CEA9C5-B839-442F-95FD-54A4209218CA}" presName="parentLeftMargin" presStyleLbl="node1" presStyleIdx="0" presStyleCnt="4"/>
      <dgm:spPr/>
    </dgm:pt>
    <dgm:pt modelId="{7B9C72B2-156E-6842-8709-EB7C00D6BA7C}" type="pres">
      <dgm:prSet presAssocID="{82CEA9C5-B839-442F-95FD-54A4209218CA}" presName="parentText" presStyleLbl="node1" presStyleIdx="1" presStyleCnt="4">
        <dgm:presLayoutVars>
          <dgm:chMax val="0"/>
          <dgm:bulletEnabled val="1"/>
        </dgm:presLayoutVars>
      </dgm:prSet>
      <dgm:spPr/>
    </dgm:pt>
    <dgm:pt modelId="{EF77D03F-12A7-3843-A98D-13F11E6A7D46}" type="pres">
      <dgm:prSet presAssocID="{82CEA9C5-B839-442F-95FD-54A4209218CA}" presName="negativeSpace" presStyleCnt="0"/>
      <dgm:spPr/>
    </dgm:pt>
    <dgm:pt modelId="{E7364326-973E-4D40-A328-B8AC33E4E777}" type="pres">
      <dgm:prSet presAssocID="{82CEA9C5-B839-442F-95FD-54A4209218CA}" presName="childText" presStyleLbl="conFgAcc1" presStyleIdx="1" presStyleCnt="4">
        <dgm:presLayoutVars>
          <dgm:bulletEnabled val="1"/>
        </dgm:presLayoutVars>
      </dgm:prSet>
      <dgm:spPr/>
    </dgm:pt>
    <dgm:pt modelId="{7DED629B-757E-7645-B4A8-F959B4971AD0}" type="pres">
      <dgm:prSet presAssocID="{9057CBB8-4857-4E36-A025-CA582ADAA6BD}" presName="spaceBetweenRectangles" presStyleCnt="0"/>
      <dgm:spPr/>
    </dgm:pt>
    <dgm:pt modelId="{FB9C7170-7D63-4246-A4F3-E1C6796FBF09}" type="pres">
      <dgm:prSet presAssocID="{FF0A5DB0-4681-43EE-9E11-B1F75E98FA39}" presName="parentLin" presStyleCnt="0"/>
      <dgm:spPr/>
    </dgm:pt>
    <dgm:pt modelId="{8C5B69ED-FF55-9E41-8147-0CED8EE8C19D}" type="pres">
      <dgm:prSet presAssocID="{FF0A5DB0-4681-43EE-9E11-B1F75E98FA39}" presName="parentLeftMargin" presStyleLbl="node1" presStyleIdx="1" presStyleCnt="4"/>
      <dgm:spPr/>
    </dgm:pt>
    <dgm:pt modelId="{1A7BD2F3-FBE2-8B40-B071-E68171CDB973}" type="pres">
      <dgm:prSet presAssocID="{FF0A5DB0-4681-43EE-9E11-B1F75E98FA39}" presName="parentText" presStyleLbl="node1" presStyleIdx="2" presStyleCnt="4">
        <dgm:presLayoutVars>
          <dgm:chMax val="0"/>
          <dgm:bulletEnabled val="1"/>
        </dgm:presLayoutVars>
      </dgm:prSet>
      <dgm:spPr/>
    </dgm:pt>
    <dgm:pt modelId="{132CA150-6AAA-4346-A03B-BF2288BBCA91}" type="pres">
      <dgm:prSet presAssocID="{FF0A5DB0-4681-43EE-9E11-B1F75E98FA39}" presName="negativeSpace" presStyleCnt="0"/>
      <dgm:spPr/>
    </dgm:pt>
    <dgm:pt modelId="{6240B324-88E4-334F-9182-B2A01173FA5A}" type="pres">
      <dgm:prSet presAssocID="{FF0A5DB0-4681-43EE-9E11-B1F75E98FA39}" presName="childText" presStyleLbl="conFgAcc1" presStyleIdx="2" presStyleCnt="4">
        <dgm:presLayoutVars>
          <dgm:bulletEnabled val="1"/>
        </dgm:presLayoutVars>
      </dgm:prSet>
      <dgm:spPr/>
    </dgm:pt>
    <dgm:pt modelId="{21739B7D-0F3A-9141-824B-A11A2D3CB22F}" type="pres">
      <dgm:prSet presAssocID="{247C8F69-A1D0-4FD9-9DE2-0B1D0A4F060D}" presName="spaceBetweenRectangles" presStyleCnt="0"/>
      <dgm:spPr/>
    </dgm:pt>
    <dgm:pt modelId="{586CC006-B7A6-1A4E-B48D-FBE2288163EC}" type="pres">
      <dgm:prSet presAssocID="{1F7E5991-B312-423F-B3FF-0A0DD6B0414E}" presName="parentLin" presStyleCnt="0"/>
      <dgm:spPr/>
    </dgm:pt>
    <dgm:pt modelId="{75F9A0D2-8DA4-6949-95E8-5172412B560E}" type="pres">
      <dgm:prSet presAssocID="{1F7E5991-B312-423F-B3FF-0A0DD6B0414E}" presName="parentLeftMargin" presStyleLbl="node1" presStyleIdx="2" presStyleCnt="4"/>
      <dgm:spPr/>
    </dgm:pt>
    <dgm:pt modelId="{F2C10691-6CBF-2C42-ABB2-08D97A8AD9D8}" type="pres">
      <dgm:prSet presAssocID="{1F7E5991-B312-423F-B3FF-0A0DD6B0414E}" presName="parentText" presStyleLbl="node1" presStyleIdx="3" presStyleCnt="4">
        <dgm:presLayoutVars>
          <dgm:chMax val="0"/>
          <dgm:bulletEnabled val="1"/>
        </dgm:presLayoutVars>
      </dgm:prSet>
      <dgm:spPr/>
    </dgm:pt>
    <dgm:pt modelId="{CA18571C-B590-7747-A05F-051184EB36A0}" type="pres">
      <dgm:prSet presAssocID="{1F7E5991-B312-423F-B3FF-0A0DD6B0414E}" presName="negativeSpace" presStyleCnt="0"/>
      <dgm:spPr/>
    </dgm:pt>
    <dgm:pt modelId="{519DE98C-47EE-7940-B1CE-F0B8C78EF576}" type="pres">
      <dgm:prSet presAssocID="{1F7E5991-B312-423F-B3FF-0A0DD6B0414E}" presName="childText" presStyleLbl="conFgAcc1" presStyleIdx="3" presStyleCnt="4">
        <dgm:presLayoutVars>
          <dgm:bulletEnabled val="1"/>
        </dgm:presLayoutVars>
      </dgm:prSet>
      <dgm:spPr/>
    </dgm:pt>
  </dgm:ptLst>
  <dgm:cxnLst>
    <dgm:cxn modelId="{CFA55C05-E098-1545-9F64-C51D11C4F076}" type="presOf" srcId="{82CEA9C5-B839-442F-95FD-54A4209218CA}" destId="{7B9C72B2-156E-6842-8709-EB7C00D6BA7C}" srcOrd="1" destOrd="0" presId="urn:microsoft.com/office/officeart/2005/8/layout/list1"/>
    <dgm:cxn modelId="{8ABDE31D-39F8-419A-A768-23F947D4FED9}" srcId="{7B819628-1C6E-4110-8024-846712940BCD}" destId="{82CEA9C5-B839-442F-95FD-54A4209218CA}" srcOrd="1" destOrd="0" parTransId="{3CAD9B4A-4146-4B92-A817-D379849F3BE5}" sibTransId="{9057CBB8-4857-4E36-A025-CA582ADAA6BD}"/>
    <dgm:cxn modelId="{5752B634-459B-4240-B53F-0E59A24FCD1D}" srcId="{7B819628-1C6E-4110-8024-846712940BCD}" destId="{3220E4CC-743B-467A-918D-F89E60C8E6A2}" srcOrd="0" destOrd="0" parTransId="{39454CFE-4F0A-4B9F-B17A-95FD61EB46DB}" sibTransId="{09ED2608-385E-454F-AB2F-384FCD1AE0B7}"/>
    <dgm:cxn modelId="{16F6435A-D931-A54E-862A-01A8D154C8EB}" type="presOf" srcId="{7B819628-1C6E-4110-8024-846712940BCD}" destId="{B3FAB5D1-A601-C64F-8FC9-73BCDFE1CA20}" srcOrd="0" destOrd="0" presId="urn:microsoft.com/office/officeart/2005/8/layout/list1"/>
    <dgm:cxn modelId="{97B2BF91-11F9-FE48-88B4-EEC447B4B64B}" type="presOf" srcId="{FF0A5DB0-4681-43EE-9E11-B1F75E98FA39}" destId="{1A7BD2F3-FBE2-8B40-B071-E68171CDB973}" srcOrd="1" destOrd="0" presId="urn:microsoft.com/office/officeart/2005/8/layout/list1"/>
    <dgm:cxn modelId="{A3676D9D-43BE-A842-82C4-7A3AA5323313}" type="presOf" srcId="{3220E4CC-743B-467A-918D-F89E60C8E6A2}" destId="{EAD5BA11-22AF-EE4C-93F4-E63AAFFDA3C5}" srcOrd="1" destOrd="0" presId="urn:microsoft.com/office/officeart/2005/8/layout/list1"/>
    <dgm:cxn modelId="{3A946BC0-F6D9-A548-B378-2D68A089F7E2}" type="presOf" srcId="{1F7E5991-B312-423F-B3FF-0A0DD6B0414E}" destId="{F2C10691-6CBF-2C42-ABB2-08D97A8AD9D8}" srcOrd="1" destOrd="0" presId="urn:microsoft.com/office/officeart/2005/8/layout/list1"/>
    <dgm:cxn modelId="{0F1012C3-A178-7D43-89BD-591924E773D7}" type="presOf" srcId="{FF0A5DB0-4681-43EE-9E11-B1F75E98FA39}" destId="{8C5B69ED-FF55-9E41-8147-0CED8EE8C19D}" srcOrd="0" destOrd="0" presId="urn:microsoft.com/office/officeart/2005/8/layout/list1"/>
    <dgm:cxn modelId="{48799BD1-5FF1-E041-84E3-11191914B1DC}" type="presOf" srcId="{3220E4CC-743B-467A-918D-F89E60C8E6A2}" destId="{051276FE-875D-0249-AB3D-88222B72C547}" srcOrd="0" destOrd="0" presId="urn:microsoft.com/office/officeart/2005/8/layout/list1"/>
    <dgm:cxn modelId="{776B3CD3-6139-AF43-A284-F2365CD2B7DF}" type="presOf" srcId="{82CEA9C5-B839-442F-95FD-54A4209218CA}" destId="{5A1180A8-58F5-FC4E-B070-F8C936475421}" srcOrd="0" destOrd="0" presId="urn:microsoft.com/office/officeart/2005/8/layout/list1"/>
    <dgm:cxn modelId="{5AE896F6-A762-0043-A8B2-6FF32B198192}" type="presOf" srcId="{1F7E5991-B312-423F-B3FF-0A0DD6B0414E}" destId="{75F9A0D2-8DA4-6949-95E8-5172412B560E}" srcOrd="0" destOrd="0" presId="urn:microsoft.com/office/officeart/2005/8/layout/list1"/>
    <dgm:cxn modelId="{7B9AEEFE-6F32-4050-BA37-1A2759367EEC}" srcId="{7B819628-1C6E-4110-8024-846712940BCD}" destId="{FF0A5DB0-4681-43EE-9E11-B1F75E98FA39}" srcOrd="2" destOrd="0" parTransId="{A843E581-A0E6-47BD-ADC0-B784BCE3A436}" sibTransId="{247C8F69-A1D0-4FD9-9DE2-0B1D0A4F060D}"/>
    <dgm:cxn modelId="{1663DAFF-ED2A-45D6-A518-67ED136DA59C}" srcId="{7B819628-1C6E-4110-8024-846712940BCD}" destId="{1F7E5991-B312-423F-B3FF-0A0DD6B0414E}" srcOrd="3" destOrd="0" parTransId="{3D46D724-B6A5-49ED-9C43-07CAA446C168}" sibTransId="{F1CAE609-9E9A-4DD2-8F61-B0936DFD0EDE}"/>
    <dgm:cxn modelId="{315B2E22-3F39-034F-AAC9-067307551621}" type="presParOf" srcId="{B3FAB5D1-A601-C64F-8FC9-73BCDFE1CA20}" destId="{E5ADD291-7444-D74F-9E54-2110DE8FE912}" srcOrd="0" destOrd="0" presId="urn:microsoft.com/office/officeart/2005/8/layout/list1"/>
    <dgm:cxn modelId="{14C24245-5273-0C47-A1ED-305684374E27}" type="presParOf" srcId="{E5ADD291-7444-D74F-9E54-2110DE8FE912}" destId="{051276FE-875D-0249-AB3D-88222B72C547}" srcOrd="0" destOrd="0" presId="urn:microsoft.com/office/officeart/2005/8/layout/list1"/>
    <dgm:cxn modelId="{FD5DEE76-4846-694F-AC84-7377E488C10B}" type="presParOf" srcId="{E5ADD291-7444-D74F-9E54-2110DE8FE912}" destId="{EAD5BA11-22AF-EE4C-93F4-E63AAFFDA3C5}" srcOrd="1" destOrd="0" presId="urn:microsoft.com/office/officeart/2005/8/layout/list1"/>
    <dgm:cxn modelId="{C485B71E-6FF0-D144-87B9-0C1471EBB1CC}" type="presParOf" srcId="{B3FAB5D1-A601-C64F-8FC9-73BCDFE1CA20}" destId="{F667F1F8-82CB-C64D-B503-B38CF1A2B3AD}" srcOrd="1" destOrd="0" presId="urn:microsoft.com/office/officeart/2005/8/layout/list1"/>
    <dgm:cxn modelId="{9AD4AF92-9DC6-DF4B-A0A1-D4AF19A42066}" type="presParOf" srcId="{B3FAB5D1-A601-C64F-8FC9-73BCDFE1CA20}" destId="{2790FF1D-8C58-874F-8EE1-109DD4A29A8C}" srcOrd="2" destOrd="0" presId="urn:microsoft.com/office/officeart/2005/8/layout/list1"/>
    <dgm:cxn modelId="{A9181329-2715-DE4B-A98E-FF549CA1AA1C}" type="presParOf" srcId="{B3FAB5D1-A601-C64F-8FC9-73BCDFE1CA20}" destId="{2AB3A71F-37BC-134E-B948-53A201D1728A}" srcOrd="3" destOrd="0" presId="urn:microsoft.com/office/officeart/2005/8/layout/list1"/>
    <dgm:cxn modelId="{7B18367B-7C4B-A343-B57D-85AB3155723E}" type="presParOf" srcId="{B3FAB5D1-A601-C64F-8FC9-73BCDFE1CA20}" destId="{80F287E7-F7F1-4343-9180-03A66AEF21BD}" srcOrd="4" destOrd="0" presId="urn:microsoft.com/office/officeart/2005/8/layout/list1"/>
    <dgm:cxn modelId="{D5724653-D469-2E4A-916A-C5FF008EE244}" type="presParOf" srcId="{80F287E7-F7F1-4343-9180-03A66AEF21BD}" destId="{5A1180A8-58F5-FC4E-B070-F8C936475421}" srcOrd="0" destOrd="0" presId="urn:microsoft.com/office/officeart/2005/8/layout/list1"/>
    <dgm:cxn modelId="{32B4DF08-1130-C240-859C-7DBD578CCF91}" type="presParOf" srcId="{80F287E7-F7F1-4343-9180-03A66AEF21BD}" destId="{7B9C72B2-156E-6842-8709-EB7C00D6BA7C}" srcOrd="1" destOrd="0" presId="urn:microsoft.com/office/officeart/2005/8/layout/list1"/>
    <dgm:cxn modelId="{F8A39D98-504D-414F-9681-EDCFD17AC6C6}" type="presParOf" srcId="{B3FAB5D1-A601-C64F-8FC9-73BCDFE1CA20}" destId="{EF77D03F-12A7-3843-A98D-13F11E6A7D46}" srcOrd="5" destOrd="0" presId="urn:microsoft.com/office/officeart/2005/8/layout/list1"/>
    <dgm:cxn modelId="{D7EC3947-28D3-B143-A0DC-D630087CE74B}" type="presParOf" srcId="{B3FAB5D1-A601-C64F-8FC9-73BCDFE1CA20}" destId="{E7364326-973E-4D40-A328-B8AC33E4E777}" srcOrd="6" destOrd="0" presId="urn:microsoft.com/office/officeart/2005/8/layout/list1"/>
    <dgm:cxn modelId="{5AE96AC0-F54A-0F4A-BCCF-931A5DA54D10}" type="presParOf" srcId="{B3FAB5D1-A601-C64F-8FC9-73BCDFE1CA20}" destId="{7DED629B-757E-7645-B4A8-F959B4971AD0}" srcOrd="7" destOrd="0" presId="urn:microsoft.com/office/officeart/2005/8/layout/list1"/>
    <dgm:cxn modelId="{562D1A4F-9DF2-DD44-9F39-D85C55A04C76}" type="presParOf" srcId="{B3FAB5D1-A601-C64F-8FC9-73BCDFE1CA20}" destId="{FB9C7170-7D63-4246-A4F3-E1C6796FBF09}" srcOrd="8" destOrd="0" presId="urn:microsoft.com/office/officeart/2005/8/layout/list1"/>
    <dgm:cxn modelId="{CA44D08C-161F-B744-BF2D-E1C06E489320}" type="presParOf" srcId="{FB9C7170-7D63-4246-A4F3-E1C6796FBF09}" destId="{8C5B69ED-FF55-9E41-8147-0CED8EE8C19D}" srcOrd="0" destOrd="0" presId="urn:microsoft.com/office/officeart/2005/8/layout/list1"/>
    <dgm:cxn modelId="{3A7982DA-4308-3B4F-A9B4-B4A5509BF596}" type="presParOf" srcId="{FB9C7170-7D63-4246-A4F3-E1C6796FBF09}" destId="{1A7BD2F3-FBE2-8B40-B071-E68171CDB973}" srcOrd="1" destOrd="0" presId="urn:microsoft.com/office/officeart/2005/8/layout/list1"/>
    <dgm:cxn modelId="{A8527308-3D0C-204C-9BDE-B27BE262EE1D}" type="presParOf" srcId="{B3FAB5D1-A601-C64F-8FC9-73BCDFE1CA20}" destId="{132CA150-6AAA-4346-A03B-BF2288BBCA91}" srcOrd="9" destOrd="0" presId="urn:microsoft.com/office/officeart/2005/8/layout/list1"/>
    <dgm:cxn modelId="{81F0062E-F89A-FD4B-A20A-C298F64EC798}" type="presParOf" srcId="{B3FAB5D1-A601-C64F-8FC9-73BCDFE1CA20}" destId="{6240B324-88E4-334F-9182-B2A01173FA5A}" srcOrd="10" destOrd="0" presId="urn:microsoft.com/office/officeart/2005/8/layout/list1"/>
    <dgm:cxn modelId="{5558114A-CF04-F343-93AC-807CF0445E5A}" type="presParOf" srcId="{B3FAB5D1-A601-C64F-8FC9-73BCDFE1CA20}" destId="{21739B7D-0F3A-9141-824B-A11A2D3CB22F}" srcOrd="11" destOrd="0" presId="urn:microsoft.com/office/officeart/2005/8/layout/list1"/>
    <dgm:cxn modelId="{2F0009F5-4C9E-0644-8857-EA0BC7BDC779}" type="presParOf" srcId="{B3FAB5D1-A601-C64F-8FC9-73BCDFE1CA20}" destId="{586CC006-B7A6-1A4E-B48D-FBE2288163EC}" srcOrd="12" destOrd="0" presId="urn:microsoft.com/office/officeart/2005/8/layout/list1"/>
    <dgm:cxn modelId="{8F13B0A1-D9D1-4E4A-8383-FCAFE76130C5}" type="presParOf" srcId="{586CC006-B7A6-1A4E-B48D-FBE2288163EC}" destId="{75F9A0D2-8DA4-6949-95E8-5172412B560E}" srcOrd="0" destOrd="0" presId="urn:microsoft.com/office/officeart/2005/8/layout/list1"/>
    <dgm:cxn modelId="{6046E1D9-F8BC-FA48-BF98-5CFFAB47D9E1}" type="presParOf" srcId="{586CC006-B7A6-1A4E-B48D-FBE2288163EC}" destId="{F2C10691-6CBF-2C42-ABB2-08D97A8AD9D8}" srcOrd="1" destOrd="0" presId="urn:microsoft.com/office/officeart/2005/8/layout/list1"/>
    <dgm:cxn modelId="{6F6082D5-2793-F148-8A55-6EDD5ABDB86B}" type="presParOf" srcId="{B3FAB5D1-A601-C64F-8FC9-73BCDFE1CA20}" destId="{CA18571C-B590-7747-A05F-051184EB36A0}" srcOrd="13" destOrd="0" presId="urn:microsoft.com/office/officeart/2005/8/layout/list1"/>
    <dgm:cxn modelId="{EEDC1406-C159-0840-9B07-C6030036F8DF}" type="presParOf" srcId="{B3FAB5D1-A601-C64F-8FC9-73BCDFE1CA20}" destId="{519DE98C-47EE-7940-B1CE-F0B8C78EF576}"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F10D56C-9ADF-4930-AE89-4D37D0ECFC84}" type="doc">
      <dgm:prSet loTypeId="urn:microsoft.com/office/officeart/2018/2/layout/IconLabelDescriptionList" loCatId="icon" qsTypeId="urn:microsoft.com/office/officeart/2005/8/quickstyle/simple1" qsCatId="simple" csTypeId="urn:microsoft.com/office/officeart/2018/5/colors/Iconchunking_neutralbg_colorful2" csCatId="colorful" phldr="1"/>
      <dgm:spPr/>
      <dgm:t>
        <a:bodyPr/>
        <a:lstStyle/>
        <a:p>
          <a:endParaRPr lang="en-US"/>
        </a:p>
      </dgm:t>
    </dgm:pt>
    <dgm:pt modelId="{B952F88D-A0C5-47EB-A630-1012153C4D84}">
      <dgm:prSet/>
      <dgm:spPr/>
      <dgm:t>
        <a:bodyPr/>
        <a:lstStyle/>
        <a:p>
          <a:pPr>
            <a:lnSpc>
              <a:spcPct val="100000"/>
            </a:lnSpc>
            <a:defRPr b="1"/>
          </a:pPr>
          <a:r>
            <a:rPr lang="en-US"/>
            <a:t>NUTRITIONAL RECOMMENDATIONS IN RECOVERY</a:t>
          </a:r>
        </a:p>
      </dgm:t>
    </dgm:pt>
    <dgm:pt modelId="{12D7681E-ED2B-4FAC-8DBE-51C387965426}" type="parTrans" cxnId="{AF8C8E31-0462-42E3-831B-14106E5DD83B}">
      <dgm:prSet/>
      <dgm:spPr/>
      <dgm:t>
        <a:bodyPr/>
        <a:lstStyle/>
        <a:p>
          <a:endParaRPr lang="en-US"/>
        </a:p>
      </dgm:t>
    </dgm:pt>
    <dgm:pt modelId="{9A58C7CF-4D2E-4A62-BB3B-D7B446E2B9E5}" type="sibTrans" cxnId="{AF8C8E31-0462-42E3-831B-14106E5DD83B}">
      <dgm:prSet/>
      <dgm:spPr/>
      <dgm:t>
        <a:bodyPr/>
        <a:lstStyle/>
        <a:p>
          <a:endParaRPr lang="en-US"/>
        </a:p>
      </dgm:t>
    </dgm:pt>
    <dgm:pt modelId="{DB721EB5-D9B2-4407-9A31-99C36DCB2F5B}">
      <dgm:prSet/>
      <dgm:spPr/>
      <dgm:t>
        <a:bodyPr/>
        <a:lstStyle/>
        <a:p>
          <a:pPr>
            <a:lnSpc>
              <a:spcPct val="100000"/>
            </a:lnSpc>
          </a:pPr>
          <a:r>
            <a:rPr lang="en-US" dirty="0"/>
            <a:t>How should we be feeding people in residential settings and beyond</a:t>
          </a:r>
        </a:p>
      </dgm:t>
    </dgm:pt>
    <dgm:pt modelId="{65BBCBA9-98BD-4866-998F-425C5B634761}" type="parTrans" cxnId="{09292A6A-738F-4697-A5F4-46F542B1CA70}">
      <dgm:prSet/>
      <dgm:spPr/>
      <dgm:t>
        <a:bodyPr/>
        <a:lstStyle/>
        <a:p>
          <a:endParaRPr lang="en-US"/>
        </a:p>
      </dgm:t>
    </dgm:pt>
    <dgm:pt modelId="{F63AF744-ACB4-4D9D-9E62-D39597945B3A}" type="sibTrans" cxnId="{09292A6A-738F-4697-A5F4-46F542B1CA70}">
      <dgm:prSet/>
      <dgm:spPr/>
      <dgm:t>
        <a:bodyPr/>
        <a:lstStyle/>
        <a:p>
          <a:endParaRPr lang="en-US"/>
        </a:p>
      </dgm:t>
    </dgm:pt>
    <dgm:pt modelId="{B0EDE92D-456B-4307-9221-8A01D6AD58B9}">
      <dgm:prSet/>
      <dgm:spPr/>
      <dgm:t>
        <a:bodyPr/>
        <a:lstStyle/>
        <a:p>
          <a:pPr>
            <a:lnSpc>
              <a:spcPct val="100000"/>
            </a:lnSpc>
          </a:pPr>
          <a:r>
            <a:rPr lang="en-US" dirty="0"/>
            <a:t>How should we be counseling people to eat in early recovery and beyond</a:t>
          </a:r>
        </a:p>
      </dgm:t>
    </dgm:pt>
    <dgm:pt modelId="{ED0B0103-3E85-4CE6-92A9-FC4F7712154E}" type="parTrans" cxnId="{66520149-28E1-4742-BE60-DBC0B754D436}">
      <dgm:prSet/>
      <dgm:spPr/>
      <dgm:t>
        <a:bodyPr/>
        <a:lstStyle/>
        <a:p>
          <a:endParaRPr lang="en-US"/>
        </a:p>
      </dgm:t>
    </dgm:pt>
    <dgm:pt modelId="{651BE77F-43B5-41DB-AD70-AFCF7A7525D2}" type="sibTrans" cxnId="{66520149-28E1-4742-BE60-DBC0B754D436}">
      <dgm:prSet/>
      <dgm:spPr/>
      <dgm:t>
        <a:bodyPr/>
        <a:lstStyle/>
        <a:p>
          <a:endParaRPr lang="en-US"/>
        </a:p>
      </dgm:t>
    </dgm:pt>
    <dgm:pt modelId="{5B789EA3-1D66-4021-BCF0-90E23A1A78BD}">
      <dgm:prSet/>
      <dgm:spPr/>
      <dgm:t>
        <a:bodyPr/>
        <a:lstStyle/>
        <a:p>
          <a:pPr>
            <a:lnSpc>
              <a:spcPct val="100000"/>
            </a:lnSpc>
            <a:defRPr b="1"/>
          </a:pPr>
          <a:r>
            <a:rPr lang="en-US"/>
            <a:t>NUTRITIONAL EDUCATION IN RECOVERY</a:t>
          </a:r>
        </a:p>
      </dgm:t>
    </dgm:pt>
    <dgm:pt modelId="{F02801EB-554A-43BD-AF78-2EBC8817F147}" type="parTrans" cxnId="{FC29879C-EA00-409A-B301-4FD4FAB02738}">
      <dgm:prSet/>
      <dgm:spPr/>
      <dgm:t>
        <a:bodyPr/>
        <a:lstStyle/>
        <a:p>
          <a:endParaRPr lang="en-US"/>
        </a:p>
      </dgm:t>
    </dgm:pt>
    <dgm:pt modelId="{AF2C5B7C-8532-491C-9857-B43793282545}" type="sibTrans" cxnId="{FC29879C-EA00-409A-B301-4FD4FAB02738}">
      <dgm:prSet/>
      <dgm:spPr/>
      <dgm:t>
        <a:bodyPr/>
        <a:lstStyle/>
        <a:p>
          <a:endParaRPr lang="en-US"/>
        </a:p>
      </dgm:t>
    </dgm:pt>
    <dgm:pt modelId="{7971DC82-AF97-44C0-93F7-97131FBBDB43}">
      <dgm:prSet/>
      <dgm:spPr/>
      <dgm:t>
        <a:bodyPr/>
        <a:lstStyle/>
        <a:p>
          <a:pPr>
            <a:lnSpc>
              <a:spcPct val="100000"/>
            </a:lnSpc>
          </a:pPr>
          <a:r>
            <a:rPr lang="en-US"/>
            <a:t>Feeding oneself is a life skill that many people do not have</a:t>
          </a:r>
        </a:p>
      </dgm:t>
    </dgm:pt>
    <dgm:pt modelId="{90FFA7C0-A6F3-49F5-8C9E-E17FCACECD37}" type="parTrans" cxnId="{FA66F427-9A6A-4BB8-A75C-592A295B770D}">
      <dgm:prSet/>
      <dgm:spPr/>
      <dgm:t>
        <a:bodyPr/>
        <a:lstStyle/>
        <a:p>
          <a:endParaRPr lang="en-US"/>
        </a:p>
      </dgm:t>
    </dgm:pt>
    <dgm:pt modelId="{345077DE-E679-4713-80A3-3FF08CBD154D}" type="sibTrans" cxnId="{FA66F427-9A6A-4BB8-A75C-592A295B770D}">
      <dgm:prSet/>
      <dgm:spPr/>
      <dgm:t>
        <a:bodyPr/>
        <a:lstStyle/>
        <a:p>
          <a:endParaRPr lang="en-US"/>
        </a:p>
      </dgm:t>
    </dgm:pt>
    <dgm:pt modelId="{306AC527-0B01-4F9C-A218-D557E0D79965}">
      <dgm:prSet/>
      <dgm:spPr/>
      <dgm:t>
        <a:bodyPr/>
        <a:lstStyle/>
        <a:p>
          <a:pPr>
            <a:lnSpc>
              <a:spcPct val="100000"/>
            </a:lnSpc>
          </a:pPr>
          <a:r>
            <a:rPr lang="en-US"/>
            <a:t>People with SUD have not been feeding themselves for prolonged periods of time, if ever</a:t>
          </a:r>
        </a:p>
      </dgm:t>
    </dgm:pt>
    <dgm:pt modelId="{2634C1EF-4260-4575-BE1E-97E6ED4E86BF}" type="parTrans" cxnId="{37ACAE22-4136-4808-A87B-72E7B4AFC8A3}">
      <dgm:prSet/>
      <dgm:spPr/>
      <dgm:t>
        <a:bodyPr/>
        <a:lstStyle/>
        <a:p>
          <a:endParaRPr lang="en-US"/>
        </a:p>
      </dgm:t>
    </dgm:pt>
    <dgm:pt modelId="{71CAB5C7-60E3-4767-A41E-A6BF54CD3E0D}" type="sibTrans" cxnId="{37ACAE22-4136-4808-A87B-72E7B4AFC8A3}">
      <dgm:prSet/>
      <dgm:spPr/>
      <dgm:t>
        <a:bodyPr/>
        <a:lstStyle/>
        <a:p>
          <a:endParaRPr lang="en-US"/>
        </a:p>
      </dgm:t>
    </dgm:pt>
    <dgm:pt modelId="{BF27F522-A372-4F12-8C65-EA18336D63CB}">
      <dgm:prSet/>
      <dgm:spPr/>
      <dgm:t>
        <a:bodyPr/>
        <a:lstStyle/>
        <a:p>
          <a:pPr>
            <a:lnSpc>
              <a:spcPct val="100000"/>
            </a:lnSpc>
          </a:pPr>
          <a:r>
            <a:rPr lang="en-US" dirty="0"/>
            <a:t>Healthy nutrition and feeding requires MOTIVATION, MENTORING, STRUCTURE and CLOSE FOLLOW-UP</a:t>
          </a:r>
        </a:p>
      </dgm:t>
    </dgm:pt>
    <dgm:pt modelId="{11DF02F9-F07C-42E9-8E64-AADE15FC13AD}" type="parTrans" cxnId="{EB594070-A357-4B04-B278-5A2C827DF6F7}">
      <dgm:prSet/>
      <dgm:spPr/>
      <dgm:t>
        <a:bodyPr/>
        <a:lstStyle/>
        <a:p>
          <a:endParaRPr lang="en-US"/>
        </a:p>
      </dgm:t>
    </dgm:pt>
    <dgm:pt modelId="{1EC71191-B806-4E17-8041-308894C7E845}" type="sibTrans" cxnId="{EB594070-A357-4B04-B278-5A2C827DF6F7}">
      <dgm:prSet/>
      <dgm:spPr/>
      <dgm:t>
        <a:bodyPr/>
        <a:lstStyle/>
        <a:p>
          <a:endParaRPr lang="en-US"/>
        </a:p>
      </dgm:t>
    </dgm:pt>
    <dgm:pt modelId="{E1AA8484-FCBD-4955-A28C-DA853D2B77B8}" type="pres">
      <dgm:prSet presAssocID="{AF10D56C-9ADF-4930-AE89-4D37D0ECFC84}" presName="root" presStyleCnt="0">
        <dgm:presLayoutVars>
          <dgm:dir/>
          <dgm:resizeHandles val="exact"/>
        </dgm:presLayoutVars>
      </dgm:prSet>
      <dgm:spPr/>
    </dgm:pt>
    <dgm:pt modelId="{45DE9BF5-7D9E-49A8-98CA-9E0F653FF8F7}" type="pres">
      <dgm:prSet presAssocID="{B952F88D-A0C5-47EB-A630-1012153C4D84}" presName="compNode" presStyleCnt="0"/>
      <dgm:spPr/>
    </dgm:pt>
    <dgm:pt modelId="{FC145B29-FEDA-4436-A0B8-A30A2AD3B63F}" type="pres">
      <dgm:prSet presAssocID="{B952F88D-A0C5-47EB-A630-1012153C4D84}"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Avocado"/>
        </a:ext>
      </dgm:extLst>
    </dgm:pt>
    <dgm:pt modelId="{0851C0BA-06B3-4F27-8CFD-3EAF820697F6}" type="pres">
      <dgm:prSet presAssocID="{B952F88D-A0C5-47EB-A630-1012153C4D84}" presName="iconSpace" presStyleCnt="0"/>
      <dgm:spPr/>
    </dgm:pt>
    <dgm:pt modelId="{CCAB3BEB-93C0-455E-AEEB-13919399864B}" type="pres">
      <dgm:prSet presAssocID="{B952F88D-A0C5-47EB-A630-1012153C4D84}" presName="parTx" presStyleLbl="revTx" presStyleIdx="0" presStyleCnt="4">
        <dgm:presLayoutVars>
          <dgm:chMax val="0"/>
          <dgm:chPref val="0"/>
        </dgm:presLayoutVars>
      </dgm:prSet>
      <dgm:spPr/>
    </dgm:pt>
    <dgm:pt modelId="{F27CA211-D022-4D0F-A320-429E4853D175}" type="pres">
      <dgm:prSet presAssocID="{B952F88D-A0C5-47EB-A630-1012153C4D84}" presName="txSpace" presStyleCnt="0"/>
      <dgm:spPr/>
    </dgm:pt>
    <dgm:pt modelId="{49942513-64BC-415C-9E3E-32EBCEC6F38A}" type="pres">
      <dgm:prSet presAssocID="{B952F88D-A0C5-47EB-A630-1012153C4D84}" presName="desTx" presStyleLbl="revTx" presStyleIdx="1" presStyleCnt="4">
        <dgm:presLayoutVars/>
      </dgm:prSet>
      <dgm:spPr/>
    </dgm:pt>
    <dgm:pt modelId="{81DFF74F-772E-4397-AE57-3BA62CFD5C2A}" type="pres">
      <dgm:prSet presAssocID="{9A58C7CF-4D2E-4A62-BB3B-D7B446E2B9E5}" presName="sibTrans" presStyleCnt="0"/>
      <dgm:spPr/>
    </dgm:pt>
    <dgm:pt modelId="{68E328CF-DCAC-4826-B2E8-D16AF2403832}" type="pres">
      <dgm:prSet presAssocID="{5B789EA3-1D66-4021-BCF0-90E23A1A78BD}" presName="compNode" presStyleCnt="0"/>
      <dgm:spPr/>
    </dgm:pt>
    <dgm:pt modelId="{AA4AAEF6-F01C-4668-8553-A20C4502EE2D}" type="pres">
      <dgm:prSet presAssocID="{5B789EA3-1D66-4021-BCF0-90E23A1A78BD}"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Fork and knife"/>
        </a:ext>
      </dgm:extLst>
    </dgm:pt>
    <dgm:pt modelId="{22647453-7AD8-40E6-A3B9-D151EBB249D1}" type="pres">
      <dgm:prSet presAssocID="{5B789EA3-1D66-4021-BCF0-90E23A1A78BD}" presName="iconSpace" presStyleCnt="0"/>
      <dgm:spPr/>
    </dgm:pt>
    <dgm:pt modelId="{0D4B67D1-E0CA-4AEC-A390-FBF93E59EB77}" type="pres">
      <dgm:prSet presAssocID="{5B789EA3-1D66-4021-BCF0-90E23A1A78BD}" presName="parTx" presStyleLbl="revTx" presStyleIdx="2" presStyleCnt="4">
        <dgm:presLayoutVars>
          <dgm:chMax val="0"/>
          <dgm:chPref val="0"/>
        </dgm:presLayoutVars>
      </dgm:prSet>
      <dgm:spPr/>
    </dgm:pt>
    <dgm:pt modelId="{6C9A805D-22F8-4492-84D8-9B145CB5D605}" type="pres">
      <dgm:prSet presAssocID="{5B789EA3-1D66-4021-BCF0-90E23A1A78BD}" presName="txSpace" presStyleCnt="0"/>
      <dgm:spPr/>
    </dgm:pt>
    <dgm:pt modelId="{E5AF12EC-B2F9-421D-90B0-E480ACDE0850}" type="pres">
      <dgm:prSet presAssocID="{5B789EA3-1D66-4021-BCF0-90E23A1A78BD}" presName="desTx" presStyleLbl="revTx" presStyleIdx="3" presStyleCnt="4">
        <dgm:presLayoutVars/>
      </dgm:prSet>
      <dgm:spPr/>
    </dgm:pt>
  </dgm:ptLst>
  <dgm:cxnLst>
    <dgm:cxn modelId="{F59E1713-2D10-8D42-8245-CE60A51830E0}" type="presOf" srcId="{DB721EB5-D9B2-4407-9A31-99C36DCB2F5B}" destId="{49942513-64BC-415C-9E3E-32EBCEC6F38A}" srcOrd="0" destOrd="0" presId="urn:microsoft.com/office/officeart/2018/2/layout/IconLabelDescriptionList"/>
    <dgm:cxn modelId="{37ACAE22-4136-4808-A87B-72E7B4AFC8A3}" srcId="{5B789EA3-1D66-4021-BCF0-90E23A1A78BD}" destId="{306AC527-0B01-4F9C-A218-D557E0D79965}" srcOrd="1" destOrd="0" parTransId="{2634C1EF-4260-4575-BE1E-97E6ED4E86BF}" sibTransId="{71CAB5C7-60E3-4767-A41E-A6BF54CD3E0D}"/>
    <dgm:cxn modelId="{FA66F427-9A6A-4BB8-A75C-592A295B770D}" srcId="{5B789EA3-1D66-4021-BCF0-90E23A1A78BD}" destId="{7971DC82-AF97-44C0-93F7-97131FBBDB43}" srcOrd="0" destOrd="0" parTransId="{90FFA7C0-A6F3-49F5-8C9E-E17FCACECD37}" sibTransId="{345077DE-E679-4713-80A3-3FF08CBD154D}"/>
    <dgm:cxn modelId="{AF8C8E31-0462-42E3-831B-14106E5DD83B}" srcId="{AF10D56C-9ADF-4930-AE89-4D37D0ECFC84}" destId="{B952F88D-A0C5-47EB-A630-1012153C4D84}" srcOrd="0" destOrd="0" parTransId="{12D7681E-ED2B-4FAC-8DBE-51C387965426}" sibTransId="{9A58C7CF-4D2E-4A62-BB3B-D7B446E2B9E5}"/>
    <dgm:cxn modelId="{D3B1CD45-98DD-7448-82C2-7FBFC8B2E68C}" type="presOf" srcId="{5B789EA3-1D66-4021-BCF0-90E23A1A78BD}" destId="{0D4B67D1-E0CA-4AEC-A390-FBF93E59EB77}" srcOrd="0" destOrd="0" presId="urn:microsoft.com/office/officeart/2018/2/layout/IconLabelDescriptionList"/>
    <dgm:cxn modelId="{66520149-28E1-4742-BE60-DBC0B754D436}" srcId="{B952F88D-A0C5-47EB-A630-1012153C4D84}" destId="{B0EDE92D-456B-4307-9221-8A01D6AD58B9}" srcOrd="1" destOrd="0" parTransId="{ED0B0103-3E85-4CE6-92A9-FC4F7712154E}" sibTransId="{651BE77F-43B5-41DB-AD70-AFCF7A7525D2}"/>
    <dgm:cxn modelId="{09292A6A-738F-4697-A5F4-46F542B1CA70}" srcId="{B952F88D-A0C5-47EB-A630-1012153C4D84}" destId="{DB721EB5-D9B2-4407-9A31-99C36DCB2F5B}" srcOrd="0" destOrd="0" parTransId="{65BBCBA9-98BD-4866-998F-425C5B634761}" sibTransId="{F63AF744-ACB4-4D9D-9E62-D39597945B3A}"/>
    <dgm:cxn modelId="{EB594070-A357-4B04-B278-5A2C827DF6F7}" srcId="{5B789EA3-1D66-4021-BCF0-90E23A1A78BD}" destId="{BF27F522-A372-4F12-8C65-EA18336D63CB}" srcOrd="2" destOrd="0" parTransId="{11DF02F9-F07C-42E9-8E64-AADE15FC13AD}" sibTransId="{1EC71191-B806-4E17-8041-308894C7E845}"/>
    <dgm:cxn modelId="{9CC4D174-876A-3641-959F-4D0BECF4460F}" type="presOf" srcId="{B952F88D-A0C5-47EB-A630-1012153C4D84}" destId="{CCAB3BEB-93C0-455E-AEEB-13919399864B}" srcOrd="0" destOrd="0" presId="urn:microsoft.com/office/officeart/2018/2/layout/IconLabelDescriptionList"/>
    <dgm:cxn modelId="{9D561080-59D5-134D-ACF0-50121E8B1BFE}" type="presOf" srcId="{B0EDE92D-456B-4307-9221-8A01D6AD58B9}" destId="{49942513-64BC-415C-9E3E-32EBCEC6F38A}" srcOrd="0" destOrd="1" presId="urn:microsoft.com/office/officeart/2018/2/layout/IconLabelDescriptionList"/>
    <dgm:cxn modelId="{FC29879C-EA00-409A-B301-4FD4FAB02738}" srcId="{AF10D56C-9ADF-4930-AE89-4D37D0ECFC84}" destId="{5B789EA3-1D66-4021-BCF0-90E23A1A78BD}" srcOrd="1" destOrd="0" parTransId="{F02801EB-554A-43BD-AF78-2EBC8817F147}" sibTransId="{AF2C5B7C-8532-491C-9857-B43793282545}"/>
    <dgm:cxn modelId="{0FD952BD-C657-3E40-8644-87BB99B6BDAB}" type="presOf" srcId="{BF27F522-A372-4F12-8C65-EA18336D63CB}" destId="{E5AF12EC-B2F9-421D-90B0-E480ACDE0850}" srcOrd="0" destOrd="2" presId="urn:microsoft.com/office/officeart/2018/2/layout/IconLabelDescriptionList"/>
    <dgm:cxn modelId="{86D76EE0-C63D-7A4B-87C9-80CBF3D87D15}" type="presOf" srcId="{7971DC82-AF97-44C0-93F7-97131FBBDB43}" destId="{E5AF12EC-B2F9-421D-90B0-E480ACDE0850}" srcOrd="0" destOrd="0" presId="urn:microsoft.com/office/officeart/2018/2/layout/IconLabelDescriptionList"/>
    <dgm:cxn modelId="{B5BF9AF4-AB8A-8346-9299-0415AA1E5B74}" type="presOf" srcId="{306AC527-0B01-4F9C-A218-D557E0D79965}" destId="{E5AF12EC-B2F9-421D-90B0-E480ACDE0850}" srcOrd="0" destOrd="1" presId="urn:microsoft.com/office/officeart/2018/2/layout/IconLabelDescriptionList"/>
    <dgm:cxn modelId="{40190EFA-026E-754E-8B74-9BC5A5636D9E}" type="presOf" srcId="{AF10D56C-9ADF-4930-AE89-4D37D0ECFC84}" destId="{E1AA8484-FCBD-4955-A28C-DA853D2B77B8}" srcOrd="0" destOrd="0" presId="urn:microsoft.com/office/officeart/2018/2/layout/IconLabelDescriptionList"/>
    <dgm:cxn modelId="{CEFAB83D-58D8-B740-82E1-35A924440169}" type="presParOf" srcId="{E1AA8484-FCBD-4955-A28C-DA853D2B77B8}" destId="{45DE9BF5-7D9E-49A8-98CA-9E0F653FF8F7}" srcOrd="0" destOrd="0" presId="urn:microsoft.com/office/officeart/2018/2/layout/IconLabelDescriptionList"/>
    <dgm:cxn modelId="{27B683CD-957C-7C41-9905-61CA46DA6A1F}" type="presParOf" srcId="{45DE9BF5-7D9E-49A8-98CA-9E0F653FF8F7}" destId="{FC145B29-FEDA-4436-A0B8-A30A2AD3B63F}" srcOrd="0" destOrd="0" presId="urn:microsoft.com/office/officeart/2018/2/layout/IconLabelDescriptionList"/>
    <dgm:cxn modelId="{98F6EC3C-F9D7-1246-AF25-88001A7E7743}" type="presParOf" srcId="{45DE9BF5-7D9E-49A8-98CA-9E0F653FF8F7}" destId="{0851C0BA-06B3-4F27-8CFD-3EAF820697F6}" srcOrd="1" destOrd="0" presId="urn:microsoft.com/office/officeart/2018/2/layout/IconLabelDescriptionList"/>
    <dgm:cxn modelId="{F9870BE2-10D8-8845-AA8C-DD1718718AF6}" type="presParOf" srcId="{45DE9BF5-7D9E-49A8-98CA-9E0F653FF8F7}" destId="{CCAB3BEB-93C0-455E-AEEB-13919399864B}" srcOrd="2" destOrd="0" presId="urn:microsoft.com/office/officeart/2018/2/layout/IconLabelDescriptionList"/>
    <dgm:cxn modelId="{F3C794C9-C13B-A04F-AB98-1F0F11602D45}" type="presParOf" srcId="{45DE9BF5-7D9E-49A8-98CA-9E0F653FF8F7}" destId="{F27CA211-D022-4D0F-A320-429E4853D175}" srcOrd="3" destOrd="0" presId="urn:microsoft.com/office/officeart/2018/2/layout/IconLabelDescriptionList"/>
    <dgm:cxn modelId="{D074CD30-0DE6-5D48-8669-04B24A0F7C76}" type="presParOf" srcId="{45DE9BF5-7D9E-49A8-98CA-9E0F653FF8F7}" destId="{49942513-64BC-415C-9E3E-32EBCEC6F38A}" srcOrd="4" destOrd="0" presId="urn:microsoft.com/office/officeart/2018/2/layout/IconLabelDescriptionList"/>
    <dgm:cxn modelId="{F518CF51-437E-CE43-84B1-BCC3DC26E224}" type="presParOf" srcId="{E1AA8484-FCBD-4955-A28C-DA853D2B77B8}" destId="{81DFF74F-772E-4397-AE57-3BA62CFD5C2A}" srcOrd="1" destOrd="0" presId="urn:microsoft.com/office/officeart/2018/2/layout/IconLabelDescriptionList"/>
    <dgm:cxn modelId="{37B1E01F-E145-7240-93BD-BE440438133C}" type="presParOf" srcId="{E1AA8484-FCBD-4955-A28C-DA853D2B77B8}" destId="{68E328CF-DCAC-4826-B2E8-D16AF2403832}" srcOrd="2" destOrd="0" presId="urn:microsoft.com/office/officeart/2018/2/layout/IconLabelDescriptionList"/>
    <dgm:cxn modelId="{54E3772C-126A-444D-A1A9-559783F4BD8F}" type="presParOf" srcId="{68E328CF-DCAC-4826-B2E8-D16AF2403832}" destId="{AA4AAEF6-F01C-4668-8553-A20C4502EE2D}" srcOrd="0" destOrd="0" presId="urn:microsoft.com/office/officeart/2018/2/layout/IconLabelDescriptionList"/>
    <dgm:cxn modelId="{4D883FED-08E0-6B4E-B447-4A8FF1A8AADE}" type="presParOf" srcId="{68E328CF-DCAC-4826-B2E8-D16AF2403832}" destId="{22647453-7AD8-40E6-A3B9-D151EBB249D1}" srcOrd="1" destOrd="0" presId="urn:microsoft.com/office/officeart/2018/2/layout/IconLabelDescriptionList"/>
    <dgm:cxn modelId="{211713E0-6EE2-F24A-BEB5-5798EBF43D93}" type="presParOf" srcId="{68E328CF-DCAC-4826-B2E8-D16AF2403832}" destId="{0D4B67D1-E0CA-4AEC-A390-FBF93E59EB77}" srcOrd="2" destOrd="0" presId="urn:microsoft.com/office/officeart/2018/2/layout/IconLabelDescriptionList"/>
    <dgm:cxn modelId="{B5B2983F-15E9-A241-A18E-4E9B1683BB57}" type="presParOf" srcId="{68E328CF-DCAC-4826-B2E8-D16AF2403832}" destId="{6C9A805D-22F8-4492-84D8-9B145CB5D605}" srcOrd="3" destOrd="0" presId="urn:microsoft.com/office/officeart/2018/2/layout/IconLabelDescriptionList"/>
    <dgm:cxn modelId="{4D239036-E889-D041-9822-F6935E25E265}" type="presParOf" srcId="{68E328CF-DCAC-4826-B2E8-D16AF2403832}" destId="{E5AF12EC-B2F9-421D-90B0-E480ACDE0850}" srcOrd="4" destOrd="0" presId="urn:microsoft.com/office/officeart/2018/2/layout/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B0F1155-B069-4AAA-879B-AE82109DBBD9}" type="doc">
      <dgm:prSet loTypeId="urn:microsoft.com/office/officeart/2005/8/layout/default" loCatId="list" qsTypeId="urn:microsoft.com/office/officeart/2005/8/quickstyle/simple5" qsCatId="simple" csTypeId="urn:microsoft.com/office/officeart/2005/8/colors/accent3_2" csCatId="accent3" phldr="1"/>
      <dgm:spPr/>
      <dgm:t>
        <a:bodyPr/>
        <a:lstStyle/>
        <a:p>
          <a:endParaRPr lang="en-US"/>
        </a:p>
      </dgm:t>
    </dgm:pt>
    <dgm:pt modelId="{76DE9E66-9A5F-4C78-9361-88555E0800DA}">
      <dgm:prSet/>
      <dgm:spPr/>
      <dgm:t>
        <a:bodyPr/>
        <a:lstStyle/>
        <a:p>
          <a:r>
            <a:rPr lang="en-US">
              <a:solidFill>
                <a:schemeClr val="tx1"/>
              </a:solidFill>
            </a:rPr>
            <a:t>Walking 30 minutes per day</a:t>
          </a:r>
          <a:br>
            <a:rPr lang="en-US"/>
          </a:br>
          <a:br>
            <a:rPr lang="en-US"/>
          </a:br>
          <a:endParaRPr lang="en-US"/>
        </a:p>
      </dgm:t>
    </dgm:pt>
    <dgm:pt modelId="{8A3A4836-0A70-4A86-BEE4-4EC35B6EF949}" type="parTrans" cxnId="{1D1D473D-9AB0-411B-901B-87C9817B7A74}">
      <dgm:prSet/>
      <dgm:spPr/>
      <dgm:t>
        <a:bodyPr/>
        <a:lstStyle/>
        <a:p>
          <a:endParaRPr lang="en-US"/>
        </a:p>
      </dgm:t>
    </dgm:pt>
    <dgm:pt modelId="{989D72B5-C319-4625-96D6-C0BF7F5A7366}" type="sibTrans" cxnId="{1D1D473D-9AB0-411B-901B-87C9817B7A74}">
      <dgm:prSet/>
      <dgm:spPr/>
      <dgm:t>
        <a:bodyPr/>
        <a:lstStyle/>
        <a:p>
          <a:endParaRPr lang="en-US"/>
        </a:p>
      </dgm:t>
    </dgm:pt>
    <dgm:pt modelId="{6A9134D1-EF5D-46E8-9531-FB6FF9861E18}">
      <dgm:prSet/>
      <dgm:spPr/>
      <dgm:t>
        <a:bodyPr/>
        <a:lstStyle/>
        <a:p>
          <a:r>
            <a:rPr lang="en-US">
              <a:solidFill>
                <a:schemeClr val="tx1"/>
              </a:solidFill>
            </a:rPr>
            <a:t>reduce your risk of heart disease and stroke (35%)</a:t>
          </a:r>
        </a:p>
      </dgm:t>
    </dgm:pt>
    <dgm:pt modelId="{4F43A43E-8B19-48DA-A466-6BDA41B1EC9D}" type="parTrans" cxnId="{776630D4-8441-4697-B1E5-A4F4E7F35FDB}">
      <dgm:prSet/>
      <dgm:spPr/>
      <dgm:t>
        <a:bodyPr/>
        <a:lstStyle/>
        <a:p>
          <a:endParaRPr lang="en-US"/>
        </a:p>
      </dgm:t>
    </dgm:pt>
    <dgm:pt modelId="{29BAFC3F-A798-47E6-9384-3D7B18DFD7FD}" type="sibTrans" cxnId="{776630D4-8441-4697-B1E5-A4F4E7F35FDB}">
      <dgm:prSet/>
      <dgm:spPr/>
      <dgm:t>
        <a:bodyPr/>
        <a:lstStyle/>
        <a:p>
          <a:endParaRPr lang="en-US"/>
        </a:p>
      </dgm:t>
    </dgm:pt>
    <dgm:pt modelId="{BE6AA5C4-A9AB-4F46-85CF-3EB4C4449889}">
      <dgm:prSet/>
      <dgm:spPr/>
      <dgm:t>
        <a:bodyPr/>
        <a:lstStyle/>
        <a:p>
          <a:r>
            <a:rPr lang="en-US">
              <a:solidFill>
                <a:schemeClr val="tx1"/>
              </a:solidFill>
            </a:rPr>
            <a:t>manage weight, blood pressure and blood cholesterol</a:t>
          </a:r>
        </a:p>
      </dgm:t>
    </dgm:pt>
    <dgm:pt modelId="{5B5EA646-4410-4F69-B288-ED80906C645E}" type="parTrans" cxnId="{748C18E1-4748-4DDC-B120-59B6E0929306}">
      <dgm:prSet/>
      <dgm:spPr/>
      <dgm:t>
        <a:bodyPr/>
        <a:lstStyle/>
        <a:p>
          <a:endParaRPr lang="en-US"/>
        </a:p>
      </dgm:t>
    </dgm:pt>
    <dgm:pt modelId="{139AED91-3159-4DB4-915B-56F0743AC277}" type="sibTrans" cxnId="{748C18E1-4748-4DDC-B120-59B6E0929306}">
      <dgm:prSet/>
      <dgm:spPr/>
      <dgm:t>
        <a:bodyPr/>
        <a:lstStyle/>
        <a:p>
          <a:endParaRPr lang="en-US"/>
        </a:p>
      </dgm:t>
    </dgm:pt>
    <dgm:pt modelId="{CA6DAAB9-90EF-4074-838D-0A330AA816CE}">
      <dgm:prSet/>
      <dgm:spPr/>
      <dgm:t>
        <a:bodyPr/>
        <a:lstStyle/>
        <a:p>
          <a:r>
            <a:rPr lang="en-US">
              <a:solidFill>
                <a:schemeClr val="tx1"/>
              </a:solidFill>
            </a:rPr>
            <a:t>prevent and control diabetes (reduces risk of T2DM 40%)</a:t>
          </a:r>
        </a:p>
      </dgm:t>
    </dgm:pt>
    <dgm:pt modelId="{D710EDD7-AE43-4521-A06B-BD54FB26A5AA}" type="parTrans" cxnId="{AB5DEFBD-D15E-4FD1-8411-92ADB0C79065}">
      <dgm:prSet/>
      <dgm:spPr/>
      <dgm:t>
        <a:bodyPr/>
        <a:lstStyle/>
        <a:p>
          <a:endParaRPr lang="en-US"/>
        </a:p>
      </dgm:t>
    </dgm:pt>
    <dgm:pt modelId="{56ACC2A4-DF36-4CAE-A2F0-AED8054AB0AB}" type="sibTrans" cxnId="{AB5DEFBD-D15E-4FD1-8411-92ADB0C79065}">
      <dgm:prSet/>
      <dgm:spPr/>
      <dgm:t>
        <a:bodyPr/>
        <a:lstStyle/>
        <a:p>
          <a:endParaRPr lang="en-US"/>
        </a:p>
      </dgm:t>
    </dgm:pt>
    <dgm:pt modelId="{DB5D9AEC-41FA-4446-8B9D-5DF2744B59D5}">
      <dgm:prSet/>
      <dgm:spPr/>
      <dgm:t>
        <a:bodyPr/>
        <a:lstStyle/>
        <a:p>
          <a:r>
            <a:rPr lang="en-US">
              <a:solidFill>
                <a:schemeClr val="tx1"/>
              </a:solidFill>
            </a:rPr>
            <a:t>reduce risk of developing some cancers</a:t>
          </a:r>
        </a:p>
      </dgm:t>
    </dgm:pt>
    <dgm:pt modelId="{82E1EC7F-93B3-400B-A6CA-5A69C5B0FD4C}" type="parTrans" cxnId="{E84DB25C-2AA6-4F79-9D8A-92C1E809C855}">
      <dgm:prSet/>
      <dgm:spPr/>
      <dgm:t>
        <a:bodyPr/>
        <a:lstStyle/>
        <a:p>
          <a:endParaRPr lang="en-US"/>
        </a:p>
      </dgm:t>
    </dgm:pt>
    <dgm:pt modelId="{602C35CC-5F4D-4205-97C9-0A167339EBCA}" type="sibTrans" cxnId="{E84DB25C-2AA6-4F79-9D8A-92C1E809C855}">
      <dgm:prSet/>
      <dgm:spPr/>
      <dgm:t>
        <a:bodyPr/>
        <a:lstStyle/>
        <a:p>
          <a:endParaRPr lang="en-US"/>
        </a:p>
      </dgm:t>
    </dgm:pt>
    <dgm:pt modelId="{DD149ED1-7AAA-4D46-8E60-63FD47EEBBD4}">
      <dgm:prSet/>
      <dgm:spPr/>
      <dgm:t>
        <a:bodyPr/>
        <a:lstStyle/>
        <a:p>
          <a:r>
            <a:rPr lang="en-US">
              <a:solidFill>
                <a:schemeClr val="tx1"/>
              </a:solidFill>
            </a:rPr>
            <a:t>maintain bone density, reducing your risk of osteoporosis and fractures</a:t>
          </a:r>
        </a:p>
      </dgm:t>
    </dgm:pt>
    <dgm:pt modelId="{88E5FF33-FF8B-4E03-B1A0-65A2FFBF10F0}" type="parTrans" cxnId="{24F15E24-60F9-44FA-8EEB-8905C9FDEE54}">
      <dgm:prSet/>
      <dgm:spPr/>
      <dgm:t>
        <a:bodyPr/>
        <a:lstStyle/>
        <a:p>
          <a:endParaRPr lang="en-US"/>
        </a:p>
      </dgm:t>
    </dgm:pt>
    <dgm:pt modelId="{1EFD4D97-8EE2-499E-B0BA-0598FA8CB481}" type="sibTrans" cxnId="{24F15E24-60F9-44FA-8EEB-8905C9FDEE54}">
      <dgm:prSet/>
      <dgm:spPr/>
      <dgm:t>
        <a:bodyPr/>
        <a:lstStyle/>
        <a:p>
          <a:endParaRPr lang="en-US"/>
        </a:p>
      </dgm:t>
    </dgm:pt>
    <dgm:pt modelId="{9531E7A1-F0A9-4B2A-9A68-E5ECA545460E}">
      <dgm:prSet/>
      <dgm:spPr/>
      <dgm:t>
        <a:bodyPr/>
        <a:lstStyle/>
        <a:p>
          <a:r>
            <a:rPr lang="en-US">
              <a:solidFill>
                <a:schemeClr val="tx1"/>
              </a:solidFill>
            </a:rPr>
            <a:t>improve balance and coordination, reducing risk of falls and other injuries</a:t>
          </a:r>
        </a:p>
      </dgm:t>
    </dgm:pt>
    <dgm:pt modelId="{AD8E699A-143F-4470-9758-82887479C66F}" type="parTrans" cxnId="{D07AAD57-30AF-468D-B436-9BE1F349356E}">
      <dgm:prSet/>
      <dgm:spPr/>
      <dgm:t>
        <a:bodyPr/>
        <a:lstStyle/>
        <a:p>
          <a:endParaRPr lang="en-US"/>
        </a:p>
      </dgm:t>
    </dgm:pt>
    <dgm:pt modelId="{E0A651C8-8FF8-49BC-B756-DAAB7B92C8FA}" type="sibTrans" cxnId="{D07AAD57-30AF-468D-B436-9BE1F349356E}">
      <dgm:prSet/>
      <dgm:spPr/>
      <dgm:t>
        <a:bodyPr/>
        <a:lstStyle/>
        <a:p>
          <a:endParaRPr lang="en-US"/>
        </a:p>
      </dgm:t>
    </dgm:pt>
    <dgm:pt modelId="{970981CC-0B53-4E8E-84EC-84A38DE70005}">
      <dgm:prSet/>
      <dgm:spPr/>
      <dgm:t>
        <a:bodyPr/>
        <a:lstStyle/>
        <a:p>
          <a:r>
            <a:rPr lang="en-US">
              <a:solidFill>
                <a:schemeClr val="tx1"/>
              </a:solidFill>
            </a:rPr>
            <a:t>improve daily mood which cumulatively leads to better mental health</a:t>
          </a:r>
        </a:p>
      </dgm:t>
    </dgm:pt>
    <dgm:pt modelId="{A855D285-FA7C-4A86-9FD5-9B8FD9CAB808}" type="parTrans" cxnId="{69C0D6C8-3002-48F1-888D-517D88BEFCFE}">
      <dgm:prSet/>
      <dgm:spPr/>
      <dgm:t>
        <a:bodyPr/>
        <a:lstStyle/>
        <a:p>
          <a:endParaRPr lang="en-US"/>
        </a:p>
      </dgm:t>
    </dgm:pt>
    <dgm:pt modelId="{C901A5BC-D3A4-45FF-A3DB-6422BD35DD0B}" type="sibTrans" cxnId="{69C0D6C8-3002-48F1-888D-517D88BEFCFE}">
      <dgm:prSet/>
      <dgm:spPr/>
      <dgm:t>
        <a:bodyPr/>
        <a:lstStyle/>
        <a:p>
          <a:endParaRPr lang="en-US"/>
        </a:p>
      </dgm:t>
    </dgm:pt>
    <dgm:pt modelId="{94AB051A-3D70-7245-82AD-D5F181BDBE10}" type="pres">
      <dgm:prSet presAssocID="{7B0F1155-B069-4AAA-879B-AE82109DBBD9}" presName="diagram" presStyleCnt="0">
        <dgm:presLayoutVars>
          <dgm:dir/>
          <dgm:resizeHandles val="exact"/>
        </dgm:presLayoutVars>
      </dgm:prSet>
      <dgm:spPr/>
    </dgm:pt>
    <dgm:pt modelId="{25360FD4-B9C6-B841-BA21-D60F0040CE9A}" type="pres">
      <dgm:prSet presAssocID="{76DE9E66-9A5F-4C78-9361-88555E0800DA}" presName="node" presStyleLbl="node1" presStyleIdx="0" presStyleCnt="8">
        <dgm:presLayoutVars>
          <dgm:bulletEnabled val="1"/>
        </dgm:presLayoutVars>
      </dgm:prSet>
      <dgm:spPr/>
    </dgm:pt>
    <dgm:pt modelId="{1E22A010-9772-B74E-B22D-74529779E0D7}" type="pres">
      <dgm:prSet presAssocID="{989D72B5-C319-4625-96D6-C0BF7F5A7366}" presName="sibTrans" presStyleCnt="0"/>
      <dgm:spPr/>
    </dgm:pt>
    <dgm:pt modelId="{C91742A4-C236-4C4C-A3E2-B7C69C2F6778}" type="pres">
      <dgm:prSet presAssocID="{6A9134D1-EF5D-46E8-9531-FB6FF9861E18}" presName="node" presStyleLbl="node1" presStyleIdx="1" presStyleCnt="8">
        <dgm:presLayoutVars>
          <dgm:bulletEnabled val="1"/>
        </dgm:presLayoutVars>
      </dgm:prSet>
      <dgm:spPr/>
    </dgm:pt>
    <dgm:pt modelId="{B24554B0-F24C-1D4C-A0F3-D0A1501814FF}" type="pres">
      <dgm:prSet presAssocID="{29BAFC3F-A798-47E6-9384-3D7B18DFD7FD}" presName="sibTrans" presStyleCnt="0"/>
      <dgm:spPr/>
    </dgm:pt>
    <dgm:pt modelId="{3844666D-F1B1-F245-A9A2-020619B4946E}" type="pres">
      <dgm:prSet presAssocID="{BE6AA5C4-A9AB-4F46-85CF-3EB4C4449889}" presName="node" presStyleLbl="node1" presStyleIdx="2" presStyleCnt="8">
        <dgm:presLayoutVars>
          <dgm:bulletEnabled val="1"/>
        </dgm:presLayoutVars>
      </dgm:prSet>
      <dgm:spPr/>
    </dgm:pt>
    <dgm:pt modelId="{63D57220-71AE-6D4F-B58E-F5B6BD00551D}" type="pres">
      <dgm:prSet presAssocID="{139AED91-3159-4DB4-915B-56F0743AC277}" presName="sibTrans" presStyleCnt="0"/>
      <dgm:spPr/>
    </dgm:pt>
    <dgm:pt modelId="{D9731372-E352-C043-9692-2DA3EB714EE5}" type="pres">
      <dgm:prSet presAssocID="{CA6DAAB9-90EF-4074-838D-0A330AA816CE}" presName="node" presStyleLbl="node1" presStyleIdx="3" presStyleCnt="8">
        <dgm:presLayoutVars>
          <dgm:bulletEnabled val="1"/>
        </dgm:presLayoutVars>
      </dgm:prSet>
      <dgm:spPr/>
    </dgm:pt>
    <dgm:pt modelId="{84CB21EF-F074-C340-B80D-286498D814BD}" type="pres">
      <dgm:prSet presAssocID="{56ACC2A4-DF36-4CAE-A2F0-AED8054AB0AB}" presName="sibTrans" presStyleCnt="0"/>
      <dgm:spPr/>
    </dgm:pt>
    <dgm:pt modelId="{03BC4703-99C9-C248-A2D2-CF24BD59E431}" type="pres">
      <dgm:prSet presAssocID="{DB5D9AEC-41FA-4446-8B9D-5DF2744B59D5}" presName="node" presStyleLbl="node1" presStyleIdx="4" presStyleCnt="8" custScaleX="102021" custScaleY="103599" custLinFactNeighborX="184" custLinFactNeighborY="-80">
        <dgm:presLayoutVars>
          <dgm:bulletEnabled val="1"/>
        </dgm:presLayoutVars>
      </dgm:prSet>
      <dgm:spPr/>
    </dgm:pt>
    <dgm:pt modelId="{5C00462A-F53E-514B-AAE4-5F632705DC0B}" type="pres">
      <dgm:prSet presAssocID="{602C35CC-5F4D-4205-97C9-0A167339EBCA}" presName="sibTrans" presStyleCnt="0"/>
      <dgm:spPr/>
    </dgm:pt>
    <dgm:pt modelId="{5CEAF28B-77EC-C74F-B5E2-FCE086B79374}" type="pres">
      <dgm:prSet presAssocID="{DD149ED1-7AAA-4D46-8E60-63FD47EEBBD4}" presName="node" presStyleLbl="node1" presStyleIdx="5" presStyleCnt="8">
        <dgm:presLayoutVars>
          <dgm:bulletEnabled val="1"/>
        </dgm:presLayoutVars>
      </dgm:prSet>
      <dgm:spPr/>
    </dgm:pt>
    <dgm:pt modelId="{D1130BF6-DFE9-5847-9C5D-63625F1394C1}" type="pres">
      <dgm:prSet presAssocID="{1EFD4D97-8EE2-499E-B0BA-0598FA8CB481}" presName="sibTrans" presStyleCnt="0"/>
      <dgm:spPr/>
    </dgm:pt>
    <dgm:pt modelId="{75350108-3D02-D541-ABBF-7B7969110FDC}" type="pres">
      <dgm:prSet presAssocID="{9531E7A1-F0A9-4B2A-9A68-E5ECA545460E}" presName="node" presStyleLbl="node1" presStyleIdx="6" presStyleCnt="8">
        <dgm:presLayoutVars>
          <dgm:bulletEnabled val="1"/>
        </dgm:presLayoutVars>
      </dgm:prSet>
      <dgm:spPr/>
    </dgm:pt>
    <dgm:pt modelId="{0508EE4E-CCA3-B644-9906-616EA14BCD62}" type="pres">
      <dgm:prSet presAssocID="{E0A651C8-8FF8-49BC-B756-DAAB7B92C8FA}" presName="sibTrans" presStyleCnt="0"/>
      <dgm:spPr/>
    </dgm:pt>
    <dgm:pt modelId="{EC2B3809-6E23-DA4E-BC8C-4158008772C6}" type="pres">
      <dgm:prSet presAssocID="{970981CC-0B53-4E8E-84EC-84A38DE70005}" presName="node" presStyleLbl="node1" presStyleIdx="7" presStyleCnt="8">
        <dgm:presLayoutVars>
          <dgm:bulletEnabled val="1"/>
        </dgm:presLayoutVars>
      </dgm:prSet>
      <dgm:spPr/>
    </dgm:pt>
  </dgm:ptLst>
  <dgm:cxnLst>
    <dgm:cxn modelId="{24F15E24-60F9-44FA-8EEB-8905C9FDEE54}" srcId="{7B0F1155-B069-4AAA-879B-AE82109DBBD9}" destId="{DD149ED1-7AAA-4D46-8E60-63FD47EEBBD4}" srcOrd="5" destOrd="0" parTransId="{88E5FF33-FF8B-4E03-B1A0-65A2FFBF10F0}" sibTransId="{1EFD4D97-8EE2-499E-B0BA-0598FA8CB481}"/>
    <dgm:cxn modelId="{694D182C-3002-3B4F-9CCC-017B5FD13AD3}" type="presOf" srcId="{9531E7A1-F0A9-4B2A-9A68-E5ECA545460E}" destId="{75350108-3D02-D541-ABBF-7B7969110FDC}" srcOrd="0" destOrd="0" presId="urn:microsoft.com/office/officeart/2005/8/layout/default"/>
    <dgm:cxn modelId="{1D1D473D-9AB0-411B-901B-87C9817B7A74}" srcId="{7B0F1155-B069-4AAA-879B-AE82109DBBD9}" destId="{76DE9E66-9A5F-4C78-9361-88555E0800DA}" srcOrd="0" destOrd="0" parTransId="{8A3A4836-0A70-4A86-BEE4-4EC35B6EF949}" sibTransId="{989D72B5-C319-4625-96D6-C0BF7F5A7366}"/>
    <dgm:cxn modelId="{D07AAD57-30AF-468D-B436-9BE1F349356E}" srcId="{7B0F1155-B069-4AAA-879B-AE82109DBBD9}" destId="{9531E7A1-F0A9-4B2A-9A68-E5ECA545460E}" srcOrd="6" destOrd="0" parTransId="{AD8E699A-143F-4470-9758-82887479C66F}" sibTransId="{E0A651C8-8FF8-49BC-B756-DAAB7B92C8FA}"/>
    <dgm:cxn modelId="{74354E5A-BF4A-B747-9423-2DFEF7439C28}" type="presOf" srcId="{7B0F1155-B069-4AAA-879B-AE82109DBBD9}" destId="{94AB051A-3D70-7245-82AD-D5F181BDBE10}" srcOrd="0" destOrd="0" presId="urn:microsoft.com/office/officeart/2005/8/layout/default"/>
    <dgm:cxn modelId="{E84DB25C-2AA6-4F79-9D8A-92C1E809C855}" srcId="{7B0F1155-B069-4AAA-879B-AE82109DBBD9}" destId="{DB5D9AEC-41FA-4446-8B9D-5DF2744B59D5}" srcOrd="4" destOrd="0" parTransId="{82E1EC7F-93B3-400B-A6CA-5A69C5B0FD4C}" sibTransId="{602C35CC-5F4D-4205-97C9-0A167339EBCA}"/>
    <dgm:cxn modelId="{F98A1C67-34DF-1A4A-9768-AEC15CA96915}" type="presOf" srcId="{CA6DAAB9-90EF-4074-838D-0A330AA816CE}" destId="{D9731372-E352-C043-9692-2DA3EB714EE5}" srcOrd="0" destOrd="0" presId="urn:microsoft.com/office/officeart/2005/8/layout/default"/>
    <dgm:cxn modelId="{6135C997-D9DF-1143-9A2F-109AF4DFB8DE}" type="presOf" srcId="{DB5D9AEC-41FA-4446-8B9D-5DF2744B59D5}" destId="{03BC4703-99C9-C248-A2D2-CF24BD59E431}" srcOrd="0" destOrd="0" presId="urn:microsoft.com/office/officeart/2005/8/layout/default"/>
    <dgm:cxn modelId="{137BB098-5500-A843-B981-2B994392C3D5}" type="presOf" srcId="{76DE9E66-9A5F-4C78-9361-88555E0800DA}" destId="{25360FD4-B9C6-B841-BA21-D60F0040CE9A}" srcOrd="0" destOrd="0" presId="urn:microsoft.com/office/officeart/2005/8/layout/default"/>
    <dgm:cxn modelId="{AB5DEFBD-D15E-4FD1-8411-92ADB0C79065}" srcId="{7B0F1155-B069-4AAA-879B-AE82109DBBD9}" destId="{CA6DAAB9-90EF-4074-838D-0A330AA816CE}" srcOrd="3" destOrd="0" parTransId="{D710EDD7-AE43-4521-A06B-BD54FB26A5AA}" sibTransId="{56ACC2A4-DF36-4CAE-A2F0-AED8054AB0AB}"/>
    <dgm:cxn modelId="{69C0D6C8-3002-48F1-888D-517D88BEFCFE}" srcId="{7B0F1155-B069-4AAA-879B-AE82109DBBD9}" destId="{970981CC-0B53-4E8E-84EC-84A38DE70005}" srcOrd="7" destOrd="0" parTransId="{A855D285-FA7C-4A86-9FD5-9B8FD9CAB808}" sibTransId="{C901A5BC-D3A4-45FF-A3DB-6422BD35DD0B}"/>
    <dgm:cxn modelId="{292041CC-860D-8C48-B13A-E8070EC8EFB1}" type="presOf" srcId="{DD149ED1-7AAA-4D46-8E60-63FD47EEBBD4}" destId="{5CEAF28B-77EC-C74F-B5E2-FCE086B79374}" srcOrd="0" destOrd="0" presId="urn:microsoft.com/office/officeart/2005/8/layout/default"/>
    <dgm:cxn modelId="{01DF41CC-3EEE-1743-96C3-465F217F2163}" type="presOf" srcId="{970981CC-0B53-4E8E-84EC-84A38DE70005}" destId="{EC2B3809-6E23-DA4E-BC8C-4158008772C6}" srcOrd="0" destOrd="0" presId="urn:microsoft.com/office/officeart/2005/8/layout/default"/>
    <dgm:cxn modelId="{776630D4-8441-4697-B1E5-A4F4E7F35FDB}" srcId="{7B0F1155-B069-4AAA-879B-AE82109DBBD9}" destId="{6A9134D1-EF5D-46E8-9531-FB6FF9861E18}" srcOrd="1" destOrd="0" parTransId="{4F43A43E-8B19-48DA-A466-6BDA41B1EC9D}" sibTransId="{29BAFC3F-A798-47E6-9384-3D7B18DFD7FD}"/>
    <dgm:cxn modelId="{748C18E1-4748-4DDC-B120-59B6E0929306}" srcId="{7B0F1155-B069-4AAA-879B-AE82109DBBD9}" destId="{BE6AA5C4-A9AB-4F46-85CF-3EB4C4449889}" srcOrd="2" destOrd="0" parTransId="{5B5EA646-4410-4F69-B288-ED80906C645E}" sibTransId="{139AED91-3159-4DB4-915B-56F0743AC277}"/>
    <dgm:cxn modelId="{07BE85EE-D1C4-9045-AB21-FD51DC7B5FF3}" type="presOf" srcId="{BE6AA5C4-A9AB-4F46-85CF-3EB4C4449889}" destId="{3844666D-F1B1-F245-A9A2-020619B4946E}" srcOrd="0" destOrd="0" presId="urn:microsoft.com/office/officeart/2005/8/layout/default"/>
    <dgm:cxn modelId="{AA3605FD-45B2-5B4E-BF23-E47D2492A89C}" type="presOf" srcId="{6A9134D1-EF5D-46E8-9531-FB6FF9861E18}" destId="{C91742A4-C236-4C4C-A3E2-B7C69C2F6778}" srcOrd="0" destOrd="0" presId="urn:microsoft.com/office/officeart/2005/8/layout/default"/>
    <dgm:cxn modelId="{4B794D85-74B5-7942-8B8B-220E15D53716}" type="presParOf" srcId="{94AB051A-3D70-7245-82AD-D5F181BDBE10}" destId="{25360FD4-B9C6-B841-BA21-D60F0040CE9A}" srcOrd="0" destOrd="0" presId="urn:microsoft.com/office/officeart/2005/8/layout/default"/>
    <dgm:cxn modelId="{24B20CC1-FA07-2549-BA25-20FF367F1595}" type="presParOf" srcId="{94AB051A-3D70-7245-82AD-D5F181BDBE10}" destId="{1E22A010-9772-B74E-B22D-74529779E0D7}" srcOrd="1" destOrd="0" presId="urn:microsoft.com/office/officeart/2005/8/layout/default"/>
    <dgm:cxn modelId="{7EEA00E4-FE4F-7F41-992C-2E652DEE50A1}" type="presParOf" srcId="{94AB051A-3D70-7245-82AD-D5F181BDBE10}" destId="{C91742A4-C236-4C4C-A3E2-B7C69C2F6778}" srcOrd="2" destOrd="0" presId="urn:microsoft.com/office/officeart/2005/8/layout/default"/>
    <dgm:cxn modelId="{A0AA8FC7-E325-824B-9EA2-BA33CB34CB15}" type="presParOf" srcId="{94AB051A-3D70-7245-82AD-D5F181BDBE10}" destId="{B24554B0-F24C-1D4C-A0F3-D0A1501814FF}" srcOrd="3" destOrd="0" presId="urn:microsoft.com/office/officeart/2005/8/layout/default"/>
    <dgm:cxn modelId="{C9A4D73B-2AF7-B640-BBC8-52E90CB6761E}" type="presParOf" srcId="{94AB051A-3D70-7245-82AD-D5F181BDBE10}" destId="{3844666D-F1B1-F245-A9A2-020619B4946E}" srcOrd="4" destOrd="0" presId="urn:microsoft.com/office/officeart/2005/8/layout/default"/>
    <dgm:cxn modelId="{2923D8EB-A501-2F47-ACCD-8B453D864730}" type="presParOf" srcId="{94AB051A-3D70-7245-82AD-D5F181BDBE10}" destId="{63D57220-71AE-6D4F-B58E-F5B6BD00551D}" srcOrd="5" destOrd="0" presId="urn:microsoft.com/office/officeart/2005/8/layout/default"/>
    <dgm:cxn modelId="{73F22D38-FF04-EE4E-8622-D5D92D312354}" type="presParOf" srcId="{94AB051A-3D70-7245-82AD-D5F181BDBE10}" destId="{D9731372-E352-C043-9692-2DA3EB714EE5}" srcOrd="6" destOrd="0" presId="urn:microsoft.com/office/officeart/2005/8/layout/default"/>
    <dgm:cxn modelId="{1BD4C5C2-2243-1943-90E1-7B0AD6CE9B34}" type="presParOf" srcId="{94AB051A-3D70-7245-82AD-D5F181BDBE10}" destId="{84CB21EF-F074-C340-B80D-286498D814BD}" srcOrd="7" destOrd="0" presId="urn:microsoft.com/office/officeart/2005/8/layout/default"/>
    <dgm:cxn modelId="{F2177BCF-FD76-C44A-A573-D203C7B42657}" type="presParOf" srcId="{94AB051A-3D70-7245-82AD-D5F181BDBE10}" destId="{03BC4703-99C9-C248-A2D2-CF24BD59E431}" srcOrd="8" destOrd="0" presId="urn:microsoft.com/office/officeart/2005/8/layout/default"/>
    <dgm:cxn modelId="{42AD57AC-0DF6-744B-B21E-F541C45BAC3C}" type="presParOf" srcId="{94AB051A-3D70-7245-82AD-D5F181BDBE10}" destId="{5C00462A-F53E-514B-AAE4-5F632705DC0B}" srcOrd="9" destOrd="0" presId="urn:microsoft.com/office/officeart/2005/8/layout/default"/>
    <dgm:cxn modelId="{3112F480-BCA3-C246-B806-5EF45CAF3ECB}" type="presParOf" srcId="{94AB051A-3D70-7245-82AD-D5F181BDBE10}" destId="{5CEAF28B-77EC-C74F-B5E2-FCE086B79374}" srcOrd="10" destOrd="0" presId="urn:microsoft.com/office/officeart/2005/8/layout/default"/>
    <dgm:cxn modelId="{F5A59F16-978A-AE4B-A3E7-C127A1FF1D70}" type="presParOf" srcId="{94AB051A-3D70-7245-82AD-D5F181BDBE10}" destId="{D1130BF6-DFE9-5847-9C5D-63625F1394C1}" srcOrd="11" destOrd="0" presId="urn:microsoft.com/office/officeart/2005/8/layout/default"/>
    <dgm:cxn modelId="{0B868C25-221E-A848-9122-E994484ED0C7}" type="presParOf" srcId="{94AB051A-3D70-7245-82AD-D5F181BDBE10}" destId="{75350108-3D02-D541-ABBF-7B7969110FDC}" srcOrd="12" destOrd="0" presId="urn:microsoft.com/office/officeart/2005/8/layout/default"/>
    <dgm:cxn modelId="{7CF7BE45-134F-0647-BC6B-60B9F9E03850}" type="presParOf" srcId="{94AB051A-3D70-7245-82AD-D5F181BDBE10}" destId="{0508EE4E-CCA3-B644-9906-616EA14BCD62}" srcOrd="13" destOrd="0" presId="urn:microsoft.com/office/officeart/2005/8/layout/default"/>
    <dgm:cxn modelId="{FA373D6E-6576-DB41-8236-5024ADEF591E}" type="presParOf" srcId="{94AB051A-3D70-7245-82AD-D5F181BDBE10}" destId="{EC2B3809-6E23-DA4E-BC8C-4158008772C6}" srcOrd="14"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A687F8C-AD33-48A6-86DE-3EBEB85DCBF4}"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757815CD-97CD-4844-B9B9-67D11AEA9623}">
      <dgm:prSet/>
      <dgm:spPr/>
      <dgm:t>
        <a:bodyPr/>
        <a:lstStyle/>
        <a:p>
          <a:r>
            <a:rPr lang="en-US">
              <a:solidFill>
                <a:schemeClr val="tx1"/>
              </a:solidFill>
            </a:rPr>
            <a:t>August 2020  to May 2021</a:t>
          </a:r>
        </a:p>
      </dgm:t>
    </dgm:pt>
    <dgm:pt modelId="{8757C6F2-6E16-4553-995C-9FA2B1A13FBF}" type="parTrans" cxnId="{7CD3A3F8-7D9D-4E46-B3F9-36F48CB1099A}">
      <dgm:prSet/>
      <dgm:spPr/>
      <dgm:t>
        <a:bodyPr/>
        <a:lstStyle/>
        <a:p>
          <a:endParaRPr lang="en-US"/>
        </a:p>
      </dgm:t>
    </dgm:pt>
    <dgm:pt modelId="{BB2471A2-1823-499A-9D67-AA7B08F186C3}" type="sibTrans" cxnId="{7CD3A3F8-7D9D-4E46-B3F9-36F48CB1099A}">
      <dgm:prSet/>
      <dgm:spPr/>
      <dgm:t>
        <a:bodyPr/>
        <a:lstStyle/>
        <a:p>
          <a:endParaRPr lang="en-US"/>
        </a:p>
      </dgm:t>
    </dgm:pt>
    <dgm:pt modelId="{6600286E-5B81-4876-9340-C5B0D479A99C}">
      <dgm:prSet/>
      <dgm:spPr/>
      <dgm:t>
        <a:bodyPr/>
        <a:lstStyle/>
        <a:p>
          <a:r>
            <a:rPr lang="en-US">
              <a:solidFill>
                <a:schemeClr val="tx1"/>
              </a:solidFill>
            </a:rPr>
            <a:t>Orientation/Covid quarantine Units </a:t>
          </a:r>
        </a:p>
      </dgm:t>
    </dgm:pt>
    <dgm:pt modelId="{51F1168F-DB07-4060-B7FB-63195639A22D}" type="parTrans" cxnId="{2FE09917-208F-4F98-8A92-DF616F8B04B0}">
      <dgm:prSet/>
      <dgm:spPr/>
      <dgm:t>
        <a:bodyPr/>
        <a:lstStyle/>
        <a:p>
          <a:endParaRPr lang="en-US"/>
        </a:p>
      </dgm:t>
    </dgm:pt>
    <dgm:pt modelId="{127D5750-CBE7-49CF-A0DB-E75296F44489}" type="sibTrans" cxnId="{2FE09917-208F-4F98-8A92-DF616F8B04B0}">
      <dgm:prSet/>
      <dgm:spPr/>
      <dgm:t>
        <a:bodyPr/>
        <a:lstStyle/>
        <a:p>
          <a:endParaRPr lang="en-US"/>
        </a:p>
      </dgm:t>
    </dgm:pt>
    <dgm:pt modelId="{869D876A-20F0-446C-A0BC-B55016484B05}">
      <dgm:prSet/>
      <dgm:spPr/>
      <dgm:t>
        <a:bodyPr/>
        <a:lstStyle/>
        <a:p>
          <a:r>
            <a:rPr lang="en-US">
              <a:solidFill>
                <a:schemeClr val="tx1"/>
              </a:solidFill>
            </a:rPr>
            <a:t>Residential Adult Facility</a:t>
          </a:r>
        </a:p>
      </dgm:t>
    </dgm:pt>
    <dgm:pt modelId="{A88AC9F5-AE57-4524-B37C-1068EEAEC61C}" type="parTrans" cxnId="{2057CF04-98AA-483C-ACEE-842C5266D757}">
      <dgm:prSet/>
      <dgm:spPr/>
      <dgm:t>
        <a:bodyPr/>
        <a:lstStyle/>
        <a:p>
          <a:endParaRPr lang="en-US"/>
        </a:p>
      </dgm:t>
    </dgm:pt>
    <dgm:pt modelId="{BAC01B53-4AE4-4A7F-ABA0-7A5A92D218E8}" type="sibTrans" cxnId="{2057CF04-98AA-483C-ACEE-842C5266D757}">
      <dgm:prSet/>
      <dgm:spPr/>
      <dgm:t>
        <a:bodyPr/>
        <a:lstStyle/>
        <a:p>
          <a:endParaRPr lang="en-US"/>
        </a:p>
      </dgm:t>
    </dgm:pt>
    <dgm:pt modelId="{1B5F5087-38FB-4C1F-BA5A-1CFD62217A68}">
      <dgm:prSet/>
      <dgm:spPr/>
      <dgm:t>
        <a:bodyPr/>
        <a:lstStyle/>
        <a:p>
          <a:r>
            <a:rPr lang="en-US">
              <a:solidFill>
                <a:schemeClr val="tx1"/>
              </a:solidFill>
            </a:rPr>
            <a:t>Delivered in a group setting among 7 cohorts, 7-16 adults per cohort</a:t>
          </a:r>
        </a:p>
      </dgm:t>
    </dgm:pt>
    <dgm:pt modelId="{02E6BF34-3E3F-46E2-93F5-A2E5D35CE824}" type="parTrans" cxnId="{56BC84CC-B17E-4AE4-B73E-6668E9A8A2DB}">
      <dgm:prSet/>
      <dgm:spPr/>
      <dgm:t>
        <a:bodyPr/>
        <a:lstStyle/>
        <a:p>
          <a:endParaRPr lang="en-US"/>
        </a:p>
      </dgm:t>
    </dgm:pt>
    <dgm:pt modelId="{9ADDDBB6-B50C-47F7-99FD-C4C63019E4E6}" type="sibTrans" cxnId="{56BC84CC-B17E-4AE4-B73E-6668E9A8A2DB}">
      <dgm:prSet/>
      <dgm:spPr/>
      <dgm:t>
        <a:bodyPr/>
        <a:lstStyle/>
        <a:p>
          <a:endParaRPr lang="en-US"/>
        </a:p>
      </dgm:t>
    </dgm:pt>
    <dgm:pt modelId="{0319FB23-C5D1-416F-85BF-F3C580A7D815}">
      <dgm:prSet/>
      <dgm:spPr/>
      <dgm:t>
        <a:bodyPr/>
        <a:lstStyle/>
        <a:p>
          <a:r>
            <a:rPr lang="en-US">
              <a:solidFill>
                <a:schemeClr val="tx1"/>
              </a:solidFill>
            </a:rPr>
            <a:t>Needles placed for approximately 30 minutes, not observed</a:t>
          </a:r>
        </a:p>
      </dgm:t>
    </dgm:pt>
    <dgm:pt modelId="{BC37C7B7-FD38-4C0D-8D71-7FF1A9CA64A6}" type="parTrans" cxnId="{54F6F1A1-B183-4A34-AB1E-F662EE4B7E47}">
      <dgm:prSet/>
      <dgm:spPr/>
      <dgm:t>
        <a:bodyPr/>
        <a:lstStyle/>
        <a:p>
          <a:endParaRPr lang="en-US"/>
        </a:p>
      </dgm:t>
    </dgm:pt>
    <dgm:pt modelId="{5FB12800-4FF3-4D09-88FA-577AC9ED08F2}" type="sibTrans" cxnId="{54F6F1A1-B183-4A34-AB1E-F662EE4B7E47}">
      <dgm:prSet/>
      <dgm:spPr/>
      <dgm:t>
        <a:bodyPr/>
        <a:lstStyle/>
        <a:p>
          <a:endParaRPr lang="en-US"/>
        </a:p>
      </dgm:t>
    </dgm:pt>
    <dgm:pt modelId="{F799D247-8898-49C0-A07A-4D5FCF283B1C}">
      <dgm:prSet/>
      <dgm:spPr/>
      <dgm:t>
        <a:bodyPr/>
        <a:lstStyle/>
        <a:p>
          <a:r>
            <a:rPr lang="en-US">
              <a:solidFill>
                <a:schemeClr val="tx1"/>
              </a:solidFill>
            </a:rPr>
            <a:t>Short processing done after session</a:t>
          </a:r>
        </a:p>
      </dgm:t>
    </dgm:pt>
    <dgm:pt modelId="{66B1F320-2079-4C67-92C5-89A293D5BC39}" type="parTrans" cxnId="{CAB5166C-1101-447C-950C-4991832BF60D}">
      <dgm:prSet/>
      <dgm:spPr/>
      <dgm:t>
        <a:bodyPr/>
        <a:lstStyle/>
        <a:p>
          <a:endParaRPr lang="en-US"/>
        </a:p>
      </dgm:t>
    </dgm:pt>
    <dgm:pt modelId="{3592B26E-CEB3-4C65-B1C8-D25050E0F6CD}" type="sibTrans" cxnId="{CAB5166C-1101-447C-950C-4991832BF60D}">
      <dgm:prSet/>
      <dgm:spPr/>
      <dgm:t>
        <a:bodyPr/>
        <a:lstStyle/>
        <a:p>
          <a:endParaRPr lang="en-US"/>
        </a:p>
      </dgm:t>
    </dgm:pt>
    <dgm:pt modelId="{B0AFBE9F-4755-4143-ADFF-0D6519016F42}" type="pres">
      <dgm:prSet presAssocID="{7A687F8C-AD33-48A6-86DE-3EBEB85DCBF4}" presName="diagram" presStyleCnt="0">
        <dgm:presLayoutVars>
          <dgm:dir/>
          <dgm:resizeHandles val="exact"/>
        </dgm:presLayoutVars>
      </dgm:prSet>
      <dgm:spPr/>
    </dgm:pt>
    <dgm:pt modelId="{E53FF5EC-D2F3-4A45-8D73-5ABE79714419}" type="pres">
      <dgm:prSet presAssocID="{757815CD-97CD-4844-B9B9-67D11AEA9623}" presName="node" presStyleLbl="node1" presStyleIdx="0" presStyleCnt="6">
        <dgm:presLayoutVars>
          <dgm:bulletEnabled val="1"/>
        </dgm:presLayoutVars>
      </dgm:prSet>
      <dgm:spPr/>
    </dgm:pt>
    <dgm:pt modelId="{5FFC91A6-2109-1D46-B12A-4593576CD0BF}" type="pres">
      <dgm:prSet presAssocID="{BB2471A2-1823-499A-9D67-AA7B08F186C3}" presName="sibTrans" presStyleCnt="0"/>
      <dgm:spPr/>
    </dgm:pt>
    <dgm:pt modelId="{C505C8DB-F4AA-7A47-B194-91D961522BD5}" type="pres">
      <dgm:prSet presAssocID="{6600286E-5B81-4876-9340-C5B0D479A99C}" presName="node" presStyleLbl="node1" presStyleIdx="1" presStyleCnt="6">
        <dgm:presLayoutVars>
          <dgm:bulletEnabled val="1"/>
        </dgm:presLayoutVars>
      </dgm:prSet>
      <dgm:spPr/>
    </dgm:pt>
    <dgm:pt modelId="{33AEBC12-3E33-A14C-A1B6-D8810FA93BF0}" type="pres">
      <dgm:prSet presAssocID="{127D5750-CBE7-49CF-A0DB-E75296F44489}" presName="sibTrans" presStyleCnt="0"/>
      <dgm:spPr/>
    </dgm:pt>
    <dgm:pt modelId="{3F68B853-27ED-494C-ADA7-17DC3DAEF1EB}" type="pres">
      <dgm:prSet presAssocID="{869D876A-20F0-446C-A0BC-B55016484B05}" presName="node" presStyleLbl="node1" presStyleIdx="2" presStyleCnt="6">
        <dgm:presLayoutVars>
          <dgm:bulletEnabled val="1"/>
        </dgm:presLayoutVars>
      </dgm:prSet>
      <dgm:spPr/>
    </dgm:pt>
    <dgm:pt modelId="{A34FD51D-4744-F448-8F11-4D4DF12F4240}" type="pres">
      <dgm:prSet presAssocID="{BAC01B53-4AE4-4A7F-ABA0-7A5A92D218E8}" presName="sibTrans" presStyleCnt="0"/>
      <dgm:spPr/>
    </dgm:pt>
    <dgm:pt modelId="{2EBE2101-2254-5A4C-B1E1-BF13CF2B2DCE}" type="pres">
      <dgm:prSet presAssocID="{1B5F5087-38FB-4C1F-BA5A-1CFD62217A68}" presName="node" presStyleLbl="node1" presStyleIdx="3" presStyleCnt="6">
        <dgm:presLayoutVars>
          <dgm:bulletEnabled val="1"/>
        </dgm:presLayoutVars>
      </dgm:prSet>
      <dgm:spPr/>
    </dgm:pt>
    <dgm:pt modelId="{C6B3A375-EE5D-B14F-8416-0A7E0DB62DE4}" type="pres">
      <dgm:prSet presAssocID="{9ADDDBB6-B50C-47F7-99FD-C4C63019E4E6}" presName="sibTrans" presStyleCnt="0"/>
      <dgm:spPr/>
    </dgm:pt>
    <dgm:pt modelId="{B6BB961B-ABEB-9D4A-8E71-F2B65FB7AF78}" type="pres">
      <dgm:prSet presAssocID="{0319FB23-C5D1-416F-85BF-F3C580A7D815}" presName="node" presStyleLbl="node1" presStyleIdx="4" presStyleCnt="6">
        <dgm:presLayoutVars>
          <dgm:bulletEnabled val="1"/>
        </dgm:presLayoutVars>
      </dgm:prSet>
      <dgm:spPr/>
    </dgm:pt>
    <dgm:pt modelId="{22E8C231-2113-854E-A719-A1EC4E9F5036}" type="pres">
      <dgm:prSet presAssocID="{5FB12800-4FF3-4D09-88FA-577AC9ED08F2}" presName="sibTrans" presStyleCnt="0"/>
      <dgm:spPr/>
    </dgm:pt>
    <dgm:pt modelId="{864CCE9B-7573-F343-A1FC-5F29135A848E}" type="pres">
      <dgm:prSet presAssocID="{F799D247-8898-49C0-A07A-4D5FCF283B1C}" presName="node" presStyleLbl="node1" presStyleIdx="5" presStyleCnt="6">
        <dgm:presLayoutVars>
          <dgm:bulletEnabled val="1"/>
        </dgm:presLayoutVars>
      </dgm:prSet>
      <dgm:spPr/>
    </dgm:pt>
  </dgm:ptLst>
  <dgm:cxnLst>
    <dgm:cxn modelId="{2057CF04-98AA-483C-ACEE-842C5266D757}" srcId="{7A687F8C-AD33-48A6-86DE-3EBEB85DCBF4}" destId="{869D876A-20F0-446C-A0BC-B55016484B05}" srcOrd="2" destOrd="0" parTransId="{A88AC9F5-AE57-4524-B37C-1068EEAEC61C}" sibTransId="{BAC01B53-4AE4-4A7F-ABA0-7A5A92D218E8}"/>
    <dgm:cxn modelId="{2FE09917-208F-4F98-8A92-DF616F8B04B0}" srcId="{7A687F8C-AD33-48A6-86DE-3EBEB85DCBF4}" destId="{6600286E-5B81-4876-9340-C5B0D479A99C}" srcOrd="1" destOrd="0" parTransId="{51F1168F-DB07-4060-B7FB-63195639A22D}" sibTransId="{127D5750-CBE7-49CF-A0DB-E75296F44489}"/>
    <dgm:cxn modelId="{9AF77F3C-DD3E-F948-93BB-CF751C779A04}" type="presOf" srcId="{7A687F8C-AD33-48A6-86DE-3EBEB85DCBF4}" destId="{B0AFBE9F-4755-4143-ADFF-0D6519016F42}" srcOrd="0" destOrd="0" presId="urn:microsoft.com/office/officeart/2005/8/layout/default"/>
    <dgm:cxn modelId="{CAB5166C-1101-447C-950C-4991832BF60D}" srcId="{7A687F8C-AD33-48A6-86DE-3EBEB85DCBF4}" destId="{F799D247-8898-49C0-A07A-4D5FCF283B1C}" srcOrd="5" destOrd="0" parTransId="{66B1F320-2079-4C67-92C5-89A293D5BC39}" sibTransId="{3592B26E-CEB3-4C65-B1C8-D25050E0F6CD}"/>
    <dgm:cxn modelId="{54F6F1A1-B183-4A34-AB1E-F662EE4B7E47}" srcId="{7A687F8C-AD33-48A6-86DE-3EBEB85DCBF4}" destId="{0319FB23-C5D1-416F-85BF-F3C580A7D815}" srcOrd="4" destOrd="0" parTransId="{BC37C7B7-FD38-4C0D-8D71-7FF1A9CA64A6}" sibTransId="{5FB12800-4FF3-4D09-88FA-577AC9ED08F2}"/>
    <dgm:cxn modelId="{837A7CB9-51EA-114B-BA71-421F43A0E70F}" type="presOf" srcId="{1B5F5087-38FB-4C1F-BA5A-1CFD62217A68}" destId="{2EBE2101-2254-5A4C-B1E1-BF13CF2B2DCE}" srcOrd="0" destOrd="0" presId="urn:microsoft.com/office/officeart/2005/8/layout/default"/>
    <dgm:cxn modelId="{56BC84CC-B17E-4AE4-B73E-6668E9A8A2DB}" srcId="{7A687F8C-AD33-48A6-86DE-3EBEB85DCBF4}" destId="{1B5F5087-38FB-4C1F-BA5A-1CFD62217A68}" srcOrd="3" destOrd="0" parTransId="{02E6BF34-3E3F-46E2-93F5-A2E5D35CE824}" sibTransId="{9ADDDBB6-B50C-47F7-99FD-C4C63019E4E6}"/>
    <dgm:cxn modelId="{EDDAB8CF-7DCF-AC4D-B976-47356D48B032}" type="presOf" srcId="{0319FB23-C5D1-416F-85BF-F3C580A7D815}" destId="{B6BB961B-ABEB-9D4A-8E71-F2B65FB7AF78}" srcOrd="0" destOrd="0" presId="urn:microsoft.com/office/officeart/2005/8/layout/default"/>
    <dgm:cxn modelId="{6F45F3D1-A2C8-F24E-B70F-C0C675A77891}" type="presOf" srcId="{757815CD-97CD-4844-B9B9-67D11AEA9623}" destId="{E53FF5EC-D2F3-4A45-8D73-5ABE79714419}" srcOrd="0" destOrd="0" presId="urn:microsoft.com/office/officeart/2005/8/layout/default"/>
    <dgm:cxn modelId="{7DFE41D5-A718-7B4A-99F2-7C11BF9D2588}" type="presOf" srcId="{6600286E-5B81-4876-9340-C5B0D479A99C}" destId="{C505C8DB-F4AA-7A47-B194-91D961522BD5}" srcOrd="0" destOrd="0" presId="urn:microsoft.com/office/officeart/2005/8/layout/default"/>
    <dgm:cxn modelId="{5A7A8FDF-A8CC-8B4A-851A-87CA519CD9DA}" type="presOf" srcId="{F799D247-8898-49C0-A07A-4D5FCF283B1C}" destId="{864CCE9B-7573-F343-A1FC-5F29135A848E}" srcOrd="0" destOrd="0" presId="urn:microsoft.com/office/officeart/2005/8/layout/default"/>
    <dgm:cxn modelId="{925B62ED-F9E2-0748-93D3-5DBBF04034F1}" type="presOf" srcId="{869D876A-20F0-446C-A0BC-B55016484B05}" destId="{3F68B853-27ED-494C-ADA7-17DC3DAEF1EB}" srcOrd="0" destOrd="0" presId="urn:microsoft.com/office/officeart/2005/8/layout/default"/>
    <dgm:cxn modelId="{7CD3A3F8-7D9D-4E46-B3F9-36F48CB1099A}" srcId="{7A687F8C-AD33-48A6-86DE-3EBEB85DCBF4}" destId="{757815CD-97CD-4844-B9B9-67D11AEA9623}" srcOrd="0" destOrd="0" parTransId="{8757C6F2-6E16-4553-995C-9FA2B1A13FBF}" sibTransId="{BB2471A2-1823-499A-9D67-AA7B08F186C3}"/>
    <dgm:cxn modelId="{0DB4579A-83E1-FA45-9D90-54B17993F159}" type="presParOf" srcId="{B0AFBE9F-4755-4143-ADFF-0D6519016F42}" destId="{E53FF5EC-D2F3-4A45-8D73-5ABE79714419}" srcOrd="0" destOrd="0" presId="urn:microsoft.com/office/officeart/2005/8/layout/default"/>
    <dgm:cxn modelId="{9EB3E210-D9E4-FE45-BD63-10A9526AA93E}" type="presParOf" srcId="{B0AFBE9F-4755-4143-ADFF-0D6519016F42}" destId="{5FFC91A6-2109-1D46-B12A-4593576CD0BF}" srcOrd="1" destOrd="0" presId="urn:microsoft.com/office/officeart/2005/8/layout/default"/>
    <dgm:cxn modelId="{48FFF61A-F43C-B044-843E-67DA6EEBF3AB}" type="presParOf" srcId="{B0AFBE9F-4755-4143-ADFF-0D6519016F42}" destId="{C505C8DB-F4AA-7A47-B194-91D961522BD5}" srcOrd="2" destOrd="0" presId="urn:microsoft.com/office/officeart/2005/8/layout/default"/>
    <dgm:cxn modelId="{52042923-A1C8-3043-AEC9-03066BDE3FF9}" type="presParOf" srcId="{B0AFBE9F-4755-4143-ADFF-0D6519016F42}" destId="{33AEBC12-3E33-A14C-A1B6-D8810FA93BF0}" srcOrd="3" destOrd="0" presId="urn:microsoft.com/office/officeart/2005/8/layout/default"/>
    <dgm:cxn modelId="{611BBDEC-FC25-A849-B272-D3955406AA38}" type="presParOf" srcId="{B0AFBE9F-4755-4143-ADFF-0D6519016F42}" destId="{3F68B853-27ED-494C-ADA7-17DC3DAEF1EB}" srcOrd="4" destOrd="0" presId="urn:microsoft.com/office/officeart/2005/8/layout/default"/>
    <dgm:cxn modelId="{DD37076C-72BC-EA4F-8F5E-857AE0224863}" type="presParOf" srcId="{B0AFBE9F-4755-4143-ADFF-0D6519016F42}" destId="{A34FD51D-4744-F448-8F11-4D4DF12F4240}" srcOrd="5" destOrd="0" presId="urn:microsoft.com/office/officeart/2005/8/layout/default"/>
    <dgm:cxn modelId="{69119E3F-3C80-5844-9AFC-5FA484D1EE38}" type="presParOf" srcId="{B0AFBE9F-4755-4143-ADFF-0D6519016F42}" destId="{2EBE2101-2254-5A4C-B1E1-BF13CF2B2DCE}" srcOrd="6" destOrd="0" presId="urn:microsoft.com/office/officeart/2005/8/layout/default"/>
    <dgm:cxn modelId="{E68741C5-D015-BB48-897A-D064CFA922D8}" type="presParOf" srcId="{B0AFBE9F-4755-4143-ADFF-0D6519016F42}" destId="{C6B3A375-EE5D-B14F-8416-0A7E0DB62DE4}" srcOrd="7" destOrd="0" presId="urn:microsoft.com/office/officeart/2005/8/layout/default"/>
    <dgm:cxn modelId="{E83941B6-17EF-7046-9015-B0FCAEAECF7F}" type="presParOf" srcId="{B0AFBE9F-4755-4143-ADFF-0D6519016F42}" destId="{B6BB961B-ABEB-9D4A-8E71-F2B65FB7AF78}" srcOrd="8" destOrd="0" presId="urn:microsoft.com/office/officeart/2005/8/layout/default"/>
    <dgm:cxn modelId="{D1C71136-1232-4D44-9A44-12170695DD00}" type="presParOf" srcId="{B0AFBE9F-4755-4143-ADFF-0D6519016F42}" destId="{22E8C231-2113-854E-A719-A1EC4E9F5036}" srcOrd="9" destOrd="0" presId="urn:microsoft.com/office/officeart/2005/8/layout/default"/>
    <dgm:cxn modelId="{4661AB6E-07DC-9248-B58A-301841976D98}" type="presParOf" srcId="{B0AFBE9F-4755-4143-ADFF-0D6519016F42}" destId="{864CCE9B-7573-F343-A1FC-5F29135A848E}"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571BFFD-4F59-402F-B76D-E345D9899350}" type="doc">
      <dgm:prSet loTypeId="urn:microsoft.com/office/officeart/2005/8/layout/vList2" loCatId="list" qsTypeId="urn:microsoft.com/office/officeart/2005/8/quickstyle/simple4" qsCatId="simple" csTypeId="urn:microsoft.com/office/officeart/2005/8/colors/colorful2" csCatId="colorful"/>
      <dgm:spPr/>
      <dgm:t>
        <a:bodyPr/>
        <a:lstStyle/>
        <a:p>
          <a:endParaRPr lang="en-US"/>
        </a:p>
      </dgm:t>
    </dgm:pt>
    <dgm:pt modelId="{E0699E4F-3091-4822-A6ED-75B8AF1ED1A8}">
      <dgm:prSet/>
      <dgm:spPr/>
      <dgm:t>
        <a:bodyPr/>
        <a:lstStyle/>
        <a:p>
          <a:r>
            <a:rPr lang="en-US">
              <a:solidFill>
                <a:schemeClr val="tx1"/>
              </a:solidFill>
            </a:rPr>
            <a:t>10-point likert scale assessing 5 domains filled out before and after treatment</a:t>
          </a:r>
        </a:p>
      </dgm:t>
    </dgm:pt>
    <dgm:pt modelId="{6470C6D2-6B8A-4248-AB35-2444653ABD2C}" type="parTrans" cxnId="{70746D34-BC4F-422D-9910-1A9E6CCD3412}">
      <dgm:prSet/>
      <dgm:spPr/>
      <dgm:t>
        <a:bodyPr/>
        <a:lstStyle/>
        <a:p>
          <a:endParaRPr lang="en-US"/>
        </a:p>
      </dgm:t>
    </dgm:pt>
    <dgm:pt modelId="{04F4FF3F-00F4-4CEB-98AF-EE8112DE9743}" type="sibTrans" cxnId="{70746D34-BC4F-422D-9910-1A9E6CCD3412}">
      <dgm:prSet/>
      <dgm:spPr/>
      <dgm:t>
        <a:bodyPr/>
        <a:lstStyle/>
        <a:p>
          <a:endParaRPr lang="en-US"/>
        </a:p>
      </dgm:t>
    </dgm:pt>
    <dgm:pt modelId="{82AB3E99-15E4-41BC-BC00-60FCB9661431}">
      <dgm:prSet/>
      <dgm:spPr/>
      <dgm:t>
        <a:bodyPr/>
        <a:lstStyle/>
        <a:p>
          <a:r>
            <a:rPr lang="en-US">
              <a:solidFill>
                <a:schemeClr val="tx1"/>
              </a:solidFill>
            </a:rPr>
            <a:t>Anxiety</a:t>
          </a:r>
        </a:p>
      </dgm:t>
    </dgm:pt>
    <dgm:pt modelId="{9E03B443-B611-4A35-9449-CFD5885674F6}" type="parTrans" cxnId="{90B70CAA-96F0-4E56-BD4D-5BEF83EDB9E7}">
      <dgm:prSet/>
      <dgm:spPr/>
      <dgm:t>
        <a:bodyPr/>
        <a:lstStyle/>
        <a:p>
          <a:endParaRPr lang="en-US"/>
        </a:p>
      </dgm:t>
    </dgm:pt>
    <dgm:pt modelId="{80AD5137-C8EF-4052-B94D-06E228F578A1}" type="sibTrans" cxnId="{90B70CAA-96F0-4E56-BD4D-5BEF83EDB9E7}">
      <dgm:prSet/>
      <dgm:spPr/>
      <dgm:t>
        <a:bodyPr/>
        <a:lstStyle/>
        <a:p>
          <a:endParaRPr lang="en-US"/>
        </a:p>
      </dgm:t>
    </dgm:pt>
    <dgm:pt modelId="{A630145F-A2C8-466E-8B4D-C747B99299F8}">
      <dgm:prSet/>
      <dgm:spPr/>
      <dgm:t>
        <a:bodyPr/>
        <a:lstStyle/>
        <a:p>
          <a:r>
            <a:rPr lang="en-US">
              <a:solidFill>
                <a:schemeClr val="tx1"/>
              </a:solidFill>
            </a:rPr>
            <a:t>Irritability</a:t>
          </a:r>
        </a:p>
      </dgm:t>
    </dgm:pt>
    <dgm:pt modelId="{49230C48-19FD-418E-8D11-0498D0527681}" type="parTrans" cxnId="{6B8339DF-1A52-4BD5-90B5-6EACC58A7B31}">
      <dgm:prSet/>
      <dgm:spPr/>
      <dgm:t>
        <a:bodyPr/>
        <a:lstStyle/>
        <a:p>
          <a:endParaRPr lang="en-US"/>
        </a:p>
      </dgm:t>
    </dgm:pt>
    <dgm:pt modelId="{C8477E84-F323-4EC4-B2C7-5AE96F5FDE24}" type="sibTrans" cxnId="{6B8339DF-1A52-4BD5-90B5-6EACC58A7B31}">
      <dgm:prSet/>
      <dgm:spPr/>
      <dgm:t>
        <a:bodyPr/>
        <a:lstStyle/>
        <a:p>
          <a:endParaRPr lang="en-US"/>
        </a:p>
      </dgm:t>
    </dgm:pt>
    <dgm:pt modelId="{662FF85A-C478-494A-BD5C-F0A0D2EB86F2}">
      <dgm:prSet/>
      <dgm:spPr/>
      <dgm:t>
        <a:bodyPr/>
        <a:lstStyle/>
        <a:p>
          <a:r>
            <a:rPr lang="en-US">
              <a:solidFill>
                <a:schemeClr val="tx1"/>
              </a:solidFill>
            </a:rPr>
            <a:t>Pain</a:t>
          </a:r>
        </a:p>
      </dgm:t>
    </dgm:pt>
    <dgm:pt modelId="{6467E549-913C-48D1-AF58-9A407DEBF317}" type="parTrans" cxnId="{2AF0F11E-5D9B-43A8-BE8D-DB1BE18C4BC5}">
      <dgm:prSet/>
      <dgm:spPr/>
      <dgm:t>
        <a:bodyPr/>
        <a:lstStyle/>
        <a:p>
          <a:endParaRPr lang="en-US"/>
        </a:p>
      </dgm:t>
    </dgm:pt>
    <dgm:pt modelId="{44EB05E3-8FA0-4E37-82BD-8D08360D8437}" type="sibTrans" cxnId="{2AF0F11E-5D9B-43A8-BE8D-DB1BE18C4BC5}">
      <dgm:prSet/>
      <dgm:spPr/>
      <dgm:t>
        <a:bodyPr/>
        <a:lstStyle/>
        <a:p>
          <a:endParaRPr lang="en-US"/>
        </a:p>
      </dgm:t>
    </dgm:pt>
    <dgm:pt modelId="{D6DED305-A2D4-4128-AE71-5B4FFB2B3499}">
      <dgm:prSet/>
      <dgm:spPr/>
      <dgm:t>
        <a:bodyPr/>
        <a:lstStyle/>
        <a:p>
          <a:r>
            <a:rPr lang="en-US">
              <a:solidFill>
                <a:schemeClr val="tx1"/>
              </a:solidFill>
            </a:rPr>
            <a:t>Cravings</a:t>
          </a:r>
        </a:p>
      </dgm:t>
    </dgm:pt>
    <dgm:pt modelId="{A2EF971D-DDF1-4EE7-9319-2589B9C35E76}" type="parTrans" cxnId="{817EFF0A-223D-4A6E-8AD9-D2BC49ED3E35}">
      <dgm:prSet/>
      <dgm:spPr/>
      <dgm:t>
        <a:bodyPr/>
        <a:lstStyle/>
        <a:p>
          <a:endParaRPr lang="en-US"/>
        </a:p>
      </dgm:t>
    </dgm:pt>
    <dgm:pt modelId="{F0377EC4-E76A-4A9F-9D1F-A7F775F90FA5}" type="sibTrans" cxnId="{817EFF0A-223D-4A6E-8AD9-D2BC49ED3E35}">
      <dgm:prSet/>
      <dgm:spPr/>
      <dgm:t>
        <a:bodyPr/>
        <a:lstStyle/>
        <a:p>
          <a:endParaRPr lang="en-US"/>
        </a:p>
      </dgm:t>
    </dgm:pt>
    <dgm:pt modelId="{AFD7FEF4-CD3C-43E5-8697-1DC224E3DC51}">
      <dgm:prSet/>
      <dgm:spPr/>
      <dgm:t>
        <a:bodyPr/>
        <a:lstStyle/>
        <a:p>
          <a:r>
            <a:rPr lang="en-US">
              <a:solidFill>
                <a:schemeClr val="tx1"/>
              </a:solidFill>
            </a:rPr>
            <a:t>Motivation for Treatment </a:t>
          </a:r>
        </a:p>
      </dgm:t>
    </dgm:pt>
    <dgm:pt modelId="{D08F6A60-5BFF-489A-8501-7D68EAAC9C59}" type="parTrans" cxnId="{DFAD1DC9-A6DA-4DA4-B574-A96BFB06DC5F}">
      <dgm:prSet/>
      <dgm:spPr/>
      <dgm:t>
        <a:bodyPr/>
        <a:lstStyle/>
        <a:p>
          <a:endParaRPr lang="en-US"/>
        </a:p>
      </dgm:t>
    </dgm:pt>
    <dgm:pt modelId="{BD4AE208-C003-4CCA-8E8C-3A4DD1B4AB97}" type="sibTrans" cxnId="{DFAD1DC9-A6DA-4DA4-B574-A96BFB06DC5F}">
      <dgm:prSet/>
      <dgm:spPr/>
      <dgm:t>
        <a:bodyPr/>
        <a:lstStyle/>
        <a:p>
          <a:endParaRPr lang="en-US"/>
        </a:p>
      </dgm:t>
    </dgm:pt>
    <dgm:pt modelId="{7D5C1674-6328-3C4F-AF41-0146AF47334D}" type="pres">
      <dgm:prSet presAssocID="{7571BFFD-4F59-402F-B76D-E345D9899350}" presName="linear" presStyleCnt="0">
        <dgm:presLayoutVars>
          <dgm:animLvl val="lvl"/>
          <dgm:resizeHandles val="exact"/>
        </dgm:presLayoutVars>
      </dgm:prSet>
      <dgm:spPr/>
    </dgm:pt>
    <dgm:pt modelId="{1E6AE44B-AD1E-D54E-A892-CA063D10EC74}" type="pres">
      <dgm:prSet presAssocID="{E0699E4F-3091-4822-A6ED-75B8AF1ED1A8}" presName="parentText" presStyleLbl="node1" presStyleIdx="0" presStyleCnt="6">
        <dgm:presLayoutVars>
          <dgm:chMax val="0"/>
          <dgm:bulletEnabled val="1"/>
        </dgm:presLayoutVars>
      </dgm:prSet>
      <dgm:spPr/>
    </dgm:pt>
    <dgm:pt modelId="{92556734-FF46-C24B-910C-13F74CF043BE}" type="pres">
      <dgm:prSet presAssocID="{04F4FF3F-00F4-4CEB-98AF-EE8112DE9743}" presName="spacer" presStyleCnt="0"/>
      <dgm:spPr/>
    </dgm:pt>
    <dgm:pt modelId="{BC5D64E5-F358-344E-AD1D-D075C5515127}" type="pres">
      <dgm:prSet presAssocID="{82AB3E99-15E4-41BC-BC00-60FCB9661431}" presName="parentText" presStyleLbl="node1" presStyleIdx="1" presStyleCnt="6">
        <dgm:presLayoutVars>
          <dgm:chMax val="0"/>
          <dgm:bulletEnabled val="1"/>
        </dgm:presLayoutVars>
      </dgm:prSet>
      <dgm:spPr/>
    </dgm:pt>
    <dgm:pt modelId="{B334E205-7AD5-884E-A653-48D697A33EA9}" type="pres">
      <dgm:prSet presAssocID="{80AD5137-C8EF-4052-B94D-06E228F578A1}" presName="spacer" presStyleCnt="0"/>
      <dgm:spPr/>
    </dgm:pt>
    <dgm:pt modelId="{C0D1DBA4-7ABA-3348-A88D-D53AD12C752A}" type="pres">
      <dgm:prSet presAssocID="{A630145F-A2C8-466E-8B4D-C747B99299F8}" presName="parentText" presStyleLbl="node1" presStyleIdx="2" presStyleCnt="6">
        <dgm:presLayoutVars>
          <dgm:chMax val="0"/>
          <dgm:bulletEnabled val="1"/>
        </dgm:presLayoutVars>
      </dgm:prSet>
      <dgm:spPr/>
    </dgm:pt>
    <dgm:pt modelId="{BAD33E16-0EEC-A14B-84E9-B153A9D7AB09}" type="pres">
      <dgm:prSet presAssocID="{C8477E84-F323-4EC4-B2C7-5AE96F5FDE24}" presName="spacer" presStyleCnt="0"/>
      <dgm:spPr/>
    </dgm:pt>
    <dgm:pt modelId="{7B797336-8FFE-7F4B-950B-1215391B24CF}" type="pres">
      <dgm:prSet presAssocID="{662FF85A-C478-494A-BD5C-F0A0D2EB86F2}" presName="parentText" presStyleLbl="node1" presStyleIdx="3" presStyleCnt="6">
        <dgm:presLayoutVars>
          <dgm:chMax val="0"/>
          <dgm:bulletEnabled val="1"/>
        </dgm:presLayoutVars>
      </dgm:prSet>
      <dgm:spPr/>
    </dgm:pt>
    <dgm:pt modelId="{ACE2F906-98B7-9149-AF62-4986FD063B66}" type="pres">
      <dgm:prSet presAssocID="{44EB05E3-8FA0-4E37-82BD-8D08360D8437}" presName="spacer" presStyleCnt="0"/>
      <dgm:spPr/>
    </dgm:pt>
    <dgm:pt modelId="{2FA4AA87-0BFA-9B4B-939E-51DC303607DF}" type="pres">
      <dgm:prSet presAssocID="{D6DED305-A2D4-4128-AE71-5B4FFB2B3499}" presName="parentText" presStyleLbl="node1" presStyleIdx="4" presStyleCnt="6">
        <dgm:presLayoutVars>
          <dgm:chMax val="0"/>
          <dgm:bulletEnabled val="1"/>
        </dgm:presLayoutVars>
      </dgm:prSet>
      <dgm:spPr/>
    </dgm:pt>
    <dgm:pt modelId="{3ACB8F57-00B4-8641-A01B-5CD37DDBF443}" type="pres">
      <dgm:prSet presAssocID="{F0377EC4-E76A-4A9F-9D1F-A7F775F90FA5}" presName="spacer" presStyleCnt="0"/>
      <dgm:spPr/>
    </dgm:pt>
    <dgm:pt modelId="{0209D8D1-9F72-E841-BDE4-2771E2C3F0C9}" type="pres">
      <dgm:prSet presAssocID="{AFD7FEF4-CD3C-43E5-8697-1DC224E3DC51}" presName="parentText" presStyleLbl="node1" presStyleIdx="5" presStyleCnt="6">
        <dgm:presLayoutVars>
          <dgm:chMax val="0"/>
          <dgm:bulletEnabled val="1"/>
        </dgm:presLayoutVars>
      </dgm:prSet>
      <dgm:spPr/>
    </dgm:pt>
  </dgm:ptLst>
  <dgm:cxnLst>
    <dgm:cxn modelId="{FFE24206-68B0-CD4E-AA1D-5DDC37D2DAE1}" type="presOf" srcId="{662FF85A-C478-494A-BD5C-F0A0D2EB86F2}" destId="{7B797336-8FFE-7F4B-950B-1215391B24CF}" srcOrd="0" destOrd="0" presId="urn:microsoft.com/office/officeart/2005/8/layout/vList2"/>
    <dgm:cxn modelId="{817EFF0A-223D-4A6E-8AD9-D2BC49ED3E35}" srcId="{7571BFFD-4F59-402F-B76D-E345D9899350}" destId="{D6DED305-A2D4-4128-AE71-5B4FFB2B3499}" srcOrd="4" destOrd="0" parTransId="{A2EF971D-DDF1-4EE7-9319-2589B9C35E76}" sibTransId="{F0377EC4-E76A-4A9F-9D1F-A7F775F90FA5}"/>
    <dgm:cxn modelId="{415BDF10-5854-F445-8AED-EFFBBC125A60}" type="presOf" srcId="{A630145F-A2C8-466E-8B4D-C747B99299F8}" destId="{C0D1DBA4-7ABA-3348-A88D-D53AD12C752A}" srcOrd="0" destOrd="0" presId="urn:microsoft.com/office/officeart/2005/8/layout/vList2"/>
    <dgm:cxn modelId="{2AF0F11E-5D9B-43A8-BE8D-DB1BE18C4BC5}" srcId="{7571BFFD-4F59-402F-B76D-E345D9899350}" destId="{662FF85A-C478-494A-BD5C-F0A0D2EB86F2}" srcOrd="3" destOrd="0" parTransId="{6467E549-913C-48D1-AF58-9A407DEBF317}" sibTransId="{44EB05E3-8FA0-4E37-82BD-8D08360D8437}"/>
    <dgm:cxn modelId="{70746D34-BC4F-422D-9910-1A9E6CCD3412}" srcId="{7571BFFD-4F59-402F-B76D-E345D9899350}" destId="{E0699E4F-3091-4822-A6ED-75B8AF1ED1A8}" srcOrd="0" destOrd="0" parTransId="{6470C6D2-6B8A-4248-AB35-2444653ABD2C}" sibTransId="{04F4FF3F-00F4-4CEB-98AF-EE8112DE9743}"/>
    <dgm:cxn modelId="{E488F570-D05A-8E42-84C3-C6F07C1D39CF}" type="presOf" srcId="{D6DED305-A2D4-4128-AE71-5B4FFB2B3499}" destId="{2FA4AA87-0BFA-9B4B-939E-51DC303607DF}" srcOrd="0" destOrd="0" presId="urn:microsoft.com/office/officeart/2005/8/layout/vList2"/>
    <dgm:cxn modelId="{7BE8918D-06DD-8E4E-8208-F3A1182D958C}" type="presOf" srcId="{7571BFFD-4F59-402F-B76D-E345D9899350}" destId="{7D5C1674-6328-3C4F-AF41-0146AF47334D}" srcOrd="0" destOrd="0" presId="urn:microsoft.com/office/officeart/2005/8/layout/vList2"/>
    <dgm:cxn modelId="{90B70CAA-96F0-4E56-BD4D-5BEF83EDB9E7}" srcId="{7571BFFD-4F59-402F-B76D-E345D9899350}" destId="{82AB3E99-15E4-41BC-BC00-60FCB9661431}" srcOrd="1" destOrd="0" parTransId="{9E03B443-B611-4A35-9449-CFD5885674F6}" sibTransId="{80AD5137-C8EF-4052-B94D-06E228F578A1}"/>
    <dgm:cxn modelId="{E2FF48AC-AF0B-5947-AAB1-3012540DB125}" type="presOf" srcId="{82AB3E99-15E4-41BC-BC00-60FCB9661431}" destId="{BC5D64E5-F358-344E-AD1D-D075C5515127}" srcOrd="0" destOrd="0" presId="urn:microsoft.com/office/officeart/2005/8/layout/vList2"/>
    <dgm:cxn modelId="{DFAD1DC9-A6DA-4DA4-B574-A96BFB06DC5F}" srcId="{7571BFFD-4F59-402F-B76D-E345D9899350}" destId="{AFD7FEF4-CD3C-43E5-8697-1DC224E3DC51}" srcOrd="5" destOrd="0" parTransId="{D08F6A60-5BFF-489A-8501-7D68EAAC9C59}" sibTransId="{BD4AE208-C003-4CCA-8E8C-3A4DD1B4AB97}"/>
    <dgm:cxn modelId="{6B8339DF-1A52-4BD5-90B5-6EACC58A7B31}" srcId="{7571BFFD-4F59-402F-B76D-E345D9899350}" destId="{A630145F-A2C8-466E-8B4D-C747B99299F8}" srcOrd="2" destOrd="0" parTransId="{49230C48-19FD-418E-8D11-0498D0527681}" sibTransId="{C8477E84-F323-4EC4-B2C7-5AE96F5FDE24}"/>
    <dgm:cxn modelId="{5B596DF1-4EE6-B143-894E-D791293BD0F6}" type="presOf" srcId="{E0699E4F-3091-4822-A6ED-75B8AF1ED1A8}" destId="{1E6AE44B-AD1E-D54E-A892-CA063D10EC74}" srcOrd="0" destOrd="0" presId="urn:microsoft.com/office/officeart/2005/8/layout/vList2"/>
    <dgm:cxn modelId="{6DFF6EFD-6C91-7B4F-A8A5-FE536A2E003B}" type="presOf" srcId="{AFD7FEF4-CD3C-43E5-8697-1DC224E3DC51}" destId="{0209D8D1-9F72-E841-BDE4-2771E2C3F0C9}" srcOrd="0" destOrd="0" presId="urn:microsoft.com/office/officeart/2005/8/layout/vList2"/>
    <dgm:cxn modelId="{4A99563F-6085-284C-ADA1-E5B953730FF7}" type="presParOf" srcId="{7D5C1674-6328-3C4F-AF41-0146AF47334D}" destId="{1E6AE44B-AD1E-D54E-A892-CA063D10EC74}" srcOrd="0" destOrd="0" presId="urn:microsoft.com/office/officeart/2005/8/layout/vList2"/>
    <dgm:cxn modelId="{5A1C77F7-7986-E84B-BD68-5A8903C9609C}" type="presParOf" srcId="{7D5C1674-6328-3C4F-AF41-0146AF47334D}" destId="{92556734-FF46-C24B-910C-13F74CF043BE}" srcOrd="1" destOrd="0" presId="urn:microsoft.com/office/officeart/2005/8/layout/vList2"/>
    <dgm:cxn modelId="{2C0EF8DA-725C-7649-BDB2-340BF944D481}" type="presParOf" srcId="{7D5C1674-6328-3C4F-AF41-0146AF47334D}" destId="{BC5D64E5-F358-344E-AD1D-D075C5515127}" srcOrd="2" destOrd="0" presId="urn:microsoft.com/office/officeart/2005/8/layout/vList2"/>
    <dgm:cxn modelId="{AA3780AF-A862-F549-A277-2BB2C161B762}" type="presParOf" srcId="{7D5C1674-6328-3C4F-AF41-0146AF47334D}" destId="{B334E205-7AD5-884E-A653-48D697A33EA9}" srcOrd="3" destOrd="0" presId="urn:microsoft.com/office/officeart/2005/8/layout/vList2"/>
    <dgm:cxn modelId="{5070D4D8-6FC0-4E46-B7D3-DCD1788FC201}" type="presParOf" srcId="{7D5C1674-6328-3C4F-AF41-0146AF47334D}" destId="{C0D1DBA4-7ABA-3348-A88D-D53AD12C752A}" srcOrd="4" destOrd="0" presId="urn:microsoft.com/office/officeart/2005/8/layout/vList2"/>
    <dgm:cxn modelId="{CE9402EB-3A3C-C54F-9F9C-0082F2916008}" type="presParOf" srcId="{7D5C1674-6328-3C4F-AF41-0146AF47334D}" destId="{BAD33E16-0EEC-A14B-84E9-B153A9D7AB09}" srcOrd="5" destOrd="0" presId="urn:microsoft.com/office/officeart/2005/8/layout/vList2"/>
    <dgm:cxn modelId="{ACA98249-32B8-D84A-B467-0D8DF9DCE0DD}" type="presParOf" srcId="{7D5C1674-6328-3C4F-AF41-0146AF47334D}" destId="{7B797336-8FFE-7F4B-950B-1215391B24CF}" srcOrd="6" destOrd="0" presId="urn:microsoft.com/office/officeart/2005/8/layout/vList2"/>
    <dgm:cxn modelId="{2A3B3567-43A9-CB4A-9D8E-EEE29E3AA895}" type="presParOf" srcId="{7D5C1674-6328-3C4F-AF41-0146AF47334D}" destId="{ACE2F906-98B7-9149-AF62-4986FD063B66}" srcOrd="7" destOrd="0" presId="urn:microsoft.com/office/officeart/2005/8/layout/vList2"/>
    <dgm:cxn modelId="{F95AB4BE-62FE-674F-83D5-8B8DB126E1A6}" type="presParOf" srcId="{7D5C1674-6328-3C4F-AF41-0146AF47334D}" destId="{2FA4AA87-0BFA-9B4B-939E-51DC303607DF}" srcOrd="8" destOrd="0" presId="urn:microsoft.com/office/officeart/2005/8/layout/vList2"/>
    <dgm:cxn modelId="{90A59D1B-3D81-794E-BBE6-9530F110B560}" type="presParOf" srcId="{7D5C1674-6328-3C4F-AF41-0146AF47334D}" destId="{3ACB8F57-00B4-8641-A01B-5CD37DDBF443}" srcOrd="9" destOrd="0" presId="urn:microsoft.com/office/officeart/2005/8/layout/vList2"/>
    <dgm:cxn modelId="{231FA02D-0C18-0445-A344-AF1B13CCFBC1}" type="presParOf" srcId="{7D5C1674-6328-3C4F-AF41-0146AF47334D}" destId="{0209D8D1-9F72-E841-BDE4-2771E2C3F0C9}"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F2036C4-AB12-4E17-B511-EE77B44CC473}"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E3E6E188-3A92-402C-B43A-167E1ADDF90F}">
      <dgm:prSet/>
      <dgm:spPr/>
      <dgm:t>
        <a:bodyPr/>
        <a:lstStyle/>
        <a:p>
          <a:r>
            <a:rPr lang="en-US">
              <a:solidFill>
                <a:schemeClr val="tx1"/>
              </a:solidFill>
            </a:rPr>
            <a:t>Healthy Sleep</a:t>
          </a:r>
        </a:p>
      </dgm:t>
    </dgm:pt>
    <dgm:pt modelId="{2CD8841C-3051-4B0B-8C5A-CE9829A0252F}" type="parTrans" cxnId="{680193BD-DF82-45C0-82E8-6384B283A68C}">
      <dgm:prSet/>
      <dgm:spPr/>
      <dgm:t>
        <a:bodyPr/>
        <a:lstStyle/>
        <a:p>
          <a:endParaRPr lang="en-US"/>
        </a:p>
      </dgm:t>
    </dgm:pt>
    <dgm:pt modelId="{40C1F243-E338-4AD4-944C-4319C03B38A3}" type="sibTrans" cxnId="{680193BD-DF82-45C0-82E8-6384B283A68C}">
      <dgm:prSet/>
      <dgm:spPr/>
      <dgm:t>
        <a:bodyPr/>
        <a:lstStyle/>
        <a:p>
          <a:endParaRPr lang="en-US"/>
        </a:p>
      </dgm:t>
    </dgm:pt>
    <dgm:pt modelId="{1E610F59-11D9-4BA5-AE78-155B54711CDB}">
      <dgm:prSet/>
      <dgm:spPr/>
      <dgm:t>
        <a:bodyPr/>
        <a:lstStyle/>
        <a:p>
          <a:r>
            <a:rPr lang="en-US">
              <a:solidFill>
                <a:schemeClr val="tx1"/>
              </a:solidFill>
            </a:rPr>
            <a:t>Importance of movement</a:t>
          </a:r>
        </a:p>
      </dgm:t>
    </dgm:pt>
    <dgm:pt modelId="{9AA529F4-93C1-4B1A-891C-06453BE51D00}" type="parTrans" cxnId="{76F5E588-FF6C-45DB-B300-BE5442D037C6}">
      <dgm:prSet/>
      <dgm:spPr/>
      <dgm:t>
        <a:bodyPr/>
        <a:lstStyle/>
        <a:p>
          <a:endParaRPr lang="en-US"/>
        </a:p>
      </dgm:t>
    </dgm:pt>
    <dgm:pt modelId="{C591A478-E00D-4E83-AD65-0D5B839500B5}" type="sibTrans" cxnId="{76F5E588-FF6C-45DB-B300-BE5442D037C6}">
      <dgm:prSet/>
      <dgm:spPr/>
      <dgm:t>
        <a:bodyPr/>
        <a:lstStyle/>
        <a:p>
          <a:endParaRPr lang="en-US"/>
        </a:p>
      </dgm:t>
    </dgm:pt>
    <dgm:pt modelId="{C46AEC1B-6F1D-4075-BCE1-441ACE88E2B4}">
      <dgm:prSet/>
      <dgm:spPr/>
      <dgm:t>
        <a:bodyPr/>
        <a:lstStyle/>
        <a:p>
          <a:r>
            <a:rPr lang="en-US">
              <a:solidFill>
                <a:schemeClr val="tx1"/>
              </a:solidFill>
            </a:rPr>
            <a:t>Anti-inflammatory foods </a:t>
          </a:r>
        </a:p>
      </dgm:t>
    </dgm:pt>
    <dgm:pt modelId="{2BC1EA1C-8731-4E87-AF59-092852C3B0C3}" type="parTrans" cxnId="{7B308A2E-D71B-4CF3-B2C3-78844EA6654C}">
      <dgm:prSet/>
      <dgm:spPr/>
      <dgm:t>
        <a:bodyPr/>
        <a:lstStyle/>
        <a:p>
          <a:endParaRPr lang="en-US"/>
        </a:p>
      </dgm:t>
    </dgm:pt>
    <dgm:pt modelId="{430F356A-6C75-48BD-931A-70DBEC1C3153}" type="sibTrans" cxnId="{7B308A2E-D71B-4CF3-B2C3-78844EA6654C}">
      <dgm:prSet/>
      <dgm:spPr/>
      <dgm:t>
        <a:bodyPr/>
        <a:lstStyle/>
        <a:p>
          <a:endParaRPr lang="en-US"/>
        </a:p>
      </dgm:t>
    </dgm:pt>
    <dgm:pt modelId="{D7290A3C-FCD4-4CEE-AAD1-4D70AE94D213}">
      <dgm:prSet/>
      <dgm:spPr/>
      <dgm:t>
        <a:bodyPr/>
        <a:lstStyle/>
        <a:p>
          <a:r>
            <a:rPr lang="en-US">
              <a:solidFill>
                <a:schemeClr val="tx1"/>
              </a:solidFill>
            </a:rPr>
            <a:t>Building a healthy smoothie</a:t>
          </a:r>
        </a:p>
      </dgm:t>
    </dgm:pt>
    <dgm:pt modelId="{1E0D0FA1-FD9A-4752-A7E2-FCCE95477BBA}" type="parTrans" cxnId="{2A3C4B69-9B3A-4E2B-B4A3-C2CFA1230B98}">
      <dgm:prSet/>
      <dgm:spPr/>
      <dgm:t>
        <a:bodyPr/>
        <a:lstStyle/>
        <a:p>
          <a:endParaRPr lang="en-US"/>
        </a:p>
      </dgm:t>
    </dgm:pt>
    <dgm:pt modelId="{0E3976CB-7551-4B07-8D42-FED668FE99C7}" type="sibTrans" cxnId="{2A3C4B69-9B3A-4E2B-B4A3-C2CFA1230B98}">
      <dgm:prSet/>
      <dgm:spPr/>
      <dgm:t>
        <a:bodyPr/>
        <a:lstStyle/>
        <a:p>
          <a:endParaRPr lang="en-US"/>
        </a:p>
      </dgm:t>
    </dgm:pt>
    <dgm:pt modelId="{E36CF116-2B36-4E08-B05A-7FBDD2D0E8F0}">
      <dgm:prSet/>
      <dgm:spPr/>
      <dgm:t>
        <a:bodyPr/>
        <a:lstStyle/>
        <a:p>
          <a:r>
            <a:rPr lang="en-US">
              <a:solidFill>
                <a:schemeClr val="tx1"/>
              </a:solidFill>
            </a:rPr>
            <a:t>Trying new foods</a:t>
          </a:r>
        </a:p>
      </dgm:t>
    </dgm:pt>
    <dgm:pt modelId="{3861D834-0721-4EFC-AEDC-A20C94C53A55}" type="parTrans" cxnId="{9A0E6038-8185-421F-8B65-F63008B5F6E6}">
      <dgm:prSet/>
      <dgm:spPr/>
      <dgm:t>
        <a:bodyPr/>
        <a:lstStyle/>
        <a:p>
          <a:endParaRPr lang="en-US"/>
        </a:p>
      </dgm:t>
    </dgm:pt>
    <dgm:pt modelId="{A7C26F16-FB76-4CB8-A5E9-9E32E795FEC2}" type="sibTrans" cxnId="{9A0E6038-8185-421F-8B65-F63008B5F6E6}">
      <dgm:prSet/>
      <dgm:spPr/>
      <dgm:t>
        <a:bodyPr/>
        <a:lstStyle/>
        <a:p>
          <a:endParaRPr lang="en-US"/>
        </a:p>
      </dgm:t>
    </dgm:pt>
    <dgm:pt modelId="{D409B3BF-5016-4365-854D-DF952CB19891}">
      <dgm:prSet/>
      <dgm:spPr/>
      <dgm:t>
        <a:bodyPr/>
        <a:lstStyle/>
        <a:p>
          <a:r>
            <a:rPr lang="en-US">
              <a:solidFill>
                <a:schemeClr val="tx1"/>
              </a:solidFill>
            </a:rPr>
            <a:t>Wrap up and review</a:t>
          </a:r>
        </a:p>
      </dgm:t>
    </dgm:pt>
    <dgm:pt modelId="{0716FD77-B5B5-4F42-8654-27DB08ED6240}" type="parTrans" cxnId="{306E4BFE-125B-4004-98FC-A7E42FF78479}">
      <dgm:prSet/>
      <dgm:spPr/>
      <dgm:t>
        <a:bodyPr/>
        <a:lstStyle/>
        <a:p>
          <a:endParaRPr lang="en-US"/>
        </a:p>
      </dgm:t>
    </dgm:pt>
    <dgm:pt modelId="{6A516934-02D3-4C12-AF07-E3B68F3B1F78}" type="sibTrans" cxnId="{306E4BFE-125B-4004-98FC-A7E42FF78479}">
      <dgm:prSet/>
      <dgm:spPr/>
      <dgm:t>
        <a:bodyPr/>
        <a:lstStyle/>
        <a:p>
          <a:endParaRPr lang="en-US"/>
        </a:p>
      </dgm:t>
    </dgm:pt>
    <dgm:pt modelId="{77BF8E47-DB45-5C4F-8258-BEAF5AB25538}" type="pres">
      <dgm:prSet presAssocID="{0F2036C4-AB12-4E17-B511-EE77B44CC473}" presName="linear" presStyleCnt="0">
        <dgm:presLayoutVars>
          <dgm:animLvl val="lvl"/>
          <dgm:resizeHandles val="exact"/>
        </dgm:presLayoutVars>
      </dgm:prSet>
      <dgm:spPr/>
    </dgm:pt>
    <dgm:pt modelId="{FC04AA4F-00D3-1C4F-8AAF-136A963D81A8}" type="pres">
      <dgm:prSet presAssocID="{E3E6E188-3A92-402C-B43A-167E1ADDF90F}" presName="parentText" presStyleLbl="node1" presStyleIdx="0" presStyleCnt="6">
        <dgm:presLayoutVars>
          <dgm:chMax val="0"/>
          <dgm:bulletEnabled val="1"/>
        </dgm:presLayoutVars>
      </dgm:prSet>
      <dgm:spPr/>
    </dgm:pt>
    <dgm:pt modelId="{D3DB9A2E-9384-4A46-B46F-9B3CB9468D1E}" type="pres">
      <dgm:prSet presAssocID="{40C1F243-E338-4AD4-944C-4319C03B38A3}" presName="spacer" presStyleCnt="0"/>
      <dgm:spPr/>
    </dgm:pt>
    <dgm:pt modelId="{CD746FD6-387B-A64C-88F8-815433C699AD}" type="pres">
      <dgm:prSet presAssocID="{1E610F59-11D9-4BA5-AE78-155B54711CDB}" presName="parentText" presStyleLbl="node1" presStyleIdx="1" presStyleCnt="6">
        <dgm:presLayoutVars>
          <dgm:chMax val="0"/>
          <dgm:bulletEnabled val="1"/>
        </dgm:presLayoutVars>
      </dgm:prSet>
      <dgm:spPr/>
    </dgm:pt>
    <dgm:pt modelId="{C3DE0A10-FCD3-7B4F-8BF8-AA27D5FE3970}" type="pres">
      <dgm:prSet presAssocID="{C591A478-E00D-4E83-AD65-0D5B839500B5}" presName="spacer" presStyleCnt="0"/>
      <dgm:spPr/>
    </dgm:pt>
    <dgm:pt modelId="{50EA5938-E4D2-8E44-87B8-4D6A6FBD635A}" type="pres">
      <dgm:prSet presAssocID="{C46AEC1B-6F1D-4075-BCE1-441ACE88E2B4}" presName="parentText" presStyleLbl="node1" presStyleIdx="2" presStyleCnt="6">
        <dgm:presLayoutVars>
          <dgm:chMax val="0"/>
          <dgm:bulletEnabled val="1"/>
        </dgm:presLayoutVars>
      </dgm:prSet>
      <dgm:spPr/>
    </dgm:pt>
    <dgm:pt modelId="{586F52CB-50C1-B54E-8249-8A5B81CD26D1}" type="pres">
      <dgm:prSet presAssocID="{430F356A-6C75-48BD-931A-70DBEC1C3153}" presName="spacer" presStyleCnt="0"/>
      <dgm:spPr/>
    </dgm:pt>
    <dgm:pt modelId="{7C78CB94-0CBA-4444-AF8F-48433FBE5564}" type="pres">
      <dgm:prSet presAssocID="{D7290A3C-FCD4-4CEE-AAD1-4D70AE94D213}" presName="parentText" presStyleLbl="node1" presStyleIdx="3" presStyleCnt="6">
        <dgm:presLayoutVars>
          <dgm:chMax val="0"/>
          <dgm:bulletEnabled val="1"/>
        </dgm:presLayoutVars>
      </dgm:prSet>
      <dgm:spPr/>
    </dgm:pt>
    <dgm:pt modelId="{81BD755A-00A8-0748-8BA2-5A6052666F70}" type="pres">
      <dgm:prSet presAssocID="{0E3976CB-7551-4B07-8D42-FED668FE99C7}" presName="spacer" presStyleCnt="0"/>
      <dgm:spPr/>
    </dgm:pt>
    <dgm:pt modelId="{DA53406E-DD2B-2544-A7C8-E2706D39D6AA}" type="pres">
      <dgm:prSet presAssocID="{E36CF116-2B36-4E08-B05A-7FBDD2D0E8F0}" presName="parentText" presStyleLbl="node1" presStyleIdx="4" presStyleCnt="6">
        <dgm:presLayoutVars>
          <dgm:chMax val="0"/>
          <dgm:bulletEnabled val="1"/>
        </dgm:presLayoutVars>
      </dgm:prSet>
      <dgm:spPr/>
    </dgm:pt>
    <dgm:pt modelId="{EACCD709-78E0-1049-BED2-2C1224A482BA}" type="pres">
      <dgm:prSet presAssocID="{A7C26F16-FB76-4CB8-A5E9-9E32E795FEC2}" presName="spacer" presStyleCnt="0"/>
      <dgm:spPr/>
    </dgm:pt>
    <dgm:pt modelId="{694F36F2-3CE8-6E46-8019-8C9A7C18DB75}" type="pres">
      <dgm:prSet presAssocID="{D409B3BF-5016-4365-854D-DF952CB19891}" presName="parentText" presStyleLbl="node1" presStyleIdx="5" presStyleCnt="6">
        <dgm:presLayoutVars>
          <dgm:chMax val="0"/>
          <dgm:bulletEnabled val="1"/>
        </dgm:presLayoutVars>
      </dgm:prSet>
      <dgm:spPr/>
    </dgm:pt>
  </dgm:ptLst>
  <dgm:cxnLst>
    <dgm:cxn modelId="{4854F724-0556-0B41-9270-EAF7BF4B8000}" type="presOf" srcId="{E3E6E188-3A92-402C-B43A-167E1ADDF90F}" destId="{FC04AA4F-00D3-1C4F-8AAF-136A963D81A8}" srcOrd="0" destOrd="0" presId="urn:microsoft.com/office/officeart/2005/8/layout/vList2"/>
    <dgm:cxn modelId="{7B308A2E-D71B-4CF3-B2C3-78844EA6654C}" srcId="{0F2036C4-AB12-4E17-B511-EE77B44CC473}" destId="{C46AEC1B-6F1D-4075-BCE1-441ACE88E2B4}" srcOrd="2" destOrd="0" parTransId="{2BC1EA1C-8731-4E87-AF59-092852C3B0C3}" sibTransId="{430F356A-6C75-48BD-931A-70DBEC1C3153}"/>
    <dgm:cxn modelId="{9A0E6038-8185-421F-8B65-F63008B5F6E6}" srcId="{0F2036C4-AB12-4E17-B511-EE77B44CC473}" destId="{E36CF116-2B36-4E08-B05A-7FBDD2D0E8F0}" srcOrd="4" destOrd="0" parTransId="{3861D834-0721-4EFC-AEDC-A20C94C53A55}" sibTransId="{A7C26F16-FB76-4CB8-A5E9-9E32E795FEC2}"/>
    <dgm:cxn modelId="{CC4A3B60-F3DF-A741-87F5-2FD627DCA047}" type="presOf" srcId="{1E610F59-11D9-4BA5-AE78-155B54711CDB}" destId="{CD746FD6-387B-A64C-88F8-815433C699AD}" srcOrd="0" destOrd="0" presId="urn:microsoft.com/office/officeart/2005/8/layout/vList2"/>
    <dgm:cxn modelId="{F5494269-4A2E-054C-9965-7423D5F3BB94}" type="presOf" srcId="{0F2036C4-AB12-4E17-B511-EE77B44CC473}" destId="{77BF8E47-DB45-5C4F-8258-BEAF5AB25538}" srcOrd="0" destOrd="0" presId="urn:microsoft.com/office/officeart/2005/8/layout/vList2"/>
    <dgm:cxn modelId="{2A3C4B69-9B3A-4E2B-B4A3-C2CFA1230B98}" srcId="{0F2036C4-AB12-4E17-B511-EE77B44CC473}" destId="{D7290A3C-FCD4-4CEE-AAD1-4D70AE94D213}" srcOrd="3" destOrd="0" parTransId="{1E0D0FA1-FD9A-4752-A7E2-FCCE95477BBA}" sibTransId="{0E3976CB-7551-4B07-8D42-FED668FE99C7}"/>
    <dgm:cxn modelId="{76F5E588-FF6C-45DB-B300-BE5442D037C6}" srcId="{0F2036C4-AB12-4E17-B511-EE77B44CC473}" destId="{1E610F59-11D9-4BA5-AE78-155B54711CDB}" srcOrd="1" destOrd="0" parTransId="{9AA529F4-93C1-4B1A-891C-06453BE51D00}" sibTransId="{C591A478-E00D-4E83-AD65-0D5B839500B5}"/>
    <dgm:cxn modelId="{9927888A-97CB-5D44-9F9C-EFAEAA7FAD1E}" type="presOf" srcId="{D7290A3C-FCD4-4CEE-AAD1-4D70AE94D213}" destId="{7C78CB94-0CBA-4444-AF8F-48433FBE5564}" srcOrd="0" destOrd="0" presId="urn:microsoft.com/office/officeart/2005/8/layout/vList2"/>
    <dgm:cxn modelId="{D1C06BBA-11B8-5B4D-9FB0-6B10E570B3F0}" type="presOf" srcId="{C46AEC1B-6F1D-4075-BCE1-441ACE88E2B4}" destId="{50EA5938-E4D2-8E44-87B8-4D6A6FBD635A}" srcOrd="0" destOrd="0" presId="urn:microsoft.com/office/officeart/2005/8/layout/vList2"/>
    <dgm:cxn modelId="{680193BD-DF82-45C0-82E8-6384B283A68C}" srcId="{0F2036C4-AB12-4E17-B511-EE77B44CC473}" destId="{E3E6E188-3A92-402C-B43A-167E1ADDF90F}" srcOrd="0" destOrd="0" parTransId="{2CD8841C-3051-4B0B-8C5A-CE9829A0252F}" sibTransId="{40C1F243-E338-4AD4-944C-4319C03B38A3}"/>
    <dgm:cxn modelId="{2369F6D4-6EB0-C84E-B645-73CF936132C9}" type="presOf" srcId="{D409B3BF-5016-4365-854D-DF952CB19891}" destId="{694F36F2-3CE8-6E46-8019-8C9A7C18DB75}" srcOrd="0" destOrd="0" presId="urn:microsoft.com/office/officeart/2005/8/layout/vList2"/>
    <dgm:cxn modelId="{6D5FD1DA-5A3A-564A-94DB-CCB14F71DDCA}" type="presOf" srcId="{E36CF116-2B36-4E08-B05A-7FBDD2D0E8F0}" destId="{DA53406E-DD2B-2544-A7C8-E2706D39D6AA}" srcOrd="0" destOrd="0" presId="urn:microsoft.com/office/officeart/2005/8/layout/vList2"/>
    <dgm:cxn modelId="{306E4BFE-125B-4004-98FC-A7E42FF78479}" srcId="{0F2036C4-AB12-4E17-B511-EE77B44CC473}" destId="{D409B3BF-5016-4365-854D-DF952CB19891}" srcOrd="5" destOrd="0" parTransId="{0716FD77-B5B5-4F42-8654-27DB08ED6240}" sibTransId="{6A516934-02D3-4C12-AF07-E3B68F3B1F78}"/>
    <dgm:cxn modelId="{6ECCFE6C-0F2B-5249-8EE0-F3A5F6B7351A}" type="presParOf" srcId="{77BF8E47-DB45-5C4F-8258-BEAF5AB25538}" destId="{FC04AA4F-00D3-1C4F-8AAF-136A963D81A8}" srcOrd="0" destOrd="0" presId="urn:microsoft.com/office/officeart/2005/8/layout/vList2"/>
    <dgm:cxn modelId="{B7963CAD-CBFB-E047-BC2E-A1A52688BBC0}" type="presParOf" srcId="{77BF8E47-DB45-5C4F-8258-BEAF5AB25538}" destId="{D3DB9A2E-9384-4A46-B46F-9B3CB9468D1E}" srcOrd="1" destOrd="0" presId="urn:microsoft.com/office/officeart/2005/8/layout/vList2"/>
    <dgm:cxn modelId="{B6D27385-3348-A14B-9B6C-466893EB87B1}" type="presParOf" srcId="{77BF8E47-DB45-5C4F-8258-BEAF5AB25538}" destId="{CD746FD6-387B-A64C-88F8-815433C699AD}" srcOrd="2" destOrd="0" presId="urn:microsoft.com/office/officeart/2005/8/layout/vList2"/>
    <dgm:cxn modelId="{B97F6DE3-3F82-1249-A452-5F4CFEFEAA56}" type="presParOf" srcId="{77BF8E47-DB45-5C4F-8258-BEAF5AB25538}" destId="{C3DE0A10-FCD3-7B4F-8BF8-AA27D5FE3970}" srcOrd="3" destOrd="0" presId="urn:microsoft.com/office/officeart/2005/8/layout/vList2"/>
    <dgm:cxn modelId="{BB722D6E-4BBB-8F44-B68C-E4F351AC0394}" type="presParOf" srcId="{77BF8E47-DB45-5C4F-8258-BEAF5AB25538}" destId="{50EA5938-E4D2-8E44-87B8-4D6A6FBD635A}" srcOrd="4" destOrd="0" presId="urn:microsoft.com/office/officeart/2005/8/layout/vList2"/>
    <dgm:cxn modelId="{4C65D29E-7ADE-144A-81B9-A8A9A8029E0B}" type="presParOf" srcId="{77BF8E47-DB45-5C4F-8258-BEAF5AB25538}" destId="{586F52CB-50C1-B54E-8249-8A5B81CD26D1}" srcOrd="5" destOrd="0" presId="urn:microsoft.com/office/officeart/2005/8/layout/vList2"/>
    <dgm:cxn modelId="{7D8B41E8-9007-E249-9667-2370EEE6D51E}" type="presParOf" srcId="{77BF8E47-DB45-5C4F-8258-BEAF5AB25538}" destId="{7C78CB94-0CBA-4444-AF8F-48433FBE5564}" srcOrd="6" destOrd="0" presId="urn:microsoft.com/office/officeart/2005/8/layout/vList2"/>
    <dgm:cxn modelId="{BFD4F866-9A63-A64B-ADD3-F77C105D191F}" type="presParOf" srcId="{77BF8E47-DB45-5C4F-8258-BEAF5AB25538}" destId="{81BD755A-00A8-0748-8BA2-5A6052666F70}" srcOrd="7" destOrd="0" presId="urn:microsoft.com/office/officeart/2005/8/layout/vList2"/>
    <dgm:cxn modelId="{32FE147C-6A2E-0844-9A3A-9F88C581D207}" type="presParOf" srcId="{77BF8E47-DB45-5C4F-8258-BEAF5AB25538}" destId="{DA53406E-DD2B-2544-A7C8-E2706D39D6AA}" srcOrd="8" destOrd="0" presId="urn:microsoft.com/office/officeart/2005/8/layout/vList2"/>
    <dgm:cxn modelId="{698A41F2-48BA-654A-87A1-C872B983D3C5}" type="presParOf" srcId="{77BF8E47-DB45-5C4F-8258-BEAF5AB25538}" destId="{EACCD709-78E0-1049-BED2-2C1224A482BA}" srcOrd="9" destOrd="0" presId="urn:microsoft.com/office/officeart/2005/8/layout/vList2"/>
    <dgm:cxn modelId="{66B47816-F54F-6748-861A-86F2AAB574E1}" type="presParOf" srcId="{77BF8E47-DB45-5C4F-8258-BEAF5AB25538}" destId="{694F36F2-3CE8-6E46-8019-8C9A7C18DB75}"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F2036C4-AB12-4E17-B511-EE77B44CC473}"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E3E6E188-3A92-402C-B43A-167E1ADDF90F}">
      <dgm:prSet/>
      <dgm:spPr/>
      <dgm:t>
        <a:bodyPr/>
        <a:lstStyle/>
        <a:p>
          <a:r>
            <a:rPr lang="en-US">
              <a:solidFill>
                <a:schemeClr val="tx1"/>
              </a:solidFill>
            </a:rPr>
            <a:t>Building a healthy plate</a:t>
          </a:r>
        </a:p>
      </dgm:t>
    </dgm:pt>
    <dgm:pt modelId="{2CD8841C-3051-4B0B-8C5A-CE9829A0252F}" type="parTrans" cxnId="{680193BD-DF82-45C0-82E8-6384B283A68C}">
      <dgm:prSet/>
      <dgm:spPr/>
      <dgm:t>
        <a:bodyPr/>
        <a:lstStyle/>
        <a:p>
          <a:endParaRPr lang="en-US"/>
        </a:p>
      </dgm:t>
    </dgm:pt>
    <dgm:pt modelId="{40C1F243-E338-4AD4-944C-4319C03B38A3}" type="sibTrans" cxnId="{680193BD-DF82-45C0-82E8-6384B283A68C}">
      <dgm:prSet/>
      <dgm:spPr/>
      <dgm:t>
        <a:bodyPr/>
        <a:lstStyle/>
        <a:p>
          <a:endParaRPr lang="en-US"/>
        </a:p>
      </dgm:t>
    </dgm:pt>
    <dgm:pt modelId="{1E610F59-11D9-4BA5-AE78-155B54711CDB}">
      <dgm:prSet/>
      <dgm:spPr/>
      <dgm:t>
        <a:bodyPr/>
        <a:lstStyle/>
        <a:p>
          <a:r>
            <a:rPr lang="en-US">
              <a:solidFill>
                <a:schemeClr val="tx1"/>
              </a:solidFill>
            </a:rPr>
            <a:t>Square Breathing Technique</a:t>
          </a:r>
        </a:p>
      </dgm:t>
    </dgm:pt>
    <dgm:pt modelId="{9AA529F4-93C1-4B1A-891C-06453BE51D00}" type="parTrans" cxnId="{76F5E588-FF6C-45DB-B300-BE5442D037C6}">
      <dgm:prSet/>
      <dgm:spPr/>
      <dgm:t>
        <a:bodyPr/>
        <a:lstStyle/>
        <a:p>
          <a:endParaRPr lang="en-US"/>
        </a:p>
      </dgm:t>
    </dgm:pt>
    <dgm:pt modelId="{C591A478-E00D-4E83-AD65-0D5B839500B5}" type="sibTrans" cxnId="{76F5E588-FF6C-45DB-B300-BE5442D037C6}">
      <dgm:prSet/>
      <dgm:spPr/>
      <dgm:t>
        <a:bodyPr/>
        <a:lstStyle/>
        <a:p>
          <a:endParaRPr lang="en-US"/>
        </a:p>
      </dgm:t>
    </dgm:pt>
    <dgm:pt modelId="{C46AEC1B-6F1D-4075-BCE1-441ACE88E2B4}">
      <dgm:prSet/>
      <dgm:spPr/>
      <dgm:t>
        <a:bodyPr/>
        <a:lstStyle/>
        <a:p>
          <a:r>
            <a:rPr lang="en-US">
              <a:solidFill>
                <a:schemeClr val="tx1"/>
              </a:solidFill>
            </a:rPr>
            <a:t>HPA axis, stress and the role of cortisol in SUD </a:t>
          </a:r>
        </a:p>
      </dgm:t>
    </dgm:pt>
    <dgm:pt modelId="{2BC1EA1C-8731-4E87-AF59-092852C3B0C3}" type="parTrans" cxnId="{7B308A2E-D71B-4CF3-B2C3-78844EA6654C}">
      <dgm:prSet/>
      <dgm:spPr/>
      <dgm:t>
        <a:bodyPr/>
        <a:lstStyle/>
        <a:p>
          <a:endParaRPr lang="en-US"/>
        </a:p>
      </dgm:t>
    </dgm:pt>
    <dgm:pt modelId="{430F356A-6C75-48BD-931A-70DBEC1C3153}" type="sibTrans" cxnId="{7B308A2E-D71B-4CF3-B2C3-78844EA6654C}">
      <dgm:prSet/>
      <dgm:spPr/>
      <dgm:t>
        <a:bodyPr/>
        <a:lstStyle/>
        <a:p>
          <a:endParaRPr lang="en-US"/>
        </a:p>
      </dgm:t>
    </dgm:pt>
    <dgm:pt modelId="{D7290A3C-FCD4-4CEE-AAD1-4D70AE94D213}">
      <dgm:prSet/>
      <dgm:spPr/>
      <dgm:t>
        <a:bodyPr/>
        <a:lstStyle/>
        <a:p>
          <a:r>
            <a:rPr lang="en-US">
              <a:solidFill>
                <a:schemeClr val="tx1"/>
              </a:solidFill>
            </a:rPr>
            <a:t>Insulin Resistance</a:t>
          </a:r>
        </a:p>
      </dgm:t>
    </dgm:pt>
    <dgm:pt modelId="{1E0D0FA1-FD9A-4752-A7E2-FCCE95477BBA}" type="parTrans" cxnId="{2A3C4B69-9B3A-4E2B-B4A3-C2CFA1230B98}">
      <dgm:prSet/>
      <dgm:spPr/>
      <dgm:t>
        <a:bodyPr/>
        <a:lstStyle/>
        <a:p>
          <a:endParaRPr lang="en-US"/>
        </a:p>
      </dgm:t>
    </dgm:pt>
    <dgm:pt modelId="{0E3976CB-7551-4B07-8D42-FED668FE99C7}" type="sibTrans" cxnId="{2A3C4B69-9B3A-4E2B-B4A3-C2CFA1230B98}">
      <dgm:prSet/>
      <dgm:spPr/>
      <dgm:t>
        <a:bodyPr/>
        <a:lstStyle/>
        <a:p>
          <a:endParaRPr lang="en-US"/>
        </a:p>
      </dgm:t>
    </dgm:pt>
    <dgm:pt modelId="{E36CF116-2B36-4E08-B05A-7FBDD2D0E8F0}">
      <dgm:prSet/>
      <dgm:spPr/>
      <dgm:t>
        <a:bodyPr/>
        <a:lstStyle/>
        <a:p>
          <a:r>
            <a:rPr lang="en-US">
              <a:solidFill>
                <a:schemeClr val="tx1"/>
              </a:solidFill>
            </a:rPr>
            <a:t>Lab review - group lab review and education</a:t>
          </a:r>
        </a:p>
      </dgm:t>
    </dgm:pt>
    <dgm:pt modelId="{3861D834-0721-4EFC-AEDC-A20C94C53A55}" type="parTrans" cxnId="{9A0E6038-8185-421F-8B65-F63008B5F6E6}">
      <dgm:prSet/>
      <dgm:spPr/>
      <dgm:t>
        <a:bodyPr/>
        <a:lstStyle/>
        <a:p>
          <a:endParaRPr lang="en-US"/>
        </a:p>
      </dgm:t>
    </dgm:pt>
    <dgm:pt modelId="{A7C26F16-FB76-4CB8-A5E9-9E32E795FEC2}" type="sibTrans" cxnId="{9A0E6038-8185-421F-8B65-F63008B5F6E6}">
      <dgm:prSet/>
      <dgm:spPr/>
      <dgm:t>
        <a:bodyPr/>
        <a:lstStyle/>
        <a:p>
          <a:endParaRPr lang="en-US"/>
        </a:p>
      </dgm:t>
    </dgm:pt>
    <dgm:pt modelId="{D409B3BF-5016-4365-854D-DF952CB19891}">
      <dgm:prSet/>
      <dgm:spPr/>
      <dgm:t>
        <a:bodyPr/>
        <a:lstStyle/>
        <a:p>
          <a:r>
            <a:rPr lang="en-US">
              <a:solidFill>
                <a:schemeClr val="tx1"/>
              </a:solidFill>
            </a:rPr>
            <a:t>Gut Health</a:t>
          </a:r>
        </a:p>
      </dgm:t>
    </dgm:pt>
    <dgm:pt modelId="{0716FD77-B5B5-4F42-8654-27DB08ED6240}" type="parTrans" cxnId="{306E4BFE-125B-4004-98FC-A7E42FF78479}">
      <dgm:prSet/>
      <dgm:spPr/>
      <dgm:t>
        <a:bodyPr/>
        <a:lstStyle/>
        <a:p>
          <a:endParaRPr lang="en-US"/>
        </a:p>
      </dgm:t>
    </dgm:pt>
    <dgm:pt modelId="{6A516934-02D3-4C12-AF07-E3B68F3B1F78}" type="sibTrans" cxnId="{306E4BFE-125B-4004-98FC-A7E42FF78479}">
      <dgm:prSet/>
      <dgm:spPr/>
      <dgm:t>
        <a:bodyPr/>
        <a:lstStyle/>
        <a:p>
          <a:endParaRPr lang="en-US"/>
        </a:p>
      </dgm:t>
    </dgm:pt>
    <dgm:pt modelId="{77BF8E47-DB45-5C4F-8258-BEAF5AB25538}" type="pres">
      <dgm:prSet presAssocID="{0F2036C4-AB12-4E17-B511-EE77B44CC473}" presName="linear" presStyleCnt="0">
        <dgm:presLayoutVars>
          <dgm:animLvl val="lvl"/>
          <dgm:resizeHandles val="exact"/>
        </dgm:presLayoutVars>
      </dgm:prSet>
      <dgm:spPr/>
    </dgm:pt>
    <dgm:pt modelId="{FC04AA4F-00D3-1C4F-8AAF-136A963D81A8}" type="pres">
      <dgm:prSet presAssocID="{E3E6E188-3A92-402C-B43A-167E1ADDF90F}" presName="parentText" presStyleLbl="node1" presStyleIdx="0" presStyleCnt="6" custLinFactNeighborX="-2039" custLinFactNeighborY="-20044">
        <dgm:presLayoutVars>
          <dgm:chMax val="0"/>
          <dgm:bulletEnabled val="1"/>
        </dgm:presLayoutVars>
      </dgm:prSet>
      <dgm:spPr/>
    </dgm:pt>
    <dgm:pt modelId="{D3DB9A2E-9384-4A46-B46F-9B3CB9468D1E}" type="pres">
      <dgm:prSet presAssocID="{40C1F243-E338-4AD4-944C-4319C03B38A3}" presName="spacer" presStyleCnt="0"/>
      <dgm:spPr/>
    </dgm:pt>
    <dgm:pt modelId="{CD746FD6-387B-A64C-88F8-815433C699AD}" type="pres">
      <dgm:prSet presAssocID="{1E610F59-11D9-4BA5-AE78-155B54711CDB}" presName="parentText" presStyleLbl="node1" presStyleIdx="1" presStyleCnt="6">
        <dgm:presLayoutVars>
          <dgm:chMax val="0"/>
          <dgm:bulletEnabled val="1"/>
        </dgm:presLayoutVars>
      </dgm:prSet>
      <dgm:spPr/>
    </dgm:pt>
    <dgm:pt modelId="{C3DE0A10-FCD3-7B4F-8BF8-AA27D5FE3970}" type="pres">
      <dgm:prSet presAssocID="{C591A478-E00D-4E83-AD65-0D5B839500B5}" presName="spacer" presStyleCnt="0"/>
      <dgm:spPr/>
    </dgm:pt>
    <dgm:pt modelId="{50EA5938-E4D2-8E44-87B8-4D6A6FBD635A}" type="pres">
      <dgm:prSet presAssocID="{C46AEC1B-6F1D-4075-BCE1-441ACE88E2B4}" presName="parentText" presStyleLbl="node1" presStyleIdx="2" presStyleCnt="6">
        <dgm:presLayoutVars>
          <dgm:chMax val="0"/>
          <dgm:bulletEnabled val="1"/>
        </dgm:presLayoutVars>
      </dgm:prSet>
      <dgm:spPr/>
    </dgm:pt>
    <dgm:pt modelId="{586F52CB-50C1-B54E-8249-8A5B81CD26D1}" type="pres">
      <dgm:prSet presAssocID="{430F356A-6C75-48BD-931A-70DBEC1C3153}" presName="spacer" presStyleCnt="0"/>
      <dgm:spPr/>
    </dgm:pt>
    <dgm:pt modelId="{7C78CB94-0CBA-4444-AF8F-48433FBE5564}" type="pres">
      <dgm:prSet presAssocID="{D7290A3C-FCD4-4CEE-AAD1-4D70AE94D213}" presName="parentText" presStyleLbl="node1" presStyleIdx="3" presStyleCnt="6" custLinFactNeighborX="-2" custLinFactNeighborY="-50000">
        <dgm:presLayoutVars>
          <dgm:chMax val="0"/>
          <dgm:bulletEnabled val="1"/>
        </dgm:presLayoutVars>
      </dgm:prSet>
      <dgm:spPr/>
    </dgm:pt>
    <dgm:pt modelId="{81BD755A-00A8-0748-8BA2-5A6052666F70}" type="pres">
      <dgm:prSet presAssocID="{0E3976CB-7551-4B07-8D42-FED668FE99C7}" presName="spacer" presStyleCnt="0"/>
      <dgm:spPr/>
    </dgm:pt>
    <dgm:pt modelId="{DA53406E-DD2B-2544-A7C8-E2706D39D6AA}" type="pres">
      <dgm:prSet presAssocID="{E36CF116-2B36-4E08-B05A-7FBDD2D0E8F0}" presName="parentText" presStyleLbl="node1" presStyleIdx="4" presStyleCnt="6">
        <dgm:presLayoutVars>
          <dgm:chMax val="0"/>
          <dgm:bulletEnabled val="1"/>
        </dgm:presLayoutVars>
      </dgm:prSet>
      <dgm:spPr/>
    </dgm:pt>
    <dgm:pt modelId="{EACCD709-78E0-1049-BED2-2C1224A482BA}" type="pres">
      <dgm:prSet presAssocID="{A7C26F16-FB76-4CB8-A5E9-9E32E795FEC2}" presName="spacer" presStyleCnt="0"/>
      <dgm:spPr/>
    </dgm:pt>
    <dgm:pt modelId="{694F36F2-3CE8-6E46-8019-8C9A7C18DB75}" type="pres">
      <dgm:prSet presAssocID="{D409B3BF-5016-4365-854D-DF952CB19891}" presName="parentText" presStyleLbl="node1" presStyleIdx="5" presStyleCnt="6">
        <dgm:presLayoutVars>
          <dgm:chMax val="0"/>
          <dgm:bulletEnabled val="1"/>
        </dgm:presLayoutVars>
      </dgm:prSet>
      <dgm:spPr/>
    </dgm:pt>
  </dgm:ptLst>
  <dgm:cxnLst>
    <dgm:cxn modelId="{4854F724-0556-0B41-9270-EAF7BF4B8000}" type="presOf" srcId="{E3E6E188-3A92-402C-B43A-167E1ADDF90F}" destId="{FC04AA4F-00D3-1C4F-8AAF-136A963D81A8}" srcOrd="0" destOrd="0" presId="urn:microsoft.com/office/officeart/2005/8/layout/vList2"/>
    <dgm:cxn modelId="{7B308A2E-D71B-4CF3-B2C3-78844EA6654C}" srcId="{0F2036C4-AB12-4E17-B511-EE77B44CC473}" destId="{C46AEC1B-6F1D-4075-BCE1-441ACE88E2B4}" srcOrd="2" destOrd="0" parTransId="{2BC1EA1C-8731-4E87-AF59-092852C3B0C3}" sibTransId="{430F356A-6C75-48BD-931A-70DBEC1C3153}"/>
    <dgm:cxn modelId="{9A0E6038-8185-421F-8B65-F63008B5F6E6}" srcId="{0F2036C4-AB12-4E17-B511-EE77B44CC473}" destId="{E36CF116-2B36-4E08-B05A-7FBDD2D0E8F0}" srcOrd="4" destOrd="0" parTransId="{3861D834-0721-4EFC-AEDC-A20C94C53A55}" sibTransId="{A7C26F16-FB76-4CB8-A5E9-9E32E795FEC2}"/>
    <dgm:cxn modelId="{CC4A3B60-F3DF-A741-87F5-2FD627DCA047}" type="presOf" srcId="{1E610F59-11D9-4BA5-AE78-155B54711CDB}" destId="{CD746FD6-387B-A64C-88F8-815433C699AD}" srcOrd="0" destOrd="0" presId="urn:microsoft.com/office/officeart/2005/8/layout/vList2"/>
    <dgm:cxn modelId="{F5494269-4A2E-054C-9965-7423D5F3BB94}" type="presOf" srcId="{0F2036C4-AB12-4E17-B511-EE77B44CC473}" destId="{77BF8E47-DB45-5C4F-8258-BEAF5AB25538}" srcOrd="0" destOrd="0" presId="urn:microsoft.com/office/officeart/2005/8/layout/vList2"/>
    <dgm:cxn modelId="{2A3C4B69-9B3A-4E2B-B4A3-C2CFA1230B98}" srcId="{0F2036C4-AB12-4E17-B511-EE77B44CC473}" destId="{D7290A3C-FCD4-4CEE-AAD1-4D70AE94D213}" srcOrd="3" destOrd="0" parTransId="{1E0D0FA1-FD9A-4752-A7E2-FCCE95477BBA}" sibTransId="{0E3976CB-7551-4B07-8D42-FED668FE99C7}"/>
    <dgm:cxn modelId="{76F5E588-FF6C-45DB-B300-BE5442D037C6}" srcId="{0F2036C4-AB12-4E17-B511-EE77B44CC473}" destId="{1E610F59-11D9-4BA5-AE78-155B54711CDB}" srcOrd="1" destOrd="0" parTransId="{9AA529F4-93C1-4B1A-891C-06453BE51D00}" sibTransId="{C591A478-E00D-4E83-AD65-0D5B839500B5}"/>
    <dgm:cxn modelId="{9927888A-97CB-5D44-9F9C-EFAEAA7FAD1E}" type="presOf" srcId="{D7290A3C-FCD4-4CEE-AAD1-4D70AE94D213}" destId="{7C78CB94-0CBA-4444-AF8F-48433FBE5564}" srcOrd="0" destOrd="0" presId="urn:microsoft.com/office/officeart/2005/8/layout/vList2"/>
    <dgm:cxn modelId="{D1C06BBA-11B8-5B4D-9FB0-6B10E570B3F0}" type="presOf" srcId="{C46AEC1B-6F1D-4075-BCE1-441ACE88E2B4}" destId="{50EA5938-E4D2-8E44-87B8-4D6A6FBD635A}" srcOrd="0" destOrd="0" presId="urn:microsoft.com/office/officeart/2005/8/layout/vList2"/>
    <dgm:cxn modelId="{680193BD-DF82-45C0-82E8-6384B283A68C}" srcId="{0F2036C4-AB12-4E17-B511-EE77B44CC473}" destId="{E3E6E188-3A92-402C-B43A-167E1ADDF90F}" srcOrd="0" destOrd="0" parTransId="{2CD8841C-3051-4B0B-8C5A-CE9829A0252F}" sibTransId="{40C1F243-E338-4AD4-944C-4319C03B38A3}"/>
    <dgm:cxn modelId="{2369F6D4-6EB0-C84E-B645-73CF936132C9}" type="presOf" srcId="{D409B3BF-5016-4365-854D-DF952CB19891}" destId="{694F36F2-3CE8-6E46-8019-8C9A7C18DB75}" srcOrd="0" destOrd="0" presId="urn:microsoft.com/office/officeart/2005/8/layout/vList2"/>
    <dgm:cxn modelId="{6D5FD1DA-5A3A-564A-94DB-CCB14F71DDCA}" type="presOf" srcId="{E36CF116-2B36-4E08-B05A-7FBDD2D0E8F0}" destId="{DA53406E-DD2B-2544-A7C8-E2706D39D6AA}" srcOrd="0" destOrd="0" presId="urn:microsoft.com/office/officeart/2005/8/layout/vList2"/>
    <dgm:cxn modelId="{306E4BFE-125B-4004-98FC-A7E42FF78479}" srcId="{0F2036C4-AB12-4E17-B511-EE77B44CC473}" destId="{D409B3BF-5016-4365-854D-DF952CB19891}" srcOrd="5" destOrd="0" parTransId="{0716FD77-B5B5-4F42-8654-27DB08ED6240}" sibTransId="{6A516934-02D3-4C12-AF07-E3B68F3B1F78}"/>
    <dgm:cxn modelId="{6ECCFE6C-0F2B-5249-8EE0-F3A5F6B7351A}" type="presParOf" srcId="{77BF8E47-DB45-5C4F-8258-BEAF5AB25538}" destId="{FC04AA4F-00D3-1C4F-8AAF-136A963D81A8}" srcOrd="0" destOrd="0" presId="urn:microsoft.com/office/officeart/2005/8/layout/vList2"/>
    <dgm:cxn modelId="{B7963CAD-CBFB-E047-BC2E-A1A52688BBC0}" type="presParOf" srcId="{77BF8E47-DB45-5C4F-8258-BEAF5AB25538}" destId="{D3DB9A2E-9384-4A46-B46F-9B3CB9468D1E}" srcOrd="1" destOrd="0" presId="urn:microsoft.com/office/officeart/2005/8/layout/vList2"/>
    <dgm:cxn modelId="{B6D27385-3348-A14B-9B6C-466893EB87B1}" type="presParOf" srcId="{77BF8E47-DB45-5C4F-8258-BEAF5AB25538}" destId="{CD746FD6-387B-A64C-88F8-815433C699AD}" srcOrd="2" destOrd="0" presId="urn:microsoft.com/office/officeart/2005/8/layout/vList2"/>
    <dgm:cxn modelId="{B97F6DE3-3F82-1249-A452-5F4CFEFEAA56}" type="presParOf" srcId="{77BF8E47-DB45-5C4F-8258-BEAF5AB25538}" destId="{C3DE0A10-FCD3-7B4F-8BF8-AA27D5FE3970}" srcOrd="3" destOrd="0" presId="urn:microsoft.com/office/officeart/2005/8/layout/vList2"/>
    <dgm:cxn modelId="{BB722D6E-4BBB-8F44-B68C-E4F351AC0394}" type="presParOf" srcId="{77BF8E47-DB45-5C4F-8258-BEAF5AB25538}" destId="{50EA5938-E4D2-8E44-87B8-4D6A6FBD635A}" srcOrd="4" destOrd="0" presId="urn:microsoft.com/office/officeart/2005/8/layout/vList2"/>
    <dgm:cxn modelId="{4C65D29E-7ADE-144A-81B9-A8A9A8029E0B}" type="presParOf" srcId="{77BF8E47-DB45-5C4F-8258-BEAF5AB25538}" destId="{586F52CB-50C1-B54E-8249-8A5B81CD26D1}" srcOrd="5" destOrd="0" presId="urn:microsoft.com/office/officeart/2005/8/layout/vList2"/>
    <dgm:cxn modelId="{7D8B41E8-9007-E249-9667-2370EEE6D51E}" type="presParOf" srcId="{77BF8E47-DB45-5C4F-8258-BEAF5AB25538}" destId="{7C78CB94-0CBA-4444-AF8F-48433FBE5564}" srcOrd="6" destOrd="0" presId="urn:microsoft.com/office/officeart/2005/8/layout/vList2"/>
    <dgm:cxn modelId="{BFD4F866-9A63-A64B-ADD3-F77C105D191F}" type="presParOf" srcId="{77BF8E47-DB45-5C4F-8258-BEAF5AB25538}" destId="{81BD755A-00A8-0748-8BA2-5A6052666F70}" srcOrd="7" destOrd="0" presId="urn:microsoft.com/office/officeart/2005/8/layout/vList2"/>
    <dgm:cxn modelId="{32FE147C-6A2E-0844-9A3A-9F88C581D207}" type="presParOf" srcId="{77BF8E47-DB45-5C4F-8258-BEAF5AB25538}" destId="{DA53406E-DD2B-2544-A7C8-E2706D39D6AA}" srcOrd="8" destOrd="0" presId="urn:microsoft.com/office/officeart/2005/8/layout/vList2"/>
    <dgm:cxn modelId="{698A41F2-48BA-654A-87A1-C872B983D3C5}" type="presParOf" srcId="{77BF8E47-DB45-5C4F-8258-BEAF5AB25538}" destId="{EACCD709-78E0-1049-BED2-2C1224A482BA}" srcOrd="9" destOrd="0" presId="urn:microsoft.com/office/officeart/2005/8/layout/vList2"/>
    <dgm:cxn modelId="{66B47816-F54F-6748-861A-86F2AAB574E1}" type="presParOf" srcId="{77BF8E47-DB45-5C4F-8258-BEAF5AB25538}" destId="{694F36F2-3CE8-6E46-8019-8C9A7C18DB75}"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321A332-CF69-4ECA-A837-BB9130CF6092}" type="doc">
      <dgm:prSet loTypeId="urn:microsoft.com/office/officeart/2005/8/layout/default" loCatId="list" qsTypeId="urn:microsoft.com/office/officeart/2005/8/quickstyle/simple1" qsCatId="simple" csTypeId="urn:microsoft.com/office/officeart/2005/8/colors/colorful2" csCatId="colorful"/>
      <dgm:spPr/>
      <dgm:t>
        <a:bodyPr/>
        <a:lstStyle/>
        <a:p>
          <a:endParaRPr lang="en-US"/>
        </a:p>
      </dgm:t>
    </dgm:pt>
    <dgm:pt modelId="{429A01F5-A090-4568-B79B-59D03BD8B070}">
      <dgm:prSet/>
      <dgm:spPr/>
      <dgm:t>
        <a:bodyPr/>
        <a:lstStyle/>
        <a:p>
          <a:r>
            <a:rPr lang="en-US">
              <a:solidFill>
                <a:schemeClr val="tx1"/>
              </a:solidFill>
            </a:rPr>
            <a:t>4 of 6 patients lost weight, one patient increased to healthy weight, 1patient gained weight</a:t>
          </a:r>
        </a:p>
      </dgm:t>
    </dgm:pt>
    <dgm:pt modelId="{0182F8E8-78AB-40C0-8EDC-6C2E000984BB}" type="parTrans" cxnId="{40E4022E-EA9B-4199-8FDA-EA58808AE7D3}">
      <dgm:prSet/>
      <dgm:spPr/>
      <dgm:t>
        <a:bodyPr/>
        <a:lstStyle/>
        <a:p>
          <a:endParaRPr lang="en-US"/>
        </a:p>
      </dgm:t>
    </dgm:pt>
    <dgm:pt modelId="{B6E69666-BA16-4524-A252-98C1206EB16E}" type="sibTrans" cxnId="{40E4022E-EA9B-4199-8FDA-EA58808AE7D3}">
      <dgm:prSet/>
      <dgm:spPr/>
      <dgm:t>
        <a:bodyPr/>
        <a:lstStyle/>
        <a:p>
          <a:endParaRPr lang="en-US"/>
        </a:p>
      </dgm:t>
    </dgm:pt>
    <dgm:pt modelId="{7A4A7CCA-2399-463F-BE39-0E637A49036E}">
      <dgm:prSet/>
      <dgm:spPr/>
      <dgm:t>
        <a:bodyPr/>
        <a:lstStyle/>
        <a:p>
          <a:r>
            <a:rPr lang="en-US">
              <a:solidFill>
                <a:schemeClr val="tx1"/>
              </a:solidFill>
            </a:rPr>
            <a:t>4 of 6 patients had a reduction in A1C</a:t>
          </a:r>
        </a:p>
      </dgm:t>
    </dgm:pt>
    <dgm:pt modelId="{FE33A85E-9284-4E89-852C-07D485A1515F}" type="parTrans" cxnId="{E1E82101-1D9E-4A92-B53A-1D1A06BB27F2}">
      <dgm:prSet/>
      <dgm:spPr/>
      <dgm:t>
        <a:bodyPr/>
        <a:lstStyle/>
        <a:p>
          <a:endParaRPr lang="en-US"/>
        </a:p>
      </dgm:t>
    </dgm:pt>
    <dgm:pt modelId="{A69F338C-00A4-4D6F-A153-86847E90C5B5}" type="sibTrans" cxnId="{E1E82101-1D9E-4A92-B53A-1D1A06BB27F2}">
      <dgm:prSet/>
      <dgm:spPr/>
      <dgm:t>
        <a:bodyPr/>
        <a:lstStyle/>
        <a:p>
          <a:endParaRPr lang="en-US"/>
        </a:p>
      </dgm:t>
    </dgm:pt>
    <dgm:pt modelId="{6F320BE3-1480-4022-882C-7D74802CE8EC}">
      <dgm:prSet/>
      <dgm:spPr/>
      <dgm:t>
        <a:bodyPr/>
        <a:lstStyle/>
        <a:p>
          <a:r>
            <a:rPr lang="en-US">
              <a:solidFill>
                <a:schemeClr val="tx1"/>
              </a:solidFill>
            </a:rPr>
            <a:t>3 of 6 patients had reduced total cholesterol but one was started on statin</a:t>
          </a:r>
        </a:p>
      </dgm:t>
    </dgm:pt>
    <dgm:pt modelId="{840ABDAC-4AD3-4CAE-AD9B-359E04E432D5}" type="parTrans" cxnId="{B4803032-86F4-4059-8E26-C4DE9B15D14B}">
      <dgm:prSet/>
      <dgm:spPr/>
      <dgm:t>
        <a:bodyPr/>
        <a:lstStyle/>
        <a:p>
          <a:endParaRPr lang="en-US"/>
        </a:p>
      </dgm:t>
    </dgm:pt>
    <dgm:pt modelId="{7D21D641-C45B-45A3-8BB7-A86D1EEF2C5B}" type="sibTrans" cxnId="{B4803032-86F4-4059-8E26-C4DE9B15D14B}">
      <dgm:prSet/>
      <dgm:spPr/>
      <dgm:t>
        <a:bodyPr/>
        <a:lstStyle/>
        <a:p>
          <a:endParaRPr lang="en-US"/>
        </a:p>
      </dgm:t>
    </dgm:pt>
    <dgm:pt modelId="{153C6FF9-0BE5-450E-AFD0-67DEAC072C54}">
      <dgm:prSet/>
      <dgm:spPr/>
      <dgm:t>
        <a:bodyPr/>
        <a:lstStyle/>
        <a:p>
          <a:r>
            <a:rPr lang="en-US">
              <a:solidFill>
                <a:schemeClr val="tx1"/>
              </a:solidFill>
            </a:rPr>
            <a:t>2 of 6 had reduced triglycerides</a:t>
          </a:r>
        </a:p>
      </dgm:t>
    </dgm:pt>
    <dgm:pt modelId="{2FC0983D-ACFC-4E8F-973B-2B28C4582AAB}" type="parTrans" cxnId="{8BDDD0DF-F038-4B74-888D-2D4612460365}">
      <dgm:prSet/>
      <dgm:spPr/>
      <dgm:t>
        <a:bodyPr/>
        <a:lstStyle/>
        <a:p>
          <a:endParaRPr lang="en-US"/>
        </a:p>
      </dgm:t>
    </dgm:pt>
    <dgm:pt modelId="{6CDB1563-AFA1-4D61-8A7B-6E036788C6C1}" type="sibTrans" cxnId="{8BDDD0DF-F038-4B74-888D-2D4612460365}">
      <dgm:prSet/>
      <dgm:spPr/>
      <dgm:t>
        <a:bodyPr/>
        <a:lstStyle/>
        <a:p>
          <a:endParaRPr lang="en-US"/>
        </a:p>
      </dgm:t>
    </dgm:pt>
    <dgm:pt modelId="{BF970769-6C40-4540-9EF1-318240383359}">
      <dgm:prSet/>
      <dgm:spPr/>
      <dgm:t>
        <a:bodyPr/>
        <a:lstStyle/>
        <a:p>
          <a:r>
            <a:rPr lang="en-US">
              <a:solidFill>
                <a:schemeClr val="tx1"/>
              </a:solidFill>
            </a:rPr>
            <a:t>1 patient had 1 point improvement in HDL, all of the rest had reduction in HDL</a:t>
          </a:r>
        </a:p>
      </dgm:t>
    </dgm:pt>
    <dgm:pt modelId="{5785709E-A454-4DE8-824E-787BA2593574}" type="parTrans" cxnId="{D2431844-D382-41C8-823C-B7D2206E2E8D}">
      <dgm:prSet/>
      <dgm:spPr/>
      <dgm:t>
        <a:bodyPr/>
        <a:lstStyle/>
        <a:p>
          <a:endParaRPr lang="en-US"/>
        </a:p>
      </dgm:t>
    </dgm:pt>
    <dgm:pt modelId="{33D85E96-A36C-45C1-ACAB-CB8E196CC75D}" type="sibTrans" cxnId="{D2431844-D382-41C8-823C-B7D2206E2E8D}">
      <dgm:prSet/>
      <dgm:spPr/>
      <dgm:t>
        <a:bodyPr/>
        <a:lstStyle/>
        <a:p>
          <a:endParaRPr lang="en-US"/>
        </a:p>
      </dgm:t>
    </dgm:pt>
    <dgm:pt modelId="{5C63F750-E7E5-4D5A-8492-309584513C49}">
      <dgm:prSet/>
      <dgm:spPr/>
      <dgm:t>
        <a:bodyPr/>
        <a:lstStyle/>
        <a:p>
          <a:r>
            <a:rPr lang="en-US">
              <a:solidFill>
                <a:schemeClr val="tx1"/>
              </a:solidFill>
            </a:rPr>
            <a:t>4 patients had reduction in LDL but one was started on statin</a:t>
          </a:r>
        </a:p>
      </dgm:t>
    </dgm:pt>
    <dgm:pt modelId="{259ADC37-CEF4-4D81-B200-812D54494DB6}" type="parTrans" cxnId="{5296E693-AEDF-4586-B753-86707F6FAC23}">
      <dgm:prSet/>
      <dgm:spPr/>
      <dgm:t>
        <a:bodyPr/>
        <a:lstStyle/>
        <a:p>
          <a:endParaRPr lang="en-US"/>
        </a:p>
      </dgm:t>
    </dgm:pt>
    <dgm:pt modelId="{3E508D3B-D5E9-4930-A597-2FCF573C14AC}" type="sibTrans" cxnId="{5296E693-AEDF-4586-B753-86707F6FAC23}">
      <dgm:prSet/>
      <dgm:spPr/>
      <dgm:t>
        <a:bodyPr/>
        <a:lstStyle/>
        <a:p>
          <a:endParaRPr lang="en-US"/>
        </a:p>
      </dgm:t>
    </dgm:pt>
    <dgm:pt modelId="{AD29B2FC-8AD6-164C-AD7E-C4B444B34357}" type="pres">
      <dgm:prSet presAssocID="{A321A332-CF69-4ECA-A837-BB9130CF6092}" presName="diagram" presStyleCnt="0">
        <dgm:presLayoutVars>
          <dgm:dir/>
          <dgm:resizeHandles val="exact"/>
        </dgm:presLayoutVars>
      </dgm:prSet>
      <dgm:spPr/>
    </dgm:pt>
    <dgm:pt modelId="{C67C047C-ECA6-AA48-BE9A-CF651EFBD58C}" type="pres">
      <dgm:prSet presAssocID="{429A01F5-A090-4568-B79B-59D03BD8B070}" presName="node" presStyleLbl="node1" presStyleIdx="0" presStyleCnt="6">
        <dgm:presLayoutVars>
          <dgm:bulletEnabled val="1"/>
        </dgm:presLayoutVars>
      </dgm:prSet>
      <dgm:spPr/>
    </dgm:pt>
    <dgm:pt modelId="{1A9963E7-F070-454A-8EA3-319939BC5C04}" type="pres">
      <dgm:prSet presAssocID="{B6E69666-BA16-4524-A252-98C1206EB16E}" presName="sibTrans" presStyleCnt="0"/>
      <dgm:spPr/>
    </dgm:pt>
    <dgm:pt modelId="{586490F5-DC51-DF40-9AAF-0FE7A39124F1}" type="pres">
      <dgm:prSet presAssocID="{7A4A7CCA-2399-463F-BE39-0E637A49036E}" presName="node" presStyleLbl="node1" presStyleIdx="1" presStyleCnt="6">
        <dgm:presLayoutVars>
          <dgm:bulletEnabled val="1"/>
        </dgm:presLayoutVars>
      </dgm:prSet>
      <dgm:spPr/>
    </dgm:pt>
    <dgm:pt modelId="{43286EDE-7F29-D044-AF0D-5FB0EBAF144F}" type="pres">
      <dgm:prSet presAssocID="{A69F338C-00A4-4D6F-A153-86847E90C5B5}" presName="sibTrans" presStyleCnt="0"/>
      <dgm:spPr/>
    </dgm:pt>
    <dgm:pt modelId="{B10B7EA5-5154-3A45-B69A-122816DCC5BC}" type="pres">
      <dgm:prSet presAssocID="{6F320BE3-1480-4022-882C-7D74802CE8EC}" presName="node" presStyleLbl="node1" presStyleIdx="2" presStyleCnt="6">
        <dgm:presLayoutVars>
          <dgm:bulletEnabled val="1"/>
        </dgm:presLayoutVars>
      </dgm:prSet>
      <dgm:spPr/>
    </dgm:pt>
    <dgm:pt modelId="{8A5F3DC9-2061-1646-81BD-3341137F58A3}" type="pres">
      <dgm:prSet presAssocID="{7D21D641-C45B-45A3-8BB7-A86D1EEF2C5B}" presName="sibTrans" presStyleCnt="0"/>
      <dgm:spPr/>
    </dgm:pt>
    <dgm:pt modelId="{B9B9CB97-A7E4-0A4E-983B-D89D956E7567}" type="pres">
      <dgm:prSet presAssocID="{153C6FF9-0BE5-450E-AFD0-67DEAC072C54}" presName="node" presStyleLbl="node1" presStyleIdx="3" presStyleCnt="6">
        <dgm:presLayoutVars>
          <dgm:bulletEnabled val="1"/>
        </dgm:presLayoutVars>
      </dgm:prSet>
      <dgm:spPr/>
    </dgm:pt>
    <dgm:pt modelId="{23DC0F6A-29B4-6043-8AA5-4E87ABEDDBE4}" type="pres">
      <dgm:prSet presAssocID="{6CDB1563-AFA1-4D61-8A7B-6E036788C6C1}" presName="sibTrans" presStyleCnt="0"/>
      <dgm:spPr/>
    </dgm:pt>
    <dgm:pt modelId="{1579B860-E49B-1F48-A9F6-FCD15A685692}" type="pres">
      <dgm:prSet presAssocID="{BF970769-6C40-4540-9EF1-318240383359}" presName="node" presStyleLbl="node1" presStyleIdx="4" presStyleCnt="6">
        <dgm:presLayoutVars>
          <dgm:bulletEnabled val="1"/>
        </dgm:presLayoutVars>
      </dgm:prSet>
      <dgm:spPr/>
    </dgm:pt>
    <dgm:pt modelId="{94B31E2C-3B11-4A40-BE3E-E68E3F9B5D8C}" type="pres">
      <dgm:prSet presAssocID="{33D85E96-A36C-45C1-ACAB-CB8E196CC75D}" presName="sibTrans" presStyleCnt="0"/>
      <dgm:spPr/>
    </dgm:pt>
    <dgm:pt modelId="{628AFD25-A2D5-0644-BD71-461EAB1AF776}" type="pres">
      <dgm:prSet presAssocID="{5C63F750-E7E5-4D5A-8492-309584513C49}" presName="node" presStyleLbl="node1" presStyleIdx="5" presStyleCnt="6">
        <dgm:presLayoutVars>
          <dgm:bulletEnabled val="1"/>
        </dgm:presLayoutVars>
      </dgm:prSet>
      <dgm:spPr/>
    </dgm:pt>
  </dgm:ptLst>
  <dgm:cxnLst>
    <dgm:cxn modelId="{E1E82101-1D9E-4A92-B53A-1D1A06BB27F2}" srcId="{A321A332-CF69-4ECA-A837-BB9130CF6092}" destId="{7A4A7CCA-2399-463F-BE39-0E637A49036E}" srcOrd="1" destOrd="0" parTransId="{FE33A85E-9284-4E89-852C-07D485A1515F}" sibTransId="{A69F338C-00A4-4D6F-A153-86847E90C5B5}"/>
    <dgm:cxn modelId="{40E4022E-EA9B-4199-8FDA-EA58808AE7D3}" srcId="{A321A332-CF69-4ECA-A837-BB9130CF6092}" destId="{429A01F5-A090-4568-B79B-59D03BD8B070}" srcOrd="0" destOrd="0" parTransId="{0182F8E8-78AB-40C0-8EDC-6C2E000984BB}" sibTransId="{B6E69666-BA16-4524-A252-98C1206EB16E}"/>
    <dgm:cxn modelId="{B4803032-86F4-4059-8E26-C4DE9B15D14B}" srcId="{A321A332-CF69-4ECA-A837-BB9130CF6092}" destId="{6F320BE3-1480-4022-882C-7D74802CE8EC}" srcOrd="2" destOrd="0" parTransId="{840ABDAC-4AD3-4CAE-AD9B-359E04E432D5}" sibTransId="{7D21D641-C45B-45A3-8BB7-A86D1EEF2C5B}"/>
    <dgm:cxn modelId="{2D4CDA3D-0820-944F-9B09-3AB00CB23C6B}" type="presOf" srcId="{6F320BE3-1480-4022-882C-7D74802CE8EC}" destId="{B10B7EA5-5154-3A45-B69A-122816DCC5BC}" srcOrd="0" destOrd="0" presId="urn:microsoft.com/office/officeart/2005/8/layout/default"/>
    <dgm:cxn modelId="{D2431844-D382-41C8-823C-B7D2206E2E8D}" srcId="{A321A332-CF69-4ECA-A837-BB9130CF6092}" destId="{BF970769-6C40-4540-9EF1-318240383359}" srcOrd="4" destOrd="0" parTransId="{5785709E-A454-4DE8-824E-787BA2593574}" sibTransId="{33D85E96-A36C-45C1-ACAB-CB8E196CC75D}"/>
    <dgm:cxn modelId="{C5AFC066-5BAC-1F4C-8262-C9AD7DE9DA26}" type="presOf" srcId="{153C6FF9-0BE5-450E-AFD0-67DEAC072C54}" destId="{B9B9CB97-A7E4-0A4E-983B-D89D956E7567}" srcOrd="0" destOrd="0" presId="urn:microsoft.com/office/officeart/2005/8/layout/default"/>
    <dgm:cxn modelId="{5296E693-AEDF-4586-B753-86707F6FAC23}" srcId="{A321A332-CF69-4ECA-A837-BB9130CF6092}" destId="{5C63F750-E7E5-4D5A-8492-309584513C49}" srcOrd="5" destOrd="0" parTransId="{259ADC37-CEF4-4D81-B200-812D54494DB6}" sibTransId="{3E508D3B-D5E9-4930-A597-2FCF573C14AC}"/>
    <dgm:cxn modelId="{1FF331B1-75FC-4440-8B8F-004D4B588268}" type="presOf" srcId="{BF970769-6C40-4540-9EF1-318240383359}" destId="{1579B860-E49B-1F48-A9F6-FCD15A685692}" srcOrd="0" destOrd="0" presId="urn:microsoft.com/office/officeart/2005/8/layout/default"/>
    <dgm:cxn modelId="{FB7C6AB4-6638-3945-9FFB-AC34F0430F5B}" type="presOf" srcId="{A321A332-CF69-4ECA-A837-BB9130CF6092}" destId="{AD29B2FC-8AD6-164C-AD7E-C4B444B34357}" srcOrd="0" destOrd="0" presId="urn:microsoft.com/office/officeart/2005/8/layout/default"/>
    <dgm:cxn modelId="{8EE385D6-ACE2-FA40-91AA-B6C5401419E5}" type="presOf" srcId="{429A01F5-A090-4568-B79B-59D03BD8B070}" destId="{C67C047C-ECA6-AA48-BE9A-CF651EFBD58C}" srcOrd="0" destOrd="0" presId="urn:microsoft.com/office/officeart/2005/8/layout/default"/>
    <dgm:cxn modelId="{8BDDD0DF-F038-4B74-888D-2D4612460365}" srcId="{A321A332-CF69-4ECA-A837-BB9130CF6092}" destId="{153C6FF9-0BE5-450E-AFD0-67DEAC072C54}" srcOrd="3" destOrd="0" parTransId="{2FC0983D-ACFC-4E8F-973B-2B28C4582AAB}" sibTransId="{6CDB1563-AFA1-4D61-8A7B-6E036788C6C1}"/>
    <dgm:cxn modelId="{339437E9-7E11-1B49-B0E5-E88E28AB1194}" type="presOf" srcId="{5C63F750-E7E5-4D5A-8492-309584513C49}" destId="{628AFD25-A2D5-0644-BD71-461EAB1AF776}" srcOrd="0" destOrd="0" presId="urn:microsoft.com/office/officeart/2005/8/layout/default"/>
    <dgm:cxn modelId="{21A786F1-E9EA-FD4D-9803-AA838AC5D84B}" type="presOf" srcId="{7A4A7CCA-2399-463F-BE39-0E637A49036E}" destId="{586490F5-DC51-DF40-9AAF-0FE7A39124F1}" srcOrd="0" destOrd="0" presId="urn:microsoft.com/office/officeart/2005/8/layout/default"/>
    <dgm:cxn modelId="{A295C988-3285-094E-8CB8-95FA870F4171}" type="presParOf" srcId="{AD29B2FC-8AD6-164C-AD7E-C4B444B34357}" destId="{C67C047C-ECA6-AA48-BE9A-CF651EFBD58C}" srcOrd="0" destOrd="0" presId="urn:microsoft.com/office/officeart/2005/8/layout/default"/>
    <dgm:cxn modelId="{F98A84B4-23AD-DD46-AEB0-6B2DF5AE3C9C}" type="presParOf" srcId="{AD29B2FC-8AD6-164C-AD7E-C4B444B34357}" destId="{1A9963E7-F070-454A-8EA3-319939BC5C04}" srcOrd="1" destOrd="0" presId="urn:microsoft.com/office/officeart/2005/8/layout/default"/>
    <dgm:cxn modelId="{2078C348-B400-4C46-B407-CCDB7690274B}" type="presParOf" srcId="{AD29B2FC-8AD6-164C-AD7E-C4B444B34357}" destId="{586490F5-DC51-DF40-9AAF-0FE7A39124F1}" srcOrd="2" destOrd="0" presId="urn:microsoft.com/office/officeart/2005/8/layout/default"/>
    <dgm:cxn modelId="{CDCF677E-48CC-694A-B46B-7CEE48D1AEFA}" type="presParOf" srcId="{AD29B2FC-8AD6-164C-AD7E-C4B444B34357}" destId="{43286EDE-7F29-D044-AF0D-5FB0EBAF144F}" srcOrd="3" destOrd="0" presId="urn:microsoft.com/office/officeart/2005/8/layout/default"/>
    <dgm:cxn modelId="{259F620D-30FA-3040-8131-DFA1720614D0}" type="presParOf" srcId="{AD29B2FC-8AD6-164C-AD7E-C4B444B34357}" destId="{B10B7EA5-5154-3A45-B69A-122816DCC5BC}" srcOrd="4" destOrd="0" presId="urn:microsoft.com/office/officeart/2005/8/layout/default"/>
    <dgm:cxn modelId="{97B20C2B-48E9-1046-810C-69C5F714ACF6}" type="presParOf" srcId="{AD29B2FC-8AD6-164C-AD7E-C4B444B34357}" destId="{8A5F3DC9-2061-1646-81BD-3341137F58A3}" srcOrd="5" destOrd="0" presId="urn:microsoft.com/office/officeart/2005/8/layout/default"/>
    <dgm:cxn modelId="{E61E34AE-F5AC-A74E-A1FD-0BAE2BE19461}" type="presParOf" srcId="{AD29B2FC-8AD6-164C-AD7E-C4B444B34357}" destId="{B9B9CB97-A7E4-0A4E-983B-D89D956E7567}" srcOrd="6" destOrd="0" presId="urn:microsoft.com/office/officeart/2005/8/layout/default"/>
    <dgm:cxn modelId="{16664CB0-41B1-A74A-9880-327240270EAC}" type="presParOf" srcId="{AD29B2FC-8AD6-164C-AD7E-C4B444B34357}" destId="{23DC0F6A-29B4-6043-8AA5-4E87ABEDDBE4}" srcOrd="7" destOrd="0" presId="urn:microsoft.com/office/officeart/2005/8/layout/default"/>
    <dgm:cxn modelId="{3818B44D-5D02-224A-ADC2-3DD5E2D5B6EE}" type="presParOf" srcId="{AD29B2FC-8AD6-164C-AD7E-C4B444B34357}" destId="{1579B860-E49B-1F48-A9F6-FCD15A685692}" srcOrd="8" destOrd="0" presId="urn:microsoft.com/office/officeart/2005/8/layout/default"/>
    <dgm:cxn modelId="{95C60ACC-CFD5-AA44-A8E4-7E79290133B9}" type="presParOf" srcId="{AD29B2FC-8AD6-164C-AD7E-C4B444B34357}" destId="{94B31E2C-3B11-4A40-BE3E-E68E3F9B5D8C}" srcOrd="9" destOrd="0" presId="urn:microsoft.com/office/officeart/2005/8/layout/default"/>
    <dgm:cxn modelId="{EF877DFA-9C41-784C-9306-747FF67B66FB}" type="presParOf" srcId="{AD29B2FC-8AD6-164C-AD7E-C4B444B34357}" destId="{628AFD25-A2D5-0644-BD71-461EAB1AF776}"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A821BA-970D-4C8D-AE64-02E60E94EA16}">
      <dsp:nvSpPr>
        <dsp:cNvPr id="0" name=""/>
        <dsp:cNvSpPr/>
      </dsp:nvSpPr>
      <dsp:spPr>
        <a:xfrm>
          <a:off x="862601" y="368104"/>
          <a:ext cx="1259299" cy="1259299"/>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40ABC08-F27D-48FD-96AB-2BD187177000}">
      <dsp:nvSpPr>
        <dsp:cNvPr id="0" name=""/>
        <dsp:cNvSpPr/>
      </dsp:nvSpPr>
      <dsp:spPr>
        <a:xfrm>
          <a:off x="1130976" y="636479"/>
          <a:ext cx="722548" cy="72254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27C9690-C839-49E9-97F4-4074EBEB4184}">
      <dsp:nvSpPr>
        <dsp:cNvPr id="0" name=""/>
        <dsp:cNvSpPr/>
      </dsp:nvSpPr>
      <dsp:spPr>
        <a:xfrm>
          <a:off x="460038" y="2019644"/>
          <a:ext cx="2064425"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defRPr cap="all"/>
          </a:pPr>
          <a:r>
            <a:rPr lang="en-US" sz="1800" kern="1200"/>
            <a:t>Balancing blood sugar and insulin</a:t>
          </a:r>
        </a:p>
      </dsp:txBody>
      <dsp:txXfrm>
        <a:off x="460038" y="2019644"/>
        <a:ext cx="2064425" cy="720000"/>
      </dsp:txXfrm>
    </dsp:sp>
    <dsp:sp modelId="{D9A69244-3B9B-4BFD-96FF-B0DA036F6C5D}">
      <dsp:nvSpPr>
        <dsp:cNvPr id="0" name=""/>
        <dsp:cNvSpPr/>
      </dsp:nvSpPr>
      <dsp:spPr>
        <a:xfrm>
          <a:off x="3288300" y="368104"/>
          <a:ext cx="1259299" cy="1259299"/>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8FB4082-57DF-4C0D-9FDE-9120443A3B4B}">
      <dsp:nvSpPr>
        <dsp:cNvPr id="0" name=""/>
        <dsp:cNvSpPr/>
      </dsp:nvSpPr>
      <dsp:spPr>
        <a:xfrm>
          <a:off x="3556675" y="636479"/>
          <a:ext cx="722548" cy="72254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D620EA5-6A72-45F0-8D67-DA3EE9484D39}">
      <dsp:nvSpPr>
        <dsp:cNvPr id="0" name=""/>
        <dsp:cNvSpPr/>
      </dsp:nvSpPr>
      <dsp:spPr>
        <a:xfrm>
          <a:off x="2885737" y="2019644"/>
          <a:ext cx="2064425"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defRPr cap="all"/>
          </a:pPr>
          <a:r>
            <a:rPr lang="en-US" sz="1800" kern="1200"/>
            <a:t>Reducing inflammation</a:t>
          </a:r>
        </a:p>
      </dsp:txBody>
      <dsp:txXfrm>
        <a:off x="2885737" y="2019644"/>
        <a:ext cx="2064425" cy="720000"/>
      </dsp:txXfrm>
    </dsp:sp>
    <dsp:sp modelId="{34A60495-4E33-4036-BF9B-4F42194EB8FE}">
      <dsp:nvSpPr>
        <dsp:cNvPr id="0" name=""/>
        <dsp:cNvSpPr/>
      </dsp:nvSpPr>
      <dsp:spPr>
        <a:xfrm>
          <a:off x="5714000" y="368104"/>
          <a:ext cx="1259299" cy="1259299"/>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350A093-2A11-4BA8-850A-581A71DD40E0}">
      <dsp:nvSpPr>
        <dsp:cNvPr id="0" name=""/>
        <dsp:cNvSpPr/>
      </dsp:nvSpPr>
      <dsp:spPr>
        <a:xfrm>
          <a:off x="5982375" y="636479"/>
          <a:ext cx="722548" cy="72254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5DA67F1-243C-48E3-9D9C-B8D8E0666BE7}">
      <dsp:nvSpPr>
        <dsp:cNvPr id="0" name=""/>
        <dsp:cNvSpPr/>
      </dsp:nvSpPr>
      <dsp:spPr>
        <a:xfrm>
          <a:off x="5311437" y="2019644"/>
          <a:ext cx="2064425"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defRPr cap="all"/>
          </a:pPr>
          <a:r>
            <a:rPr lang="en-US" sz="1800" kern="1200"/>
            <a:t>Healing the gut</a:t>
          </a:r>
        </a:p>
      </dsp:txBody>
      <dsp:txXfrm>
        <a:off x="5311437" y="2019644"/>
        <a:ext cx="2064425" cy="720000"/>
      </dsp:txXfrm>
    </dsp:sp>
    <dsp:sp modelId="{AE64A2D1-4362-483B-B561-FE1D86127C46}">
      <dsp:nvSpPr>
        <dsp:cNvPr id="0" name=""/>
        <dsp:cNvSpPr/>
      </dsp:nvSpPr>
      <dsp:spPr>
        <a:xfrm>
          <a:off x="8139699" y="368104"/>
          <a:ext cx="1259299" cy="1259299"/>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0755959-E328-4FB5-B5B5-714496406B65}">
      <dsp:nvSpPr>
        <dsp:cNvPr id="0" name=""/>
        <dsp:cNvSpPr/>
      </dsp:nvSpPr>
      <dsp:spPr>
        <a:xfrm>
          <a:off x="8408074" y="636479"/>
          <a:ext cx="722548" cy="72254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C218047-C3E3-4BF2-BA06-607FF3B083B8}">
      <dsp:nvSpPr>
        <dsp:cNvPr id="0" name=""/>
        <dsp:cNvSpPr/>
      </dsp:nvSpPr>
      <dsp:spPr>
        <a:xfrm>
          <a:off x="7737136" y="2019644"/>
          <a:ext cx="2064425"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defRPr cap="all"/>
          </a:pPr>
          <a:r>
            <a:rPr lang="en-US" sz="1800" kern="1200"/>
            <a:t>Restoring circadian rhythm </a:t>
          </a:r>
        </a:p>
      </dsp:txBody>
      <dsp:txXfrm>
        <a:off x="7737136" y="2019644"/>
        <a:ext cx="2064425" cy="72000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7C047C-ECA6-AA48-BE9A-CF651EFBD58C}">
      <dsp:nvSpPr>
        <dsp:cNvPr id="0" name=""/>
        <dsp:cNvSpPr/>
      </dsp:nvSpPr>
      <dsp:spPr>
        <a:xfrm>
          <a:off x="1306750" y="353"/>
          <a:ext cx="2390030" cy="1434018"/>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solidFill>
                <a:schemeClr val="tx1"/>
              </a:solidFill>
            </a:rPr>
            <a:t>Decreased pain</a:t>
          </a:r>
        </a:p>
      </dsp:txBody>
      <dsp:txXfrm>
        <a:off x="1306750" y="353"/>
        <a:ext cx="2390030" cy="1434018"/>
      </dsp:txXfrm>
    </dsp:sp>
    <dsp:sp modelId="{586490F5-DC51-DF40-9AAF-0FE7A39124F1}">
      <dsp:nvSpPr>
        <dsp:cNvPr id="0" name=""/>
        <dsp:cNvSpPr/>
      </dsp:nvSpPr>
      <dsp:spPr>
        <a:xfrm>
          <a:off x="3935784" y="353"/>
          <a:ext cx="2390030" cy="1434018"/>
        </a:xfrm>
        <a:prstGeom prst="rect">
          <a:avLst/>
        </a:prstGeom>
        <a:solidFill>
          <a:schemeClr val="accent2">
            <a:hueOff val="-2070378"/>
            <a:satOff val="9172"/>
            <a:lumOff val="-3373"/>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solidFill>
                <a:schemeClr val="tx1"/>
              </a:solidFill>
            </a:rPr>
            <a:t>Decreased fatigue</a:t>
          </a:r>
        </a:p>
      </dsp:txBody>
      <dsp:txXfrm>
        <a:off x="3935784" y="353"/>
        <a:ext cx="2390030" cy="1434018"/>
      </dsp:txXfrm>
    </dsp:sp>
    <dsp:sp modelId="{B10B7EA5-5154-3A45-B69A-122816DCC5BC}">
      <dsp:nvSpPr>
        <dsp:cNvPr id="0" name=""/>
        <dsp:cNvSpPr/>
      </dsp:nvSpPr>
      <dsp:spPr>
        <a:xfrm>
          <a:off x="6564818" y="353"/>
          <a:ext cx="2390030" cy="1434018"/>
        </a:xfrm>
        <a:prstGeom prst="rect">
          <a:avLst/>
        </a:prstGeom>
        <a:solidFill>
          <a:schemeClr val="accent2">
            <a:hueOff val="-4140756"/>
            <a:satOff val="18344"/>
            <a:lumOff val="-6746"/>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solidFill>
                <a:schemeClr val="tx1"/>
              </a:solidFill>
            </a:rPr>
            <a:t>Decreased depression and anxiety</a:t>
          </a:r>
        </a:p>
      </dsp:txBody>
      <dsp:txXfrm>
        <a:off x="6564818" y="353"/>
        <a:ext cx="2390030" cy="1434018"/>
      </dsp:txXfrm>
    </dsp:sp>
    <dsp:sp modelId="{B9B9CB97-A7E4-0A4E-983B-D89D956E7567}">
      <dsp:nvSpPr>
        <dsp:cNvPr id="0" name=""/>
        <dsp:cNvSpPr/>
      </dsp:nvSpPr>
      <dsp:spPr>
        <a:xfrm>
          <a:off x="1306750" y="1673375"/>
          <a:ext cx="2390030" cy="1434018"/>
        </a:xfrm>
        <a:prstGeom prst="rect">
          <a:avLst/>
        </a:prstGeom>
        <a:solidFill>
          <a:schemeClr val="accent2">
            <a:hueOff val="-6211134"/>
            <a:satOff val="27515"/>
            <a:lumOff val="-10118"/>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solidFill>
                <a:schemeClr val="tx1"/>
              </a:solidFill>
            </a:rPr>
            <a:t>Improved satisfaction with health</a:t>
          </a:r>
        </a:p>
      </dsp:txBody>
      <dsp:txXfrm>
        <a:off x="1306750" y="1673375"/>
        <a:ext cx="2390030" cy="1434018"/>
      </dsp:txXfrm>
    </dsp:sp>
    <dsp:sp modelId="{1579B860-E49B-1F48-A9F6-FCD15A685692}">
      <dsp:nvSpPr>
        <dsp:cNvPr id="0" name=""/>
        <dsp:cNvSpPr/>
      </dsp:nvSpPr>
      <dsp:spPr>
        <a:xfrm>
          <a:off x="3935784" y="1673375"/>
          <a:ext cx="2390030" cy="1434018"/>
        </a:xfrm>
        <a:prstGeom prst="rect">
          <a:avLst/>
        </a:prstGeom>
        <a:solidFill>
          <a:schemeClr val="accent2">
            <a:hueOff val="-8281512"/>
            <a:satOff val="36687"/>
            <a:lumOff val="-13491"/>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solidFill>
                <a:schemeClr val="tx1"/>
              </a:solidFill>
            </a:rPr>
            <a:t>Improved sleep</a:t>
          </a:r>
        </a:p>
      </dsp:txBody>
      <dsp:txXfrm>
        <a:off x="3935784" y="1673375"/>
        <a:ext cx="2390030" cy="1434018"/>
      </dsp:txXfrm>
    </dsp:sp>
    <dsp:sp modelId="{628AFD25-A2D5-0644-BD71-461EAB1AF776}">
      <dsp:nvSpPr>
        <dsp:cNvPr id="0" name=""/>
        <dsp:cNvSpPr/>
      </dsp:nvSpPr>
      <dsp:spPr>
        <a:xfrm>
          <a:off x="6564818" y="1673375"/>
          <a:ext cx="2390030" cy="1434018"/>
        </a:xfrm>
        <a:prstGeom prst="rect">
          <a:avLst/>
        </a:prstGeom>
        <a:solidFill>
          <a:schemeClr val="accent2">
            <a:hueOff val="-10351890"/>
            <a:satOff val="45859"/>
            <a:lumOff val="-16864"/>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solidFill>
                <a:schemeClr val="tx1"/>
              </a:solidFill>
            </a:rPr>
            <a:t>Improved satisfaction with appearance</a:t>
          </a:r>
        </a:p>
      </dsp:txBody>
      <dsp:txXfrm>
        <a:off x="6564818" y="1673375"/>
        <a:ext cx="2390030" cy="143401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90FF1D-8C58-874F-8EE1-109DD4A29A8C}">
      <dsp:nvSpPr>
        <dsp:cNvPr id="0" name=""/>
        <dsp:cNvSpPr/>
      </dsp:nvSpPr>
      <dsp:spPr>
        <a:xfrm>
          <a:off x="0" y="312923"/>
          <a:ext cx="3063765" cy="453600"/>
        </a:xfrm>
        <a:prstGeom prst="rect">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EAD5BA11-22AF-EE4C-93F4-E63AAFFDA3C5}">
      <dsp:nvSpPr>
        <dsp:cNvPr id="0" name=""/>
        <dsp:cNvSpPr/>
      </dsp:nvSpPr>
      <dsp:spPr>
        <a:xfrm>
          <a:off x="153188" y="47243"/>
          <a:ext cx="2144635" cy="531360"/>
        </a:xfrm>
        <a:prstGeom prst="roundRect">
          <a:avLst/>
        </a:prstGeom>
        <a:gradFill rotWithShape="0">
          <a:gsLst>
            <a:gs pos="0">
              <a:schemeClr val="accent5">
                <a:hueOff val="0"/>
                <a:satOff val="0"/>
                <a:lumOff val="0"/>
                <a:alphaOff val="0"/>
                <a:tint val="97000"/>
                <a:satMod val="100000"/>
                <a:lumMod val="102000"/>
              </a:schemeClr>
            </a:gs>
            <a:gs pos="50000">
              <a:schemeClr val="accent5">
                <a:hueOff val="0"/>
                <a:satOff val="0"/>
                <a:lumOff val="0"/>
                <a:alphaOff val="0"/>
                <a:shade val="100000"/>
                <a:satMod val="103000"/>
                <a:lumMod val="100000"/>
              </a:schemeClr>
            </a:gs>
            <a:gs pos="100000">
              <a:schemeClr val="accent5">
                <a:hueOff val="0"/>
                <a:satOff val="0"/>
                <a:lumOff val="0"/>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1062" tIns="0" rIns="81062" bIns="0" numCol="1" spcCol="1270" anchor="ctr" anchorCtr="0">
          <a:noAutofit/>
        </a:bodyPr>
        <a:lstStyle/>
        <a:p>
          <a:pPr marL="0" lvl="0" indent="0" algn="l" defTabSz="800100">
            <a:lnSpc>
              <a:spcPct val="90000"/>
            </a:lnSpc>
            <a:spcBef>
              <a:spcPct val="0"/>
            </a:spcBef>
            <a:spcAft>
              <a:spcPct val="35000"/>
            </a:spcAft>
            <a:buNone/>
          </a:pPr>
          <a:r>
            <a:rPr lang="en-US" sz="1800" kern="1200"/>
            <a:t>GEICO</a:t>
          </a:r>
        </a:p>
      </dsp:txBody>
      <dsp:txXfrm>
        <a:off x="179127" y="73182"/>
        <a:ext cx="2092757" cy="479482"/>
      </dsp:txXfrm>
    </dsp:sp>
    <dsp:sp modelId="{E7364326-973E-4D40-A328-B8AC33E4E777}">
      <dsp:nvSpPr>
        <dsp:cNvPr id="0" name=""/>
        <dsp:cNvSpPr/>
      </dsp:nvSpPr>
      <dsp:spPr>
        <a:xfrm>
          <a:off x="0" y="1129403"/>
          <a:ext cx="3063765" cy="453600"/>
        </a:xfrm>
        <a:prstGeom prst="rect">
          <a:avLst/>
        </a:prstGeom>
        <a:solidFill>
          <a:schemeClr val="lt1">
            <a:alpha val="90000"/>
            <a:hueOff val="0"/>
            <a:satOff val="0"/>
            <a:lumOff val="0"/>
            <a:alphaOff val="0"/>
          </a:schemeClr>
        </a:solidFill>
        <a:ln w="6350" cap="flat" cmpd="sng" algn="ctr">
          <a:solidFill>
            <a:schemeClr val="accent5">
              <a:hueOff val="-79958"/>
              <a:satOff val="-2966"/>
              <a:lumOff val="4706"/>
              <a:alphaOff val="0"/>
            </a:schemeClr>
          </a:solidFill>
          <a:prstDash val="solid"/>
        </a:ln>
        <a:effectLst/>
      </dsp:spPr>
      <dsp:style>
        <a:lnRef idx="1">
          <a:scrgbClr r="0" g="0" b="0"/>
        </a:lnRef>
        <a:fillRef idx="1">
          <a:scrgbClr r="0" g="0" b="0"/>
        </a:fillRef>
        <a:effectRef idx="0">
          <a:scrgbClr r="0" g="0" b="0"/>
        </a:effectRef>
        <a:fontRef idx="minor"/>
      </dsp:style>
    </dsp:sp>
    <dsp:sp modelId="{7B9C72B2-156E-6842-8709-EB7C00D6BA7C}">
      <dsp:nvSpPr>
        <dsp:cNvPr id="0" name=""/>
        <dsp:cNvSpPr/>
      </dsp:nvSpPr>
      <dsp:spPr>
        <a:xfrm>
          <a:off x="153188" y="863723"/>
          <a:ext cx="2144635" cy="531360"/>
        </a:xfrm>
        <a:prstGeom prst="roundRect">
          <a:avLst/>
        </a:prstGeom>
        <a:gradFill rotWithShape="0">
          <a:gsLst>
            <a:gs pos="0">
              <a:schemeClr val="accent5">
                <a:hueOff val="-79958"/>
                <a:satOff val="-2966"/>
                <a:lumOff val="4706"/>
                <a:alphaOff val="0"/>
                <a:tint val="97000"/>
                <a:satMod val="100000"/>
                <a:lumMod val="102000"/>
              </a:schemeClr>
            </a:gs>
            <a:gs pos="50000">
              <a:schemeClr val="accent5">
                <a:hueOff val="-79958"/>
                <a:satOff val="-2966"/>
                <a:lumOff val="4706"/>
                <a:alphaOff val="0"/>
                <a:shade val="100000"/>
                <a:satMod val="103000"/>
                <a:lumMod val="100000"/>
              </a:schemeClr>
            </a:gs>
            <a:gs pos="100000">
              <a:schemeClr val="accent5">
                <a:hueOff val="-79958"/>
                <a:satOff val="-2966"/>
                <a:lumOff val="4706"/>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1062" tIns="0" rIns="81062" bIns="0" numCol="1" spcCol="1270" anchor="ctr" anchorCtr="0">
          <a:noAutofit/>
        </a:bodyPr>
        <a:lstStyle/>
        <a:p>
          <a:pPr marL="0" lvl="0" indent="0" algn="l" defTabSz="800100">
            <a:lnSpc>
              <a:spcPct val="90000"/>
            </a:lnSpc>
            <a:spcBef>
              <a:spcPct val="0"/>
            </a:spcBef>
            <a:spcAft>
              <a:spcPct val="35000"/>
            </a:spcAft>
            <a:buNone/>
          </a:pPr>
          <a:r>
            <a:rPr lang="en-US" sz="1800" kern="1200"/>
            <a:t>SMILES</a:t>
          </a:r>
        </a:p>
      </dsp:txBody>
      <dsp:txXfrm>
        <a:off x="179127" y="889662"/>
        <a:ext cx="2092757" cy="479482"/>
      </dsp:txXfrm>
    </dsp:sp>
    <dsp:sp modelId="{6240B324-88E4-334F-9182-B2A01173FA5A}">
      <dsp:nvSpPr>
        <dsp:cNvPr id="0" name=""/>
        <dsp:cNvSpPr/>
      </dsp:nvSpPr>
      <dsp:spPr>
        <a:xfrm>
          <a:off x="0" y="1945883"/>
          <a:ext cx="3063765" cy="453600"/>
        </a:xfrm>
        <a:prstGeom prst="rect">
          <a:avLst/>
        </a:prstGeom>
        <a:solidFill>
          <a:schemeClr val="lt1">
            <a:alpha val="90000"/>
            <a:hueOff val="0"/>
            <a:satOff val="0"/>
            <a:lumOff val="0"/>
            <a:alphaOff val="0"/>
          </a:schemeClr>
        </a:solidFill>
        <a:ln w="6350" cap="flat" cmpd="sng" algn="ctr">
          <a:solidFill>
            <a:schemeClr val="accent5">
              <a:hueOff val="-159915"/>
              <a:satOff val="-5931"/>
              <a:lumOff val="9411"/>
              <a:alphaOff val="0"/>
            </a:schemeClr>
          </a:solidFill>
          <a:prstDash val="solid"/>
        </a:ln>
        <a:effectLst/>
      </dsp:spPr>
      <dsp:style>
        <a:lnRef idx="1">
          <a:scrgbClr r="0" g="0" b="0"/>
        </a:lnRef>
        <a:fillRef idx="1">
          <a:scrgbClr r="0" g="0" b="0"/>
        </a:fillRef>
        <a:effectRef idx="0">
          <a:scrgbClr r="0" g="0" b="0"/>
        </a:effectRef>
        <a:fontRef idx="minor"/>
      </dsp:style>
    </dsp:sp>
    <dsp:sp modelId="{1A7BD2F3-FBE2-8B40-B071-E68171CDB973}">
      <dsp:nvSpPr>
        <dsp:cNvPr id="0" name=""/>
        <dsp:cNvSpPr/>
      </dsp:nvSpPr>
      <dsp:spPr>
        <a:xfrm>
          <a:off x="153188" y="1680203"/>
          <a:ext cx="2144635" cy="531360"/>
        </a:xfrm>
        <a:prstGeom prst="roundRect">
          <a:avLst/>
        </a:prstGeom>
        <a:gradFill rotWithShape="0">
          <a:gsLst>
            <a:gs pos="0">
              <a:schemeClr val="accent5">
                <a:hueOff val="-159915"/>
                <a:satOff val="-5931"/>
                <a:lumOff val="9411"/>
                <a:alphaOff val="0"/>
                <a:tint val="97000"/>
                <a:satMod val="100000"/>
                <a:lumMod val="102000"/>
              </a:schemeClr>
            </a:gs>
            <a:gs pos="50000">
              <a:schemeClr val="accent5">
                <a:hueOff val="-159915"/>
                <a:satOff val="-5931"/>
                <a:lumOff val="9411"/>
                <a:alphaOff val="0"/>
                <a:shade val="100000"/>
                <a:satMod val="103000"/>
                <a:lumMod val="100000"/>
              </a:schemeClr>
            </a:gs>
            <a:gs pos="100000">
              <a:schemeClr val="accent5">
                <a:hueOff val="-159915"/>
                <a:satOff val="-5931"/>
                <a:lumOff val="9411"/>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1062" tIns="0" rIns="81062" bIns="0" numCol="1" spcCol="1270" anchor="ctr" anchorCtr="0">
          <a:noAutofit/>
        </a:bodyPr>
        <a:lstStyle/>
        <a:p>
          <a:pPr marL="0" lvl="0" indent="0" algn="l" defTabSz="800100">
            <a:lnSpc>
              <a:spcPct val="90000"/>
            </a:lnSpc>
            <a:spcBef>
              <a:spcPct val="0"/>
            </a:spcBef>
            <a:spcAft>
              <a:spcPct val="35000"/>
            </a:spcAft>
            <a:buNone/>
          </a:pPr>
          <a:r>
            <a:rPr lang="en-US" sz="1800" kern="1200"/>
            <a:t>PREDIDEP</a:t>
          </a:r>
        </a:p>
      </dsp:txBody>
      <dsp:txXfrm>
        <a:off x="179127" y="1706142"/>
        <a:ext cx="2092757" cy="479482"/>
      </dsp:txXfrm>
    </dsp:sp>
    <dsp:sp modelId="{519DE98C-47EE-7940-B1CE-F0B8C78EF576}">
      <dsp:nvSpPr>
        <dsp:cNvPr id="0" name=""/>
        <dsp:cNvSpPr/>
      </dsp:nvSpPr>
      <dsp:spPr>
        <a:xfrm>
          <a:off x="0" y="2762363"/>
          <a:ext cx="3063765" cy="453600"/>
        </a:xfrm>
        <a:prstGeom prst="rect">
          <a:avLst/>
        </a:prstGeom>
        <a:solidFill>
          <a:schemeClr val="lt1">
            <a:alpha val="90000"/>
            <a:hueOff val="0"/>
            <a:satOff val="0"/>
            <a:lumOff val="0"/>
            <a:alphaOff val="0"/>
          </a:schemeClr>
        </a:solidFill>
        <a:ln w="6350" cap="flat" cmpd="sng" algn="ctr">
          <a:solidFill>
            <a:schemeClr val="accent5">
              <a:hueOff val="-239873"/>
              <a:satOff val="-8897"/>
              <a:lumOff val="14117"/>
              <a:alphaOff val="0"/>
            </a:schemeClr>
          </a:solidFill>
          <a:prstDash val="solid"/>
        </a:ln>
        <a:effectLst/>
      </dsp:spPr>
      <dsp:style>
        <a:lnRef idx="1">
          <a:scrgbClr r="0" g="0" b="0"/>
        </a:lnRef>
        <a:fillRef idx="1">
          <a:scrgbClr r="0" g="0" b="0"/>
        </a:fillRef>
        <a:effectRef idx="0">
          <a:scrgbClr r="0" g="0" b="0"/>
        </a:effectRef>
        <a:fontRef idx="minor"/>
      </dsp:style>
    </dsp:sp>
    <dsp:sp modelId="{F2C10691-6CBF-2C42-ABB2-08D97A8AD9D8}">
      <dsp:nvSpPr>
        <dsp:cNvPr id="0" name=""/>
        <dsp:cNvSpPr/>
      </dsp:nvSpPr>
      <dsp:spPr>
        <a:xfrm>
          <a:off x="153188" y="2496682"/>
          <a:ext cx="2144635" cy="531360"/>
        </a:xfrm>
        <a:prstGeom prst="roundRect">
          <a:avLst/>
        </a:prstGeom>
        <a:gradFill rotWithShape="0">
          <a:gsLst>
            <a:gs pos="0">
              <a:schemeClr val="accent5">
                <a:hueOff val="-239873"/>
                <a:satOff val="-8897"/>
                <a:lumOff val="14117"/>
                <a:alphaOff val="0"/>
                <a:tint val="97000"/>
                <a:satMod val="100000"/>
                <a:lumMod val="102000"/>
              </a:schemeClr>
            </a:gs>
            <a:gs pos="50000">
              <a:schemeClr val="accent5">
                <a:hueOff val="-239873"/>
                <a:satOff val="-8897"/>
                <a:lumOff val="14117"/>
                <a:alphaOff val="0"/>
                <a:shade val="100000"/>
                <a:satMod val="103000"/>
                <a:lumMod val="100000"/>
              </a:schemeClr>
            </a:gs>
            <a:gs pos="100000">
              <a:schemeClr val="accent5">
                <a:hueOff val="-239873"/>
                <a:satOff val="-8897"/>
                <a:lumOff val="14117"/>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1062" tIns="0" rIns="81062" bIns="0" numCol="1" spcCol="1270" anchor="ctr" anchorCtr="0">
          <a:noAutofit/>
        </a:bodyPr>
        <a:lstStyle/>
        <a:p>
          <a:pPr marL="0" lvl="0" indent="0" algn="l" defTabSz="800100">
            <a:lnSpc>
              <a:spcPct val="90000"/>
            </a:lnSpc>
            <a:spcBef>
              <a:spcPct val="0"/>
            </a:spcBef>
            <a:spcAft>
              <a:spcPct val="35000"/>
            </a:spcAft>
            <a:buNone/>
          </a:pPr>
          <a:r>
            <a:rPr lang="en-US" sz="1800" kern="1200"/>
            <a:t>HELFIMED</a:t>
          </a:r>
        </a:p>
      </dsp:txBody>
      <dsp:txXfrm>
        <a:off x="179127" y="2522621"/>
        <a:ext cx="2092757" cy="47948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145B29-FEDA-4436-A0B8-A30A2AD3B63F}">
      <dsp:nvSpPr>
        <dsp:cNvPr id="0" name=""/>
        <dsp:cNvSpPr/>
      </dsp:nvSpPr>
      <dsp:spPr>
        <a:xfrm>
          <a:off x="441971" y="0"/>
          <a:ext cx="1509048" cy="143438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CAB3BEB-93C0-455E-AEEB-13919399864B}">
      <dsp:nvSpPr>
        <dsp:cNvPr id="0" name=""/>
        <dsp:cNvSpPr/>
      </dsp:nvSpPr>
      <dsp:spPr>
        <a:xfrm>
          <a:off x="441971" y="1561286"/>
          <a:ext cx="4311566" cy="6147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00100">
            <a:lnSpc>
              <a:spcPct val="100000"/>
            </a:lnSpc>
            <a:spcBef>
              <a:spcPct val="0"/>
            </a:spcBef>
            <a:spcAft>
              <a:spcPct val="35000"/>
            </a:spcAft>
            <a:buNone/>
            <a:defRPr b="1"/>
          </a:pPr>
          <a:r>
            <a:rPr lang="en-US" sz="1800" kern="1200"/>
            <a:t>NUTRITIONAL RECOMMENDATIONS IN RECOVERY</a:t>
          </a:r>
        </a:p>
      </dsp:txBody>
      <dsp:txXfrm>
        <a:off x="441971" y="1561286"/>
        <a:ext cx="4311566" cy="614738"/>
      </dsp:txXfrm>
    </dsp:sp>
    <dsp:sp modelId="{49942513-64BC-415C-9E3E-32EBCEC6F38A}">
      <dsp:nvSpPr>
        <dsp:cNvPr id="0" name=""/>
        <dsp:cNvSpPr/>
      </dsp:nvSpPr>
      <dsp:spPr>
        <a:xfrm>
          <a:off x="441971" y="2235047"/>
          <a:ext cx="4311566" cy="8727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pPr>
          <a:r>
            <a:rPr lang="en-US" sz="1400" kern="1200" dirty="0"/>
            <a:t>How should we be feeding people in residential settings and beyond</a:t>
          </a:r>
        </a:p>
        <a:p>
          <a:pPr marL="0" lvl="0" indent="0" algn="l" defTabSz="622300">
            <a:lnSpc>
              <a:spcPct val="100000"/>
            </a:lnSpc>
            <a:spcBef>
              <a:spcPct val="0"/>
            </a:spcBef>
            <a:spcAft>
              <a:spcPct val="35000"/>
            </a:spcAft>
            <a:buNone/>
          </a:pPr>
          <a:r>
            <a:rPr lang="en-US" sz="1400" kern="1200" dirty="0"/>
            <a:t>How should we be counseling people to eat in early recovery and beyond</a:t>
          </a:r>
        </a:p>
      </dsp:txBody>
      <dsp:txXfrm>
        <a:off x="441971" y="2235047"/>
        <a:ext cx="4311566" cy="872700"/>
      </dsp:txXfrm>
    </dsp:sp>
    <dsp:sp modelId="{AA4AAEF6-F01C-4668-8553-A20C4502EE2D}">
      <dsp:nvSpPr>
        <dsp:cNvPr id="0" name=""/>
        <dsp:cNvSpPr/>
      </dsp:nvSpPr>
      <dsp:spPr>
        <a:xfrm>
          <a:off x="5508062" y="0"/>
          <a:ext cx="1509048" cy="143438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D4B67D1-E0CA-4AEC-A390-FBF93E59EB77}">
      <dsp:nvSpPr>
        <dsp:cNvPr id="0" name=""/>
        <dsp:cNvSpPr/>
      </dsp:nvSpPr>
      <dsp:spPr>
        <a:xfrm>
          <a:off x="5508062" y="1561286"/>
          <a:ext cx="4311566" cy="6147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00100">
            <a:lnSpc>
              <a:spcPct val="100000"/>
            </a:lnSpc>
            <a:spcBef>
              <a:spcPct val="0"/>
            </a:spcBef>
            <a:spcAft>
              <a:spcPct val="35000"/>
            </a:spcAft>
            <a:buNone/>
            <a:defRPr b="1"/>
          </a:pPr>
          <a:r>
            <a:rPr lang="en-US" sz="1800" kern="1200"/>
            <a:t>NUTRITIONAL EDUCATION IN RECOVERY</a:t>
          </a:r>
        </a:p>
      </dsp:txBody>
      <dsp:txXfrm>
        <a:off x="5508062" y="1561286"/>
        <a:ext cx="4311566" cy="614738"/>
      </dsp:txXfrm>
    </dsp:sp>
    <dsp:sp modelId="{E5AF12EC-B2F9-421D-90B0-E480ACDE0850}">
      <dsp:nvSpPr>
        <dsp:cNvPr id="0" name=""/>
        <dsp:cNvSpPr/>
      </dsp:nvSpPr>
      <dsp:spPr>
        <a:xfrm>
          <a:off x="5508062" y="2235047"/>
          <a:ext cx="4311566" cy="8727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pPr>
          <a:r>
            <a:rPr lang="en-US" sz="1400" kern="1200"/>
            <a:t>Feeding oneself is a life skill that many people do not have</a:t>
          </a:r>
        </a:p>
        <a:p>
          <a:pPr marL="0" lvl="0" indent="0" algn="l" defTabSz="622300">
            <a:lnSpc>
              <a:spcPct val="100000"/>
            </a:lnSpc>
            <a:spcBef>
              <a:spcPct val="0"/>
            </a:spcBef>
            <a:spcAft>
              <a:spcPct val="35000"/>
            </a:spcAft>
            <a:buNone/>
          </a:pPr>
          <a:r>
            <a:rPr lang="en-US" sz="1400" kern="1200"/>
            <a:t>People with SUD have not been feeding themselves for prolonged periods of time, if ever</a:t>
          </a:r>
        </a:p>
        <a:p>
          <a:pPr marL="0" lvl="0" indent="0" algn="l" defTabSz="622300">
            <a:lnSpc>
              <a:spcPct val="100000"/>
            </a:lnSpc>
            <a:spcBef>
              <a:spcPct val="0"/>
            </a:spcBef>
            <a:spcAft>
              <a:spcPct val="35000"/>
            </a:spcAft>
            <a:buNone/>
          </a:pPr>
          <a:r>
            <a:rPr lang="en-US" sz="1400" kern="1200" dirty="0"/>
            <a:t>Healthy nutrition and feeding requires MOTIVATION, MENTORING, STRUCTURE and CLOSE FOLLOW-UP</a:t>
          </a:r>
        </a:p>
      </dsp:txBody>
      <dsp:txXfrm>
        <a:off x="5508062" y="2235047"/>
        <a:ext cx="4311566" cy="8727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360FD4-B9C6-B841-BA21-D60F0040CE9A}">
      <dsp:nvSpPr>
        <dsp:cNvPr id="0" name=""/>
        <dsp:cNvSpPr/>
      </dsp:nvSpPr>
      <dsp:spPr>
        <a:xfrm>
          <a:off x="235382" y="331"/>
          <a:ext cx="1504695" cy="902817"/>
        </a:xfrm>
        <a:prstGeom prst="rect">
          <a:avLst/>
        </a:prstGeom>
        <a:gradFill rotWithShape="0">
          <a:gsLst>
            <a:gs pos="0">
              <a:schemeClr val="accent3">
                <a:hueOff val="0"/>
                <a:satOff val="0"/>
                <a:lumOff val="0"/>
                <a:alphaOff val="0"/>
                <a:tint val="97000"/>
                <a:satMod val="100000"/>
                <a:lumMod val="102000"/>
              </a:schemeClr>
            </a:gs>
            <a:gs pos="50000">
              <a:schemeClr val="accent3">
                <a:hueOff val="0"/>
                <a:satOff val="0"/>
                <a:lumOff val="0"/>
                <a:alphaOff val="0"/>
                <a:shade val="100000"/>
                <a:satMod val="103000"/>
                <a:lumMod val="100000"/>
              </a:schemeClr>
            </a:gs>
            <a:gs pos="100000">
              <a:schemeClr val="accent3">
                <a:hueOff val="0"/>
                <a:satOff val="0"/>
                <a:lumOff val="0"/>
                <a:alphaOff val="0"/>
                <a:shade val="93000"/>
                <a:satMod val="110000"/>
                <a:lumMod val="99000"/>
              </a:schemeClr>
            </a:gs>
          </a:gsLst>
          <a:lin ang="5400000" scaled="0"/>
        </a:gradFill>
        <a:ln>
          <a:noFill/>
        </a:ln>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solidFill>
                <a:schemeClr val="tx1"/>
              </a:solidFill>
            </a:rPr>
            <a:t>Walking 30 minutes per day</a:t>
          </a:r>
          <a:br>
            <a:rPr lang="en-US" sz="1200" kern="1200"/>
          </a:br>
          <a:br>
            <a:rPr lang="en-US" sz="1200" kern="1200"/>
          </a:br>
          <a:endParaRPr lang="en-US" sz="1200" kern="1200"/>
        </a:p>
      </dsp:txBody>
      <dsp:txXfrm>
        <a:off x="235382" y="331"/>
        <a:ext cx="1504695" cy="902817"/>
      </dsp:txXfrm>
    </dsp:sp>
    <dsp:sp modelId="{C91742A4-C236-4C4C-A3E2-B7C69C2F6778}">
      <dsp:nvSpPr>
        <dsp:cNvPr id="0" name=""/>
        <dsp:cNvSpPr/>
      </dsp:nvSpPr>
      <dsp:spPr>
        <a:xfrm>
          <a:off x="1890547" y="331"/>
          <a:ext cx="1504695" cy="902817"/>
        </a:xfrm>
        <a:prstGeom prst="rect">
          <a:avLst/>
        </a:prstGeom>
        <a:gradFill rotWithShape="0">
          <a:gsLst>
            <a:gs pos="0">
              <a:schemeClr val="accent3">
                <a:hueOff val="0"/>
                <a:satOff val="0"/>
                <a:lumOff val="0"/>
                <a:alphaOff val="0"/>
                <a:tint val="97000"/>
                <a:satMod val="100000"/>
                <a:lumMod val="102000"/>
              </a:schemeClr>
            </a:gs>
            <a:gs pos="50000">
              <a:schemeClr val="accent3">
                <a:hueOff val="0"/>
                <a:satOff val="0"/>
                <a:lumOff val="0"/>
                <a:alphaOff val="0"/>
                <a:shade val="100000"/>
                <a:satMod val="103000"/>
                <a:lumMod val="100000"/>
              </a:schemeClr>
            </a:gs>
            <a:gs pos="100000">
              <a:schemeClr val="accent3">
                <a:hueOff val="0"/>
                <a:satOff val="0"/>
                <a:lumOff val="0"/>
                <a:alphaOff val="0"/>
                <a:shade val="93000"/>
                <a:satMod val="110000"/>
                <a:lumMod val="99000"/>
              </a:schemeClr>
            </a:gs>
          </a:gsLst>
          <a:lin ang="5400000" scaled="0"/>
        </a:gradFill>
        <a:ln>
          <a:noFill/>
        </a:ln>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solidFill>
                <a:schemeClr val="tx1"/>
              </a:solidFill>
            </a:rPr>
            <a:t>reduce your risk of heart disease and stroke (35%)</a:t>
          </a:r>
        </a:p>
      </dsp:txBody>
      <dsp:txXfrm>
        <a:off x="1890547" y="331"/>
        <a:ext cx="1504695" cy="902817"/>
      </dsp:txXfrm>
    </dsp:sp>
    <dsp:sp modelId="{3844666D-F1B1-F245-A9A2-020619B4946E}">
      <dsp:nvSpPr>
        <dsp:cNvPr id="0" name=""/>
        <dsp:cNvSpPr/>
      </dsp:nvSpPr>
      <dsp:spPr>
        <a:xfrm>
          <a:off x="3545712" y="331"/>
          <a:ext cx="1504695" cy="902817"/>
        </a:xfrm>
        <a:prstGeom prst="rect">
          <a:avLst/>
        </a:prstGeom>
        <a:gradFill rotWithShape="0">
          <a:gsLst>
            <a:gs pos="0">
              <a:schemeClr val="accent3">
                <a:hueOff val="0"/>
                <a:satOff val="0"/>
                <a:lumOff val="0"/>
                <a:alphaOff val="0"/>
                <a:tint val="97000"/>
                <a:satMod val="100000"/>
                <a:lumMod val="102000"/>
              </a:schemeClr>
            </a:gs>
            <a:gs pos="50000">
              <a:schemeClr val="accent3">
                <a:hueOff val="0"/>
                <a:satOff val="0"/>
                <a:lumOff val="0"/>
                <a:alphaOff val="0"/>
                <a:shade val="100000"/>
                <a:satMod val="103000"/>
                <a:lumMod val="100000"/>
              </a:schemeClr>
            </a:gs>
            <a:gs pos="100000">
              <a:schemeClr val="accent3">
                <a:hueOff val="0"/>
                <a:satOff val="0"/>
                <a:lumOff val="0"/>
                <a:alphaOff val="0"/>
                <a:shade val="93000"/>
                <a:satMod val="110000"/>
                <a:lumMod val="99000"/>
              </a:schemeClr>
            </a:gs>
          </a:gsLst>
          <a:lin ang="5400000" scaled="0"/>
        </a:gradFill>
        <a:ln>
          <a:noFill/>
        </a:ln>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solidFill>
                <a:schemeClr val="tx1"/>
              </a:solidFill>
            </a:rPr>
            <a:t>manage weight, blood pressure and blood cholesterol</a:t>
          </a:r>
        </a:p>
      </dsp:txBody>
      <dsp:txXfrm>
        <a:off x="3545712" y="331"/>
        <a:ext cx="1504695" cy="902817"/>
      </dsp:txXfrm>
    </dsp:sp>
    <dsp:sp modelId="{D9731372-E352-C043-9692-2DA3EB714EE5}">
      <dsp:nvSpPr>
        <dsp:cNvPr id="0" name=""/>
        <dsp:cNvSpPr/>
      </dsp:nvSpPr>
      <dsp:spPr>
        <a:xfrm>
          <a:off x="220177" y="1069864"/>
          <a:ext cx="1504695" cy="902817"/>
        </a:xfrm>
        <a:prstGeom prst="rect">
          <a:avLst/>
        </a:prstGeom>
        <a:gradFill rotWithShape="0">
          <a:gsLst>
            <a:gs pos="0">
              <a:schemeClr val="accent3">
                <a:hueOff val="0"/>
                <a:satOff val="0"/>
                <a:lumOff val="0"/>
                <a:alphaOff val="0"/>
                <a:tint val="97000"/>
                <a:satMod val="100000"/>
                <a:lumMod val="102000"/>
              </a:schemeClr>
            </a:gs>
            <a:gs pos="50000">
              <a:schemeClr val="accent3">
                <a:hueOff val="0"/>
                <a:satOff val="0"/>
                <a:lumOff val="0"/>
                <a:alphaOff val="0"/>
                <a:shade val="100000"/>
                <a:satMod val="103000"/>
                <a:lumMod val="100000"/>
              </a:schemeClr>
            </a:gs>
            <a:gs pos="100000">
              <a:schemeClr val="accent3">
                <a:hueOff val="0"/>
                <a:satOff val="0"/>
                <a:lumOff val="0"/>
                <a:alphaOff val="0"/>
                <a:shade val="93000"/>
                <a:satMod val="110000"/>
                <a:lumMod val="99000"/>
              </a:schemeClr>
            </a:gs>
          </a:gsLst>
          <a:lin ang="5400000" scaled="0"/>
        </a:gradFill>
        <a:ln>
          <a:noFill/>
        </a:ln>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solidFill>
                <a:schemeClr val="tx1"/>
              </a:solidFill>
            </a:rPr>
            <a:t>prevent and control diabetes (reduces risk of T2DM 40%)</a:t>
          </a:r>
        </a:p>
      </dsp:txBody>
      <dsp:txXfrm>
        <a:off x="220177" y="1069864"/>
        <a:ext cx="1504695" cy="902817"/>
      </dsp:txXfrm>
    </dsp:sp>
    <dsp:sp modelId="{03BC4703-99C9-C248-A2D2-CF24BD59E431}">
      <dsp:nvSpPr>
        <dsp:cNvPr id="0" name=""/>
        <dsp:cNvSpPr/>
      </dsp:nvSpPr>
      <dsp:spPr>
        <a:xfrm>
          <a:off x="1878111" y="1052896"/>
          <a:ext cx="1535105" cy="935309"/>
        </a:xfrm>
        <a:prstGeom prst="rect">
          <a:avLst/>
        </a:prstGeom>
        <a:gradFill rotWithShape="0">
          <a:gsLst>
            <a:gs pos="0">
              <a:schemeClr val="accent3">
                <a:hueOff val="0"/>
                <a:satOff val="0"/>
                <a:lumOff val="0"/>
                <a:alphaOff val="0"/>
                <a:tint val="97000"/>
                <a:satMod val="100000"/>
                <a:lumMod val="102000"/>
              </a:schemeClr>
            </a:gs>
            <a:gs pos="50000">
              <a:schemeClr val="accent3">
                <a:hueOff val="0"/>
                <a:satOff val="0"/>
                <a:lumOff val="0"/>
                <a:alphaOff val="0"/>
                <a:shade val="100000"/>
                <a:satMod val="103000"/>
                <a:lumMod val="100000"/>
              </a:schemeClr>
            </a:gs>
            <a:gs pos="100000">
              <a:schemeClr val="accent3">
                <a:hueOff val="0"/>
                <a:satOff val="0"/>
                <a:lumOff val="0"/>
                <a:alphaOff val="0"/>
                <a:shade val="93000"/>
                <a:satMod val="110000"/>
                <a:lumMod val="99000"/>
              </a:schemeClr>
            </a:gs>
          </a:gsLst>
          <a:lin ang="5400000" scaled="0"/>
        </a:gradFill>
        <a:ln>
          <a:noFill/>
        </a:ln>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solidFill>
                <a:schemeClr val="tx1"/>
              </a:solidFill>
            </a:rPr>
            <a:t>reduce risk of developing some cancers</a:t>
          </a:r>
        </a:p>
      </dsp:txBody>
      <dsp:txXfrm>
        <a:off x="1878111" y="1052896"/>
        <a:ext cx="1535105" cy="935309"/>
      </dsp:txXfrm>
    </dsp:sp>
    <dsp:sp modelId="{5CEAF28B-77EC-C74F-B5E2-FCE086B79374}">
      <dsp:nvSpPr>
        <dsp:cNvPr id="0" name=""/>
        <dsp:cNvSpPr/>
      </dsp:nvSpPr>
      <dsp:spPr>
        <a:xfrm>
          <a:off x="3560917" y="1069864"/>
          <a:ext cx="1504695" cy="902817"/>
        </a:xfrm>
        <a:prstGeom prst="rect">
          <a:avLst/>
        </a:prstGeom>
        <a:gradFill rotWithShape="0">
          <a:gsLst>
            <a:gs pos="0">
              <a:schemeClr val="accent3">
                <a:hueOff val="0"/>
                <a:satOff val="0"/>
                <a:lumOff val="0"/>
                <a:alphaOff val="0"/>
                <a:tint val="97000"/>
                <a:satMod val="100000"/>
                <a:lumMod val="102000"/>
              </a:schemeClr>
            </a:gs>
            <a:gs pos="50000">
              <a:schemeClr val="accent3">
                <a:hueOff val="0"/>
                <a:satOff val="0"/>
                <a:lumOff val="0"/>
                <a:alphaOff val="0"/>
                <a:shade val="100000"/>
                <a:satMod val="103000"/>
                <a:lumMod val="100000"/>
              </a:schemeClr>
            </a:gs>
            <a:gs pos="100000">
              <a:schemeClr val="accent3">
                <a:hueOff val="0"/>
                <a:satOff val="0"/>
                <a:lumOff val="0"/>
                <a:alphaOff val="0"/>
                <a:shade val="93000"/>
                <a:satMod val="110000"/>
                <a:lumMod val="99000"/>
              </a:schemeClr>
            </a:gs>
          </a:gsLst>
          <a:lin ang="5400000" scaled="0"/>
        </a:gradFill>
        <a:ln>
          <a:noFill/>
        </a:ln>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solidFill>
                <a:schemeClr val="tx1"/>
              </a:solidFill>
            </a:rPr>
            <a:t>maintain bone density, reducing your risk of osteoporosis and fractures</a:t>
          </a:r>
        </a:p>
      </dsp:txBody>
      <dsp:txXfrm>
        <a:off x="3560917" y="1069864"/>
        <a:ext cx="1504695" cy="902817"/>
      </dsp:txXfrm>
    </dsp:sp>
    <dsp:sp modelId="{75350108-3D02-D541-ABBF-7B7969110FDC}">
      <dsp:nvSpPr>
        <dsp:cNvPr id="0" name=""/>
        <dsp:cNvSpPr/>
      </dsp:nvSpPr>
      <dsp:spPr>
        <a:xfrm>
          <a:off x="1062965" y="2139397"/>
          <a:ext cx="1504695" cy="902817"/>
        </a:xfrm>
        <a:prstGeom prst="rect">
          <a:avLst/>
        </a:prstGeom>
        <a:gradFill rotWithShape="0">
          <a:gsLst>
            <a:gs pos="0">
              <a:schemeClr val="accent3">
                <a:hueOff val="0"/>
                <a:satOff val="0"/>
                <a:lumOff val="0"/>
                <a:alphaOff val="0"/>
                <a:tint val="97000"/>
                <a:satMod val="100000"/>
                <a:lumMod val="102000"/>
              </a:schemeClr>
            </a:gs>
            <a:gs pos="50000">
              <a:schemeClr val="accent3">
                <a:hueOff val="0"/>
                <a:satOff val="0"/>
                <a:lumOff val="0"/>
                <a:alphaOff val="0"/>
                <a:shade val="100000"/>
                <a:satMod val="103000"/>
                <a:lumMod val="100000"/>
              </a:schemeClr>
            </a:gs>
            <a:gs pos="100000">
              <a:schemeClr val="accent3">
                <a:hueOff val="0"/>
                <a:satOff val="0"/>
                <a:lumOff val="0"/>
                <a:alphaOff val="0"/>
                <a:shade val="93000"/>
                <a:satMod val="110000"/>
                <a:lumMod val="99000"/>
              </a:schemeClr>
            </a:gs>
          </a:gsLst>
          <a:lin ang="5400000" scaled="0"/>
        </a:gradFill>
        <a:ln>
          <a:noFill/>
        </a:ln>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solidFill>
                <a:schemeClr val="tx1"/>
              </a:solidFill>
            </a:rPr>
            <a:t>improve balance and coordination, reducing risk of falls and other injuries</a:t>
          </a:r>
        </a:p>
      </dsp:txBody>
      <dsp:txXfrm>
        <a:off x="1062965" y="2139397"/>
        <a:ext cx="1504695" cy="902817"/>
      </dsp:txXfrm>
    </dsp:sp>
    <dsp:sp modelId="{EC2B3809-6E23-DA4E-BC8C-4158008772C6}">
      <dsp:nvSpPr>
        <dsp:cNvPr id="0" name=""/>
        <dsp:cNvSpPr/>
      </dsp:nvSpPr>
      <dsp:spPr>
        <a:xfrm>
          <a:off x="2718130" y="2139397"/>
          <a:ext cx="1504695" cy="902817"/>
        </a:xfrm>
        <a:prstGeom prst="rect">
          <a:avLst/>
        </a:prstGeom>
        <a:gradFill rotWithShape="0">
          <a:gsLst>
            <a:gs pos="0">
              <a:schemeClr val="accent3">
                <a:hueOff val="0"/>
                <a:satOff val="0"/>
                <a:lumOff val="0"/>
                <a:alphaOff val="0"/>
                <a:tint val="97000"/>
                <a:satMod val="100000"/>
                <a:lumMod val="102000"/>
              </a:schemeClr>
            </a:gs>
            <a:gs pos="50000">
              <a:schemeClr val="accent3">
                <a:hueOff val="0"/>
                <a:satOff val="0"/>
                <a:lumOff val="0"/>
                <a:alphaOff val="0"/>
                <a:shade val="100000"/>
                <a:satMod val="103000"/>
                <a:lumMod val="100000"/>
              </a:schemeClr>
            </a:gs>
            <a:gs pos="100000">
              <a:schemeClr val="accent3">
                <a:hueOff val="0"/>
                <a:satOff val="0"/>
                <a:lumOff val="0"/>
                <a:alphaOff val="0"/>
                <a:shade val="93000"/>
                <a:satMod val="110000"/>
                <a:lumMod val="99000"/>
              </a:schemeClr>
            </a:gs>
          </a:gsLst>
          <a:lin ang="5400000" scaled="0"/>
        </a:gradFill>
        <a:ln>
          <a:noFill/>
        </a:ln>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solidFill>
                <a:schemeClr val="tx1"/>
              </a:solidFill>
            </a:rPr>
            <a:t>improve daily mood which cumulatively leads to better mental health</a:t>
          </a:r>
        </a:p>
      </dsp:txBody>
      <dsp:txXfrm>
        <a:off x="2718130" y="2139397"/>
        <a:ext cx="1504695" cy="90281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3FF5EC-D2F3-4A45-8D73-5ABE79714419}">
      <dsp:nvSpPr>
        <dsp:cNvPr id="0" name=""/>
        <dsp:cNvSpPr/>
      </dsp:nvSpPr>
      <dsp:spPr>
        <a:xfrm>
          <a:off x="1306750" y="353"/>
          <a:ext cx="2390030" cy="1434018"/>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solidFill>
                <a:schemeClr val="tx1"/>
              </a:solidFill>
            </a:rPr>
            <a:t>August 2020  to May 2021</a:t>
          </a:r>
        </a:p>
      </dsp:txBody>
      <dsp:txXfrm>
        <a:off x="1306750" y="353"/>
        <a:ext cx="2390030" cy="1434018"/>
      </dsp:txXfrm>
    </dsp:sp>
    <dsp:sp modelId="{C505C8DB-F4AA-7A47-B194-91D961522BD5}">
      <dsp:nvSpPr>
        <dsp:cNvPr id="0" name=""/>
        <dsp:cNvSpPr/>
      </dsp:nvSpPr>
      <dsp:spPr>
        <a:xfrm>
          <a:off x="3935784" y="353"/>
          <a:ext cx="2390030" cy="1434018"/>
        </a:xfrm>
        <a:prstGeom prst="rect">
          <a:avLst/>
        </a:prstGeom>
        <a:solidFill>
          <a:schemeClr val="accent2">
            <a:hueOff val="-2070378"/>
            <a:satOff val="9172"/>
            <a:lumOff val="-3373"/>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solidFill>
                <a:schemeClr val="tx1"/>
              </a:solidFill>
            </a:rPr>
            <a:t>Orientation/Covid quarantine Units </a:t>
          </a:r>
        </a:p>
      </dsp:txBody>
      <dsp:txXfrm>
        <a:off x="3935784" y="353"/>
        <a:ext cx="2390030" cy="1434018"/>
      </dsp:txXfrm>
    </dsp:sp>
    <dsp:sp modelId="{3F68B853-27ED-494C-ADA7-17DC3DAEF1EB}">
      <dsp:nvSpPr>
        <dsp:cNvPr id="0" name=""/>
        <dsp:cNvSpPr/>
      </dsp:nvSpPr>
      <dsp:spPr>
        <a:xfrm>
          <a:off x="6564818" y="353"/>
          <a:ext cx="2390030" cy="1434018"/>
        </a:xfrm>
        <a:prstGeom prst="rect">
          <a:avLst/>
        </a:prstGeom>
        <a:solidFill>
          <a:schemeClr val="accent2">
            <a:hueOff val="-4140756"/>
            <a:satOff val="18344"/>
            <a:lumOff val="-6746"/>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solidFill>
                <a:schemeClr val="tx1"/>
              </a:solidFill>
            </a:rPr>
            <a:t>Residential Adult Facility</a:t>
          </a:r>
        </a:p>
      </dsp:txBody>
      <dsp:txXfrm>
        <a:off x="6564818" y="353"/>
        <a:ext cx="2390030" cy="1434018"/>
      </dsp:txXfrm>
    </dsp:sp>
    <dsp:sp modelId="{2EBE2101-2254-5A4C-B1E1-BF13CF2B2DCE}">
      <dsp:nvSpPr>
        <dsp:cNvPr id="0" name=""/>
        <dsp:cNvSpPr/>
      </dsp:nvSpPr>
      <dsp:spPr>
        <a:xfrm>
          <a:off x="1306750" y="1673375"/>
          <a:ext cx="2390030" cy="1434018"/>
        </a:xfrm>
        <a:prstGeom prst="rect">
          <a:avLst/>
        </a:prstGeom>
        <a:solidFill>
          <a:schemeClr val="accent2">
            <a:hueOff val="-6211134"/>
            <a:satOff val="27515"/>
            <a:lumOff val="-10118"/>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solidFill>
                <a:schemeClr val="tx1"/>
              </a:solidFill>
            </a:rPr>
            <a:t>Delivered in a group setting among 7 cohorts, 7-16 adults per cohort</a:t>
          </a:r>
        </a:p>
      </dsp:txBody>
      <dsp:txXfrm>
        <a:off x="1306750" y="1673375"/>
        <a:ext cx="2390030" cy="1434018"/>
      </dsp:txXfrm>
    </dsp:sp>
    <dsp:sp modelId="{B6BB961B-ABEB-9D4A-8E71-F2B65FB7AF78}">
      <dsp:nvSpPr>
        <dsp:cNvPr id="0" name=""/>
        <dsp:cNvSpPr/>
      </dsp:nvSpPr>
      <dsp:spPr>
        <a:xfrm>
          <a:off x="3935784" y="1673375"/>
          <a:ext cx="2390030" cy="1434018"/>
        </a:xfrm>
        <a:prstGeom prst="rect">
          <a:avLst/>
        </a:prstGeom>
        <a:solidFill>
          <a:schemeClr val="accent2">
            <a:hueOff val="-8281512"/>
            <a:satOff val="36687"/>
            <a:lumOff val="-13491"/>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solidFill>
                <a:schemeClr val="tx1"/>
              </a:solidFill>
            </a:rPr>
            <a:t>Needles placed for approximately 30 minutes, not observed</a:t>
          </a:r>
        </a:p>
      </dsp:txBody>
      <dsp:txXfrm>
        <a:off x="3935784" y="1673375"/>
        <a:ext cx="2390030" cy="1434018"/>
      </dsp:txXfrm>
    </dsp:sp>
    <dsp:sp modelId="{864CCE9B-7573-F343-A1FC-5F29135A848E}">
      <dsp:nvSpPr>
        <dsp:cNvPr id="0" name=""/>
        <dsp:cNvSpPr/>
      </dsp:nvSpPr>
      <dsp:spPr>
        <a:xfrm>
          <a:off x="6564818" y="1673375"/>
          <a:ext cx="2390030" cy="1434018"/>
        </a:xfrm>
        <a:prstGeom prst="rect">
          <a:avLst/>
        </a:prstGeom>
        <a:solidFill>
          <a:schemeClr val="accent2">
            <a:hueOff val="-10351890"/>
            <a:satOff val="45859"/>
            <a:lumOff val="-16864"/>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solidFill>
                <a:schemeClr val="tx1"/>
              </a:solidFill>
            </a:rPr>
            <a:t>Short processing done after session</a:t>
          </a:r>
        </a:p>
      </dsp:txBody>
      <dsp:txXfrm>
        <a:off x="6564818" y="1673375"/>
        <a:ext cx="2390030" cy="143401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6AE44B-AD1E-D54E-A892-CA063D10EC74}">
      <dsp:nvSpPr>
        <dsp:cNvPr id="0" name=""/>
        <dsp:cNvSpPr/>
      </dsp:nvSpPr>
      <dsp:spPr>
        <a:xfrm>
          <a:off x="0" y="185097"/>
          <a:ext cx="4996207" cy="849420"/>
        </a:xfrm>
        <a:prstGeom prst="roundRect">
          <a:avLst/>
        </a:prstGeom>
        <a:gradFill rotWithShape="0">
          <a:gsLst>
            <a:gs pos="0">
              <a:schemeClr val="accent2">
                <a:hueOff val="0"/>
                <a:satOff val="0"/>
                <a:lumOff val="0"/>
                <a:alphaOff val="0"/>
                <a:tint val="97000"/>
                <a:satMod val="100000"/>
                <a:lumMod val="102000"/>
              </a:schemeClr>
            </a:gs>
            <a:gs pos="50000">
              <a:schemeClr val="accent2">
                <a:hueOff val="0"/>
                <a:satOff val="0"/>
                <a:lumOff val="0"/>
                <a:alphaOff val="0"/>
                <a:shade val="100000"/>
                <a:satMod val="103000"/>
                <a:lumMod val="100000"/>
              </a:schemeClr>
            </a:gs>
            <a:gs pos="100000">
              <a:schemeClr val="accent2">
                <a:hueOff val="0"/>
                <a:satOff val="0"/>
                <a:lumOff val="0"/>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solidFill>
                <a:schemeClr val="tx1"/>
              </a:solidFill>
            </a:rPr>
            <a:t>10-point likert scale assessing 5 domains filled out before and after treatment</a:t>
          </a:r>
        </a:p>
      </dsp:txBody>
      <dsp:txXfrm>
        <a:off x="41465" y="226562"/>
        <a:ext cx="4913277" cy="766490"/>
      </dsp:txXfrm>
    </dsp:sp>
    <dsp:sp modelId="{BC5D64E5-F358-344E-AD1D-D075C5515127}">
      <dsp:nvSpPr>
        <dsp:cNvPr id="0" name=""/>
        <dsp:cNvSpPr/>
      </dsp:nvSpPr>
      <dsp:spPr>
        <a:xfrm>
          <a:off x="0" y="1097877"/>
          <a:ext cx="4996207" cy="849420"/>
        </a:xfrm>
        <a:prstGeom prst="roundRect">
          <a:avLst/>
        </a:prstGeom>
        <a:gradFill rotWithShape="0">
          <a:gsLst>
            <a:gs pos="0">
              <a:schemeClr val="accent2">
                <a:hueOff val="-2070378"/>
                <a:satOff val="9172"/>
                <a:lumOff val="-3373"/>
                <a:alphaOff val="0"/>
                <a:tint val="97000"/>
                <a:satMod val="100000"/>
                <a:lumMod val="102000"/>
              </a:schemeClr>
            </a:gs>
            <a:gs pos="50000">
              <a:schemeClr val="accent2">
                <a:hueOff val="-2070378"/>
                <a:satOff val="9172"/>
                <a:lumOff val="-3373"/>
                <a:alphaOff val="0"/>
                <a:shade val="100000"/>
                <a:satMod val="103000"/>
                <a:lumMod val="100000"/>
              </a:schemeClr>
            </a:gs>
            <a:gs pos="100000">
              <a:schemeClr val="accent2">
                <a:hueOff val="-2070378"/>
                <a:satOff val="9172"/>
                <a:lumOff val="-3373"/>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solidFill>
                <a:schemeClr val="tx1"/>
              </a:solidFill>
            </a:rPr>
            <a:t>Anxiety</a:t>
          </a:r>
        </a:p>
      </dsp:txBody>
      <dsp:txXfrm>
        <a:off x="41465" y="1139342"/>
        <a:ext cx="4913277" cy="766490"/>
      </dsp:txXfrm>
    </dsp:sp>
    <dsp:sp modelId="{C0D1DBA4-7ABA-3348-A88D-D53AD12C752A}">
      <dsp:nvSpPr>
        <dsp:cNvPr id="0" name=""/>
        <dsp:cNvSpPr/>
      </dsp:nvSpPr>
      <dsp:spPr>
        <a:xfrm>
          <a:off x="0" y="2010657"/>
          <a:ext cx="4996207" cy="849420"/>
        </a:xfrm>
        <a:prstGeom prst="roundRect">
          <a:avLst/>
        </a:prstGeom>
        <a:gradFill rotWithShape="0">
          <a:gsLst>
            <a:gs pos="0">
              <a:schemeClr val="accent2">
                <a:hueOff val="-4140756"/>
                <a:satOff val="18344"/>
                <a:lumOff val="-6746"/>
                <a:alphaOff val="0"/>
                <a:tint val="97000"/>
                <a:satMod val="100000"/>
                <a:lumMod val="102000"/>
              </a:schemeClr>
            </a:gs>
            <a:gs pos="50000">
              <a:schemeClr val="accent2">
                <a:hueOff val="-4140756"/>
                <a:satOff val="18344"/>
                <a:lumOff val="-6746"/>
                <a:alphaOff val="0"/>
                <a:shade val="100000"/>
                <a:satMod val="103000"/>
                <a:lumMod val="100000"/>
              </a:schemeClr>
            </a:gs>
            <a:gs pos="100000">
              <a:schemeClr val="accent2">
                <a:hueOff val="-4140756"/>
                <a:satOff val="18344"/>
                <a:lumOff val="-6746"/>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solidFill>
                <a:schemeClr val="tx1"/>
              </a:solidFill>
            </a:rPr>
            <a:t>Irritability</a:t>
          </a:r>
        </a:p>
      </dsp:txBody>
      <dsp:txXfrm>
        <a:off x="41465" y="2052122"/>
        <a:ext cx="4913277" cy="766490"/>
      </dsp:txXfrm>
    </dsp:sp>
    <dsp:sp modelId="{7B797336-8FFE-7F4B-950B-1215391B24CF}">
      <dsp:nvSpPr>
        <dsp:cNvPr id="0" name=""/>
        <dsp:cNvSpPr/>
      </dsp:nvSpPr>
      <dsp:spPr>
        <a:xfrm>
          <a:off x="0" y="2923437"/>
          <a:ext cx="4996207" cy="849420"/>
        </a:xfrm>
        <a:prstGeom prst="roundRect">
          <a:avLst/>
        </a:prstGeom>
        <a:gradFill rotWithShape="0">
          <a:gsLst>
            <a:gs pos="0">
              <a:schemeClr val="accent2">
                <a:hueOff val="-6211134"/>
                <a:satOff val="27515"/>
                <a:lumOff val="-10118"/>
                <a:alphaOff val="0"/>
                <a:tint val="97000"/>
                <a:satMod val="100000"/>
                <a:lumMod val="102000"/>
              </a:schemeClr>
            </a:gs>
            <a:gs pos="50000">
              <a:schemeClr val="accent2">
                <a:hueOff val="-6211134"/>
                <a:satOff val="27515"/>
                <a:lumOff val="-10118"/>
                <a:alphaOff val="0"/>
                <a:shade val="100000"/>
                <a:satMod val="103000"/>
                <a:lumMod val="100000"/>
              </a:schemeClr>
            </a:gs>
            <a:gs pos="100000">
              <a:schemeClr val="accent2">
                <a:hueOff val="-6211134"/>
                <a:satOff val="27515"/>
                <a:lumOff val="-10118"/>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solidFill>
                <a:schemeClr val="tx1"/>
              </a:solidFill>
            </a:rPr>
            <a:t>Pain</a:t>
          </a:r>
        </a:p>
      </dsp:txBody>
      <dsp:txXfrm>
        <a:off x="41465" y="2964902"/>
        <a:ext cx="4913277" cy="766490"/>
      </dsp:txXfrm>
    </dsp:sp>
    <dsp:sp modelId="{2FA4AA87-0BFA-9B4B-939E-51DC303607DF}">
      <dsp:nvSpPr>
        <dsp:cNvPr id="0" name=""/>
        <dsp:cNvSpPr/>
      </dsp:nvSpPr>
      <dsp:spPr>
        <a:xfrm>
          <a:off x="0" y="3836218"/>
          <a:ext cx="4996207" cy="849420"/>
        </a:xfrm>
        <a:prstGeom prst="roundRect">
          <a:avLst/>
        </a:prstGeom>
        <a:gradFill rotWithShape="0">
          <a:gsLst>
            <a:gs pos="0">
              <a:schemeClr val="accent2">
                <a:hueOff val="-8281512"/>
                <a:satOff val="36687"/>
                <a:lumOff val="-13491"/>
                <a:alphaOff val="0"/>
                <a:tint val="97000"/>
                <a:satMod val="100000"/>
                <a:lumMod val="102000"/>
              </a:schemeClr>
            </a:gs>
            <a:gs pos="50000">
              <a:schemeClr val="accent2">
                <a:hueOff val="-8281512"/>
                <a:satOff val="36687"/>
                <a:lumOff val="-13491"/>
                <a:alphaOff val="0"/>
                <a:shade val="100000"/>
                <a:satMod val="103000"/>
                <a:lumMod val="100000"/>
              </a:schemeClr>
            </a:gs>
            <a:gs pos="100000">
              <a:schemeClr val="accent2">
                <a:hueOff val="-8281512"/>
                <a:satOff val="36687"/>
                <a:lumOff val="-13491"/>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solidFill>
                <a:schemeClr val="tx1"/>
              </a:solidFill>
            </a:rPr>
            <a:t>Cravings</a:t>
          </a:r>
        </a:p>
      </dsp:txBody>
      <dsp:txXfrm>
        <a:off x="41465" y="3877683"/>
        <a:ext cx="4913277" cy="766490"/>
      </dsp:txXfrm>
    </dsp:sp>
    <dsp:sp modelId="{0209D8D1-9F72-E841-BDE4-2771E2C3F0C9}">
      <dsp:nvSpPr>
        <dsp:cNvPr id="0" name=""/>
        <dsp:cNvSpPr/>
      </dsp:nvSpPr>
      <dsp:spPr>
        <a:xfrm>
          <a:off x="0" y="4748998"/>
          <a:ext cx="4996207" cy="849420"/>
        </a:xfrm>
        <a:prstGeom prst="roundRect">
          <a:avLst/>
        </a:prstGeom>
        <a:gradFill rotWithShape="0">
          <a:gsLst>
            <a:gs pos="0">
              <a:schemeClr val="accent2">
                <a:hueOff val="-10351890"/>
                <a:satOff val="45859"/>
                <a:lumOff val="-16864"/>
                <a:alphaOff val="0"/>
                <a:tint val="97000"/>
                <a:satMod val="100000"/>
                <a:lumMod val="102000"/>
              </a:schemeClr>
            </a:gs>
            <a:gs pos="50000">
              <a:schemeClr val="accent2">
                <a:hueOff val="-10351890"/>
                <a:satOff val="45859"/>
                <a:lumOff val="-16864"/>
                <a:alphaOff val="0"/>
                <a:shade val="100000"/>
                <a:satMod val="103000"/>
                <a:lumMod val="100000"/>
              </a:schemeClr>
            </a:gs>
            <a:gs pos="100000">
              <a:schemeClr val="accent2">
                <a:hueOff val="-10351890"/>
                <a:satOff val="45859"/>
                <a:lumOff val="-16864"/>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solidFill>
                <a:schemeClr val="tx1"/>
              </a:solidFill>
            </a:rPr>
            <a:t>Motivation for Treatment </a:t>
          </a:r>
        </a:p>
      </dsp:txBody>
      <dsp:txXfrm>
        <a:off x="41465" y="4790463"/>
        <a:ext cx="4913277" cy="76649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04AA4F-00D3-1C4F-8AAF-136A963D81A8}">
      <dsp:nvSpPr>
        <dsp:cNvPr id="0" name=""/>
        <dsp:cNvSpPr/>
      </dsp:nvSpPr>
      <dsp:spPr>
        <a:xfrm>
          <a:off x="0" y="64400"/>
          <a:ext cx="5607050" cy="725399"/>
        </a:xfrm>
        <a:prstGeom prst="roundRect">
          <a:avLst/>
        </a:prstGeom>
        <a:gradFill rotWithShape="0">
          <a:gsLst>
            <a:gs pos="0">
              <a:schemeClr val="accent2">
                <a:hueOff val="0"/>
                <a:satOff val="0"/>
                <a:lumOff val="0"/>
                <a:alphaOff val="0"/>
                <a:tint val="97000"/>
                <a:satMod val="100000"/>
                <a:lumMod val="102000"/>
              </a:schemeClr>
            </a:gs>
            <a:gs pos="50000">
              <a:schemeClr val="accent2">
                <a:hueOff val="0"/>
                <a:satOff val="0"/>
                <a:lumOff val="0"/>
                <a:alphaOff val="0"/>
                <a:shade val="100000"/>
                <a:satMod val="103000"/>
                <a:lumMod val="100000"/>
              </a:schemeClr>
            </a:gs>
            <a:gs pos="100000">
              <a:schemeClr val="accent2">
                <a:hueOff val="0"/>
                <a:satOff val="0"/>
                <a:lumOff val="0"/>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a:solidFill>
                <a:schemeClr val="tx1"/>
              </a:solidFill>
            </a:rPr>
            <a:t>Healthy Sleep</a:t>
          </a:r>
        </a:p>
      </dsp:txBody>
      <dsp:txXfrm>
        <a:off x="35411" y="99811"/>
        <a:ext cx="5536228" cy="654577"/>
      </dsp:txXfrm>
    </dsp:sp>
    <dsp:sp modelId="{CD746FD6-387B-A64C-88F8-815433C699AD}">
      <dsp:nvSpPr>
        <dsp:cNvPr id="0" name=""/>
        <dsp:cNvSpPr/>
      </dsp:nvSpPr>
      <dsp:spPr>
        <a:xfrm>
          <a:off x="0" y="879080"/>
          <a:ext cx="5607050" cy="725399"/>
        </a:xfrm>
        <a:prstGeom prst="roundRect">
          <a:avLst/>
        </a:prstGeom>
        <a:gradFill rotWithShape="0">
          <a:gsLst>
            <a:gs pos="0">
              <a:schemeClr val="accent2">
                <a:hueOff val="-2070378"/>
                <a:satOff val="9172"/>
                <a:lumOff val="-3373"/>
                <a:alphaOff val="0"/>
                <a:tint val="97000"/>
                <a:satMod val="100000"/>
                <a:lumMod val="102000"/>
              </a:schemeClr>
            </a:gs>
            <a:gs pos="50000">
              <a:schemeClr val="accent2">
                <a:hueOff val="-2070378"/>
                <a:satOff val="9172"/>
                <a:lumOff val="-3373"/>
                <a:alphaOff val="0"/>
                <a:shade val="100000"/>
                <a:satMod val="103000"/>
                <a:lumMod val="100000"/>
              </a:schemeClr>
            </a:gs>
            <a:gs pos="100000">
              <a:schemeClr val="accent2">
                <a:hueOff val="-2070378"/>
                <a:satOff val="9172"/>
                <a:lumOff val="-3373"/>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a:solidFill>
                <a:schemeClr val="tx1"/>
              </a:solidFill>
            </a:rPr>
            <a:t>Importance of movement</a:t>
          </a:r>
        </a:p>
      </dsp:txBody>
      <dsp:txXfrm>
        <a:off x="35411" y="914491"/>
        <a:ext cx="5536228" cy="654577"/>
      </dsp:txXfrm>
    </dsp:sp>
    <dsp:sp modelId="{50EA5938-E4D2-8E44-87B8-4D6A6FBD635A}">
      <dsp:nvSpPr>
        <dsp:cNvPr id="0" name=""/>
        <dsp:cNvSpPr/>
      </dsp:nvSpPr>
      <dsp:spPr>
        <a:xfrm>
          <a:off x="0" y="1693760"/>
          <a:ext cx="5607050" cy="725399"/>
        </a:xfrm>
        <a:prstGeom prst="roundRect">
          <a:avLst/>
        </a:prstGeom>
        <a:gradFill rotWithShape="0">
          <a:gsLst>
            <a:gs pos="0">
              <a:schemeClr val="accent2">
                <a:hueOff val="-4140756"/>
                <a:satOff val="18344"/>
                <a:lumOff val="-6746"/>
                <a:alphaOff val="0"/>
                <a:tint val="97000"/>
                <a:satMod val="100000"/>
                <a:lumMod val="102000"/>
              </a:schemeClr>
            </a:gs>
            <a:gs pos="50000">
              <a:schemeClr val="accent2">
                <a:hueOff val="-4140756"/>
                <a:satOff val="18344"/>
                <a:lumOff val="-6746"/>
                <a:alphaOff val="0"/>
                <a:shade val="100000"/>
                <a:satMod val="103000"/>
                <a:lumMod val="100000"/>
              </a:schemeClr>
            </a:gs>
            <a:gs pos="100000">
              <a:schemeClr val="accent2">
                <a:hueOff val="-4140756"/>
                <a:satOff val="18344"/>
                <a:lumOff val="-6746"/>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a:solidFill>
                <a:schemeClr val="tx1"/>
              </a:solidFill>
            </a:rPr>
            <a:t>Anti-inflammatory foods </a:t>
          </a:r>
        </a:p>
      </dsp:txBody>
      <dsp:txXfrm>
        <a:off x="35411" y="1729171"/>
        <a:ext cx="5536228" cy="654577"/>
      </dsp:txXfrm>
    </dsp:sp>
    <dsp:sp modelId="{7C78CB94-0CBA-4444-AF8F-48433FBE5564}">
      <dsp:nvSpPr>
        <dsp:cNvPr id="0" name=""/>
        <dsp:cNvSpPr/>
      </dsp:nvSpPr>
      <dsp:spPr>
        <a:xfrm>
          <a:off x="0" y="2508440"/>
          <a:ext cx="5607050" cy="725399"/>
        </a:xfrm>
        <a:prstGeom prst="roundRect">
          <a:avLst/>
        </a:prstGeom>
        <a:gradFill rotWithShape="0">
          <a:gsLst>
            <a:gs pos="0">
              <a:schemeClr val="accent2">
                <a:hueOff val="-6211134"/>
                <a:satOff val="27515"/>
                <a:lumOff val="-10118"/>
                <a:alphaOff val="0"/>
                <a:tint val="97000"/>
                <a:satMod val="100000"/>
                <a:lumMod val="102000"/>
              </a:schemeClr>
            </a:gs>
            <a:gs pos="50000">
              <a:schemeClr val="accent2">
                <a:hueOff val="-6211134"/>
                <a:satOff val="27515"/>
                <a:lumOff val="-10118"/>
                <a:alphaOff val="0"/>
                <a:shade val="100000"/>
                <a:satMod val="103000"/>
                <a:lumMod val="100000"/>
              </a:schemeClr>
            </a:gs>
            <a:gs pos="100000">
              <a:schemeClr val="accent2">
                <a:hueOff val="-6211134"/>
                <a:satOff val="27515"/>
                <a:lumOff val="-10118"/>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a:solidFill>
                <a:schemeClr val="tx1"/>
              </a:solidFill>
            </a:rPr>
            <a:t>Building a healthy smoothie</a:t>
          </a:r>
        </a:p>
      </dsp:txBody>
      <dsp:txXfrm>
        <a:off x="35411" y="2543851"/>
        <a:ext cx="5536228" cy="654577"/>
      </dsp:txXfrm>
    </dsp:sp>
    <dsp:sp modelId="{DA53406E-DD2B-2544-A7C8-E2706D39D6AA}">
      <dsp:nvSpPr>
        <dsp:cNvPr id="0" name=""/>
        <dsp:cNvSpPr/>
      </dsp:nvSpPr>
      <dsp:spPr>
        <a:xfrm>
          <a:off x="0" y="3323120"/>
          <a:ext cx="5607050" cy="725399"/>
        </a:xfrm>
        <a:prstGeom prst="roundRect">
          <a:avLst/>
        </a:prstGeom>
        <a:gradFill rotWithShape="0">
          <a:gsLst>
            <a:gs pos="0">
              <a:schemeClr val="accent2">
                <a:hueOff val="-8281512"/>
                <a:satOff val="36687"/>
                <a:lumOff val="-13491"/>
                <a:alphaOff val="0"/>
                <a:tint val="97000"/>
                <a:satMod val="100000"/>
                <a:lumMod val="102000"/>
              </a:schemeClr>
            </a:gs>
            <a:gs pos="50000">
              <a:schemeClr val="accent2">
                <a:hueOff val="-8281512"/>
                <a:satOff val="36687"/>
                <a:lumOff val="-13491"/>
                <a:alphaOff val="0"/>
                <a:shade val="100000"/>
                <a:satMod val="103000"/>
                <a:lumMod val="100000"/>
              </a:schemeClr>
            </a:gs>
            <a:gs pos="100000">
              <a:schemeClr val="accent2">
                <a:hueOff val="-8281512"/>
                <a:satOff val="36687"/>
                <a:lumOff val="-13491"/>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a:solidFill>
                <a:schemeClr val="tx1"/>
              </a:solidFill>
            </a:rPr>
            <a:t>Trying new foods</a:t>
          </a:r>
        </a:p>
      </dsp:txBody>
      <dsp:txXfrm>
        <a:off x="35411" y="3358531"/>
        <a:ext cx="5536228" cy="654577"/>
      </dsp:txXfrm>
    </dsp:sp>
    <dsp:sp modelId="{694F36F2-3CE8-6E46-8019-8C9A7C18DB75}">
      <dsp:nvSpPr>
        <dsp:cNvPr id="0" name=""/>
        <dsp:cNvSpPr/>
      </dsp:nvSpPr>
      <dsp:spPr>
        <a:xfrm>
          <a:off x="0" y="4137800"/>
          <a:ext cx="5607050" cy="725399"/>
        </a:xfrm>
        <a:prstGeom prst="roundRect">
          <a:avLst/>
        </a:prstGeom>
        <a:gradFill rotWithShape="0">
          <a:gsLst>
            <a:gs pos="0">
              <a:schemeClr val="accent2">
                <a:hueOff val="-10351890"/>
                <a:satOff val="45859"/>
                <a:lumOff val="-16864"/>
                <a:alphaOff val="0"/>
                <a:tint val="97000"/>
                <a:satMod val="100000"/>
                <a:lumMod val="102000"/>
              </a:schemeClr>
            </a:gs>
            <a:gs pos="50000">
              <a:schemeClr val="accent2">
                <a:hueOff val="-10351890"/>
                <a:satOff val="45859"/>
                <a:lumOff val="-16864"/>
                <a:alphaOff val="0"/>
                <a:shade val="100000"/>
                <a:satMod val="103000"/>
                <a:lumMod val="100000"/>
              </a:schemeClr>
            </a:gs>
            <a:gs pos="100000">
              <a:schemeClr val="accent2">
                <a:hueOff val="-10351890"/>
                <a:satOff val="45859"/>
                <a:lumOff val="-16864"/>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a:solidFill>
                <a:schemeClr val="tx1"/>
              </a:solidFill>
            </a:rPr>
            <a:t>Wrap up and review</a:t>
          </a:r>
        </a:p>
      </dsp:txBody>
      <dsp:txXfrm>
        <a:off x="35411" y="4173211"/>
        <a:ext cx="5536228" cy="65457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04AA4F-00D3-1C4F-8AAF-136A963D81A8}">
      <dsp:nvSpPr>
        <dsp:cNvPr id="0" name=""/>
        <dsp:cNvSpPr/>
      </dsp:nvSpPr>
      <dsp:spPr>
        <a:xfrm>
          <a:off x="0" y="748300"/>
          <a:ext cx="5607050" cy="514800"/>
        </a:xfrm>
        <a:prstGeom prst="roundRect">
          <a:avLst/>
        </a:prstGeom>
        <a:gradFill rotWithShape="0">
          <a:gsLst>
            <a:gs pos="0">
              <a:schemeClr val="accent2">
                <a:hueOff val="0"/>
                <a:satOff val="0"/>
                <a:lumOff val="0"/>
                <a:alphaOff val="0"/>
                <a:tint val="97000"/>
                <a:satMod val="100000"/>
                <a:lumMod val="102000"/>
              </a:schemeClr>
            </a:gs>
            <a:gs pos="50000">
              <a:schemeClr val="accent2">
                <a:hueOff val="0"/>
                <a:satOff val="0"/>
                <a:lumOff val="0"/>
                <a:alphaOff val="0"/>
                <a:shade val="100000"/>
                <a:satMod val="103000"/>
                <a:lumMod val="100000"/>
              </a:schemeClr>
            </a:gs>
            <a:gs pos="100000">
              <a:schemeClr val="accent2">
                <a:hueOff val="0"/>
                <a:satOff val="0"/>
                <a:lumOff val="0"/>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solidFill>
                <a:schemeClr val="tx1"/>
              </a:solidFill>
            </a:rPr>
            <a:t>Building a healthy plate</a:t>
          </a:r>
        </a:p>
      </dsp:txBody>
      <dsp:txXfrm>
        <a:off x="25130" y="773430"/>
        <a:ext cx="5556790" cy="464540"/>
      </dsp:txXfrm>
    </dsp:sp>
    <dsp:sp modelId="{CD746FD6-387B-A64C-88F8-815433C699AD}">
      <dsp:nvSpPr>
        <dsp:cNvPr id="0" name=""/>
        <dsp:cNvSpPr/>
      </dsp:nvSpPr>
      <dsp:spPr>
        <a:xfrm>
          <a:off x="0" y="1339159"/>
          <a:ext cx="5607050" cy="514800"/>
        </a:xfrm>
        <a:prstGeom prst="roundRect">
          <a:avLst/>
        </a:prstGeom>
        <a:gradFill rotWithShape="0">
          <a:gsLst>
            <a:gs pos="0">
              <a:schemeClr val="accent2">
                <a:hueOff val="-2070378"/>
                <a:satOff val="9172"/>
                <a:lumOff val="-3373"/>
                <a:alphaOff val="0"/>
                <a:tint val="97000"/>
                <a:satMod val="100000"/>
                <a:lumMod val="102000"/>
              </a:schemeClr>
            </a:gs>
            <a:gs pos="50000">
              <a:schemeClr val="accent2">
                <a:hueOff val="-2070378"/>
                <a:satOff val="9172"/>
                <a:lumOff val="-3373"/>
                <a:alphaOff val="0"/>
                <a:shade val="100000"/>
                <a:satMod val="103000"/>
                <a:lumMod val="100000"/>
              </a:schemeClr>
            </a:gs>
            <a:gs pos="100000">
              <a:schemeClr val="accent2">
                <a:hueOff val="-2070378"/>
                <a:satOff val="9172"/>
                <a:lumOff val="-3373"/>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solidFill>
                <a:schemeClr val="tx1"/>
              </a:solidFill>
            </a:rPr>
            <a:t>Square Breathing Technique</a:t>
          </a:r>
        </a:p>
      </dsp:txBody>
      <dsp:txXfrm>
        <a:off x="25130" y="1364289"/>
        <a:ext cx="5556790" cy="464540"/>
      </dsp:txXfrm>
    </dsp:sp>
    <dsp:sp modelId="{50EA5938-E4D2-8E44-87B8-4D6A6FBD635A}">
      <dsp:nvSpPr>
        <dsp:cNvPr id="0" name=""/>
        <dsp:cNvSpPr/>
      </dsp:nvSpPr>
      <dsp:spPr>
        <a:xfrm>
          <a:off x="0" y="1917319"/>
          <a:ext cx="5607050" cy="514800"/>
        </a:xfrm>
        <a:prstGeom prst="roundRect">
          <a:avLst/>
        </a:prstGeom>
        <a:gradFill rotWithShape="0">
          <a:gsLst>
            <a:gs pos="0">
              <a:schemeClr val="accent2">
                <a:hueOff val="-4140756"/>
                <a:satOff val="18344"/>
                <a:lumOff val="-6746"/>
                <a:alphaOff val="0"/>
                <a:tint val="97000"/>
                <a:satMod val="100000"/>
                <a:lumMod val="102000"/>
              </a:schemeClr>
            </a:gs>
            <a:gs pos="50000">
              <a:schemeClr val="accent2">
                <a:hueOff val="-4140756"/>
                <a:satOff val="18344"/>
                <a:lumOff val="-6746"/>
                <a:alphaOff val="0"/>
                <a:shade val="100000"/>
                <a:satMod val="103000"/>
                <a:lumMod val="100000"/>
              </a:schemeClr>
            </a:gs>
            <a:gs pos="100000">
              <a:schemeClr val="accent2">
                <a:hueOff val="-4140756"/>
                <a:satOff val="18344"/>
                <a:lumOff val="-6746"/>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solidFill>
                <a:schemeClr val="tx1"/>
              </a:solidFill>
            </a:rPr>
            <a:t>HPA axis, stress and the role of cortisol in SUD </a:t>
          </a:r>
        </a:p>
      </dsp:txBody>
      <dsp:txXfrm>
        <a:off x="25130" y="1942449"/>
        <a:ext cx="5556790" cy="464540"/>
      </dsp:txXfrm>
    </dsp:sp>
    <dsp:sp modelId="{7C78CB94-0CBA-4444-AF8F-48433FBE5564}">
      <dsp:nvSpPr>
        <dsp:cNvPr id="0" name=""/>
        <dsp:cNvSpPr/>
      </dsp:nvSpPr>
      <dsp:spPr>
        <a:xfrm>
          <a:off x="0" y="2463800"/>
          <a:ext cx="5607050" cy="514800"/>
        </a:xfrm>
        <a:prstGeom prst="roundRect">
          <a:avLst/>
        </a:prstGeom>
        <a:gradFill rotWithShape="0">
          <a:gsLst>
            <a:gs pos="0">
              <a:schemeClr val="accent2">
                <a:hueOff val="-6211134"/>
                <a:satOff val="27515"/>
                <a:lumOff val="-10118"/>
                <a:alphaOff val="0"/>
                <a:tint val="97000"/>
                <a:satMod val="100000"/>
                <a:lumMod val="102000"/>
              </a:schemeClr>
            </a:gs>
            <a:gs pos="50000">
              <a:schemeClr val="accent2">
                <a:hueOff val="-6211134"/>
                <a:satOff val="27515"/>
                <a:lumOff val="-10118"/>
                <a:alphaOff val="0"/>
                <a:shade val="100000"/>
                <a:satMod val="103000"/>
                <a:lumMod val="100000"/>
              </a:schemeClr>
            </a:gs>
            <a:gs pos="100000">
              <a:schemeClr val="accent2">
                <a:hueOff val="-6211134"/>
                <a:satOff val="27515"/>
                <a:lumOff val="-10118"/>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solidFill>
                <a:schemeClr val="tx1"/>
              </a:solidFill>
            </a:rPr>
            <a:t>Insulin Resistance</a:t>
          </a:r>
        </a:p>
      </dsp:txBody>
      <dsp:txXfrm>
        <a:off x="25130" y="2488930"/>
        <a:ext cx="5556790" cy="464540"/>
      </dsp:txXfrm>
    </dsp:sp>
    <dsp:sp modelId="{DA53406E-DD2B-2544-A7C8-E2706D39D6AA}">
      <dsp:nvSpPr>
        <dsp:cNvPr id="0" name=""/>
        <dsp:cNvSpPr/>
      </dsp:nvSpPr>
      <dsp:spPr>
        <a:xfrm>
          <a:off x="0" y="3073640"/>
          <a:ext cx="5607050" cy="514800"/>
        </a:xfrm>
        <a:prstGeom prst="roundRect">
          <a:avLst/>
        </a:prstGeom>
        <a:gradFill rotWithShape="0">
          <a:gsLst>
            <a:gs pos="0">
              <a:schemeClr val="accent2">
                <a:hueOff val="-8281512"/>
                <a:satOff val="36687"/>
                <a:lumOff val="-13491"/>
                <a:alphaOff val="0"/>
                <a:tint val="97000"/>
                <a:satMod val="100000"/>
                <a:lumMod val="102000"/>
              </a:schemeClr>
            </a:gs>
            <a:gs pos="50000">
              <a:schemeClr val="accent2">
                <a:hueOff val="-8281512"/>
                <a:satOff val="36687"/>
                <a:lumOff val="-13491"/>
                <a:alphaOff val="0"/>
                <a:shade val="100000"/>
                <a:satMod val="103000"/>
                <a:lumMod val="100000"/>
              </a:schemeClr>
            </a:gs>
            <a:gs pos="100000">
              <a:schemeClr val="accent2">
                <a:hueOff val="-8281512"/>
                <a:satOff val="36687"/>
                <a:lumOff val="-13491"/>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solidFill>
                <a:schemeClr val="tx1"/>
              </a:solidFill>
            </a:rPr>
            <a:t>Lab review - group lab review and education</a:t>
          </a:r>
        </a:p>
      </dsp:txBody>
      <dsp:txXfrm>
        <a:off x="25130" y="3098770"/>
        <a:ext cx="5556790" cy="464540"/>
      </dsp:txXfrm>
    </dsp:sp>
    <dsp:sp modelId="{694F36F2-3CE8-6E46-8019-8C9A7C18DB75}">
      <dsp:nvSpPr>
        <dsp:cNvPr id="0" name=""/>
        <dsp:cNvSpPr/>
      </dsp:nvSpPr>
      <dsp:spPr>
        <a:xfrm>
          <a:off x="0" y="3651800"/>
          <a:ext cx="5607050" cy="514800"/>
        </a:xfrm>
        <a:prstGeom prst="roundRect">
          <a:avLst/>
        </a:prstGeom>
        <a:gradFill rotWithShape="0">
          <a:gsLst>
            <a:gs pos="0">
              <a:schemeClr val="accent2">
                <a:hueOff val="-10351890"/>
                <a:satOff val="45859"/>
                <a:lumOff val="-16864"/>
                <a:alphaOff val="0"/>
                <a:tint val="97000"/>
                <a:satMod val="100000"/>
                <a:lumMod val="102000"/>
              </a:schemeClr>
            </a:gs>
            <a:gs pos="50000">
              <a:schemeClr val="accent2">
                <a:hueOff val="-10351890"/>
                <a:satOff val="45859"/>
                <a:lumOff val="-16864"/>
                <a:alphaOff val="0"/>
                <a:shade val="100000"/>
                <a:satMod val="103000"/>
                <a:lumMod val="100000"/>
              </a:schemeClr>
            </a:gs>
            <a:gs pos="100000">
              <a:schemeClr val="accent2">
                <a:hueOff val="-10351890"/>
                <a:satOff val="45859"/>
                <a:lumOff val="-16864"/>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solidFill>
                <a:schemeClr val="tx1"/>
              </a:solidFill>
            </a:rPr>
            <a:t>Gut Health</a:t>
          </a:r>
        </a:p>
      </dsp:txBody>
      <dsp:txXfrm>
        <a:off x="25130" y="3676930"/>
        <a:ext cx="5556790" cy="46454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7C047C-ECA6-AA48-BE9A-CF651EFBD58C}">
      <dsp:nvSpPr>
        <dsp:cNvPr id="0" name=""/>
        <dsp:cNvSpPr/>
      </dsp:nvSpPr>
      <dsp:spPr>
        <a:xfrm>
          <a:off x="1306750" y="353"/>
          <a:ext cx="2390030" cy="1434018"/>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solidFill>
                <a:schemeClr val="tx1"/>
              </a:solidFill>
            </a:rPr>
            <a:t>4 of 6 patients lost weight, one patient increased to healthy weight, 1patient gained weight</a:t>
          </a:r>
        </a:p>
      </dsp:txBody>
      <dsp:txXfrm>
        <a:off x="1306750" y="353"/>
        <a:ext cx="2390030" cy="1434018"/>
      </dsp:txXfrm>
    </dsp:sp>
    <dsp:sp modelId="{586490F5-DC51-DF40-9AAF-0FE7A39124F1}">
      <dsp:nvSpPr>
        <dsp:cNvPr id="0" name=""/>
        <dsp:cNvSpPr/>
      </dsp:nvSpPr>
      <dsp:spPr>
        <a:xfrm>
          <a:off x="3935784" y="353"/>
          <a:ext cx="2390030" cy="1434018"/>
        </a:xfrm>
        <a:prstGeom prst="rect">
          <a:avLst/>
        </a:prstGeom>
        <a:solidFill>
          <a:schemeClr val="accent2">
            <a:hueOff val="-2070378"/>
            <a:satOff val="9172"/>
            <a:lumOff val="-3373"/>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solidFill>
                <a:schemeClr val="tx1"/>
              </a:solidFill>
            </a:rPr>
            <a:t>4 of 6 patients had a reduction in A1C</a:t>
          </a:r>
        </a:p>
      </dsp:txBody>
      <dsp:txXfrm>
        <a:off x="3935784" y="353"/>
        <a:ext cx="2390030" cy="1434018"/>
      </dsp:txXfrm>
    </dsp:sp>
    <dsp:sp modelId="{B10B7EA5-5154-3A45-B69A-122816DCC5BC}">
      <dsp:nvSpPr>
        <dsp:cNvPr id="0" name=""/>
        <dsp:cNvSpPr/>
      </dsp:nvSpPr>
      <dsp:spPr>
        <a:xfrm>
          <a:off x="6564818" y="353"/>
          <a:ext cx="2390030" cy="1434018"/>
        </a:xfrm>
        <a:prstGeom prst="rect">
          <a:avLst/>
        </a:prstGeom>
        <a:solidFill>
          <a:schemeClr val="accent2">
            <a:hueOff val="-4140756"/>
            <a:satOff val="18344"/>
            <a:lumOff val="-6746"/>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solidFill>
                <a:schemeClr val="tx1"/>
              </a:solidFill>
            </a:rPr>
            <a:t>3 of 6 patients had reduced total cholesterol but one was started on statin</a:t>
          </a:r>
        </a:p>
      </dsp:txBody>
      <dsp:txXfrm>
        <a:off x="6564818" y="353"/>
        <a:ext cx="2390030" cy="1434018"/>
      </dsp:txXfrm>
    </dsp:sp>
    <dsp:sp modelId="{B9B9CB97-A7E4-0A4E-983B-D89D956E7567}">
      <dsp:nvSpPr>
        <dsp:cNvPr id="0" name=""/>
        <dsp:cNvSpPr/>
      </dsp:nvSpPr>
      <dsp:spPr>
        <a:xfrm>
          <a:off x="1306750" y="1673375"/>
          <a:ext cx="2390030" cy="1434018"/>
        </a:xfrm>
        <a:prstGeom prst="rect">
          <a:avLst/>
        </a:prstGeom>
        <a:solidFill>
          <a:schemeClr val="accent2">
            <a:hueOff val="-6211134"/>
            <a:satOff val="27515"/>
            <a:lumOff val="-10118"/>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solidFill>
                <a:schemeClr val="tx1"/>
              </a:solidFill>
            </a:rPr>
            <a:t>2 of 6 had reduced triglycerides</a:t>
          </a:r>
        </a:p>
      </dsp:txBody>
      <dsp:txXfrm>
        <a:off x="1306750" y="1673375"/>
        <a:ext cx="2390030" cy="1434018"/>
      </dsp:txXfrm>
    </dsp:sp>
    <dsp:sp modelId="{1579B860-E49B-1F48-A9F6-FCD15A685692}">
      <dsp:nvSpPr>
        <dsp:cNvPr id="0" name=""/>
        <dsp:cNvSpPr/>
      </dsp:nvSpPr>
      <dsp:spPr>
        <a:xfrm>
          <a:off x="3935784" y="1673375"/>
          <a:ext cx="2390030" cy="1434018"/>
        </a:xfrm>
        <a:prstGeom prst="rect">
          <a:avLst/>
        </a:prstGeom>
        <a:solidFill>
          <a:schemeClr val="accent2">
            <a:hueOff val="-8281512"/>
            <a:satOff val="36687"/>
            <a:lumOff val="-13491"/>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solidFill>
                <a:schemeClr val="tx1"/>
              </a:solidFill>
            </a:rPr>
            <a:t>1 patient had 1 point improvement in HDL, all of the rest had reduction in HDL</a:t>
          </a:r>
        </a:p>
      </dsp:txBody>
      <dsp:txXfrm>
        <a:off x="3935784" y="1673375"/>
        <a:ext cx="2390030" cy="1434018"/>
      </dsp:txXfrm>
    </dsp:sp>
    <dsp:sp modelId="{628AFD25-A2D5-0644-BD71-461EAB1AF776}">
      <dsp:nvSpPr>
        <dsp:cNvPr id="0" name=""/>
        <dsp:cNvSpPr/>
      </dsp:nvSpPr>
      <dsp:spPr>
        <a:xfrm>
          <a:off x="6564818" y="1673375"/>
          <a:ext cx="2390030" cy="1434018"/>
        </a:xfrm>
        <a:prstGeom prst="rect">
          <a:avLst/>
        </a:prstGeom>
        <a:solidFill>
          <a:schemeClr val="accent2">
            <a:hueOff val="-10351890"/>
            <a:satOff val="45859"/>
            <a:lumOff val="-16864"/>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solidFill>
                <a:schemeClr val="tx1"/>
              </a:solidFill>
            </a:rPr>
            <a:t>4 patients had reduction in LDL but one was started on statin</a:t>
          </a:r>
        </a:p>
      </dsp:txBody>
      <dsp:txXfrm>
        <a:off x="6564818" y="1673375"/>
        <a:ext cx="2390030" cy="1434018"/>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1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4BF669-7C24-4DD9-B702-A132E555591F}" type="datetimeFigureOut">
              <a:rPr lang="en-US" smtClean="0"/>
              <a:t>7/25/24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61DF04-F66E-4DCC-AEB7-D1BFDFE61E6B}" type="slidenum">
              <a:rPr lang="en-US" smtClean="0"/>
              <a:t>‹#›</a:t>
            </a:fld>
            <a:endParaRPr lang="en-US"/>
          </a:p>
        </p:txBody>
      </p:sp>
    </p:spTree>
    <p:extLst>
      <p:ext uri="{BB962C8B-B14F-4D97-AF65-F5344CB8AC3E}">
        <p14:creationId xmlns:p14="http://schemas.microsoft.com/office/powerpoint/2010/main" val="13905614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not woo medicine – it is rooted in evidence, especially around lifestyle related changes</a:t>
            </a:r>
          </a:p>
          <a:p>
            <a:r>
              <a:rPr lang="en-US" dirty="0"/>
              <a:t>Provider as guide – reducing this paternalistic, “prescribed” type of treatment </a:t>
            </a:r>
          </a:p>
          <a:p>
            <a:r>
              <a:rPr lang="en-US" dirty="0"/>
              <a:t>This is patient centered focused on listening and gathering a patients story – including their Family History and Origin Stories – taking into account intergenerational physical and behavioral health </a:t>
            </a:r>
            <a:r>
              <a:rPr lang="en-US" dirty="0" err="1"/>
              <a:t>concers</a:t>
            </a:r>
            <a:r>
              <a:rPr lang="en-US" dirty="0"/>
              <a:t> – as this affects how are genes are expressed – epigenetics – the CONTEXT of the development of symptoms and diagnoses – keeping in mind that 90% of our visits to our doctors is secondary to stress – trauma and stress gets “stuck” in the body as physical illness – </a:t>
            </a:r>
            <a:r>
              <a:rPr lang="en-US" dirty="0" err="1"/>
              <a:t>Tanaya</a:t>
            </a:r>
            <a:r>
              <a:rPr lang="en-US" dirty="0"/>
              <a:t> talked about this yesterday – and what does their life look like today – really understanding where they are and meeting them there when we formulate treatment plans </a:t>
            </a:r>
          </a:p>
          <a:p>
            <a:r>
              <a:rPr lang="en-US" dirty="0"/>
              <a:t>This is wellness and healing – this is an active process, a pursuit of healing in the physical, mental, spiritual and RELATIONAL domains. It is not symptom management, it is not disease eradication - </a:t>
            </a:r>
          </a:p>
        </p:txBody>
      </p:sp>
      <p:sp>
        <p:nvSpPr>
          <p:cNvPr id="4" name="Slide Number Placeholder 3"/>
          <p:cNvSpPr>
            <a:spLocks noGrp="1"/>
          </p:cNvSpPr>
          <p:nvPr>
            <p:ph type="sldNum" sz="quarter" idx="5"/>
          </p:nvPr>
        </p:nvSpPr>
        <p:spPr/>
        <p:txBody>
          <a:bodyPr/>
          <a:lstStyle/>
          <a:p>
            <a:fld id="{7061DF04-F66E-4DCC-AEB7-D1BFDFE61E6B}" type="slidenum">
              <a:rPr lang="en-US" smtClean="0"/>
              <a:t>4</a:t>
            </a:fld>
            <a:endParaRPr lang="en-US"/>
          </a:p>
        </p:txBody>
      </p:sp>
    </p:spTree>
    <p:extLst>
      <p:ext uri="{BB962C8B-B14F-4D97-AF65-F5344CB8AC3E}">
        <p14:creationId xmlns:p14="http://schemas.microsoft.com/office/powerpoint/2010/main" val="37880504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Paying the price for higher levels of dopamine – We have to unplug – from substances, processes, electronics- that deplete our dopamine and engage in activities that “teach our brain how to be happy again” – THIS IS AT IT’S ESSENCE THE HARD WORK OF RECOVERY </a:t>
            </a:r>
          </a:p>
        </p:txBody>
      </p:sp>
      <p:sp>
        <p:nvSpPr>
          <p:cNvPr id="4" name="Slide Number Placeholder 3"/>
          <p:cNvSpPr>
            <a:spLocks noGrp="1"/>
          </p:cNvSpPr>
          <p:nvPr>
            <p:ph type="sldNum" sz="quarter" idx="5"/>
          </p:nvPr>
        </p:nvSpPr>
        <p:spPr/>
        <p:txBody>
          <a:bodyPr/>
          <a:lstStyle/>
          <a:p>
            <a:fld id="{F194F259-4425-6340-970E-9C586FFB41F1}" type="slidenum">
              <a:rPr lang="en-US" smtClean="0"/>
              <a:t>19</a:t>
            </a:fld>
            <a:endParaRPr lang="en-US"/>
          </a:p>
        </p:txBody>
      </p:sp>
    </p:spTree>
    <p:extLst>
      <p:ext uri="{BB962C8B-B14F-4D97-AF65-F5344CB8AC3E}">
        <p14:creationId xmlns:p14="http://schemas.microsoft.com/office/powerpoint/2010/main" val="1190148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Modifiable lifestyle factors in Functional Medicine and Pillars of Lifestyle Medicine </a:t>
            </a:r>
          </a:p>
        </p:txBody>
      </p:sp>
      <p:sp>
        <p:nvSpPr>
          <p:cNvPr id="4" name="Slide Number Placeholder 3"/>
          <p:cNvSpPr>
            <a:spLocks noGrp="1"/>
          </p:cNvSpPr>
          <p:nvPr>
            <p:ph type="sldNum" sz="quarter" idx="5"/>
          </p:nvPr>
        </p:nvSpPr>
        <p:spPr/>
        <p:txBody>
          <a:bodyPr/>
          <a:lstStyle/>
          <a:p>
            <a:fld id="{7061DF04-F66E-4DCC-AEB7-D1BFDFE61E6B}" type="slidenum">
              <a:rPr lang="en-US" smtClean="0"/>
              <a:t>20</a:t>
            </a:fld>
            <a:endParaRPr lang="en-US"/>
          </a:p>
        </p:txBody>
      </p:sp>
    </p:spTree>
    <p:extLst>
      <p:ext uri="{BB962C8B-B14F-4D97-AF65-F5344CB8AC3E}">
        <p14:creationId xmlns:p14="http://schemas.microsoft.com/office/powerpoint/2010/main" val="37660862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Addiction should not be treated any different than any other </a:t>
            </a:r>
            <a:r>
              <a:rPr lang="en-US" err="1"/>
              <a:t>chornic</a:t>
            </a:r>
            <a:r>
              <a:rPr lang="en-US"/>
              <a:t> disease, and ALL chronic disease should be managed with a lifestyle approach in addition to medications, therapy, PT, </a:t>
            </a:r>
            <a:r>
              <a:rPr lang="en-US" err="1"/>
              <a:t>etc</a:t>
            </a:r>
            <a:r>
              <a:rPr lang="en-US"/>
              <a:t>, etc. </a:t>
            </a:r>
          </a:p>
        </p:txBody>
      </p:sp>
      <p:sp>
        <p:nvSpPr>
          <p:cNvPr id="4" name="Slide Number Placeholder 3"/>
          <p:cNvSpPr>
            <a:spLocks noGrp="1"/>
          </p:cNvSpPr>
          <p:nvPr>
            <p:ph type="sldNum" sz="quarter" idx="5"/>
          </p:nvPr>
        </p:nvSpPr>
        <p:spPr/>
        <p:txBody>
          <a:bodyPr/>
          <a:lstStyle/>
          <a:p>
            <a:fld id="{7061DF04-F66E-4DCC-AEB7-D1BFDFE61E6B}" type="slidenum">
              <a:rPr lang="en-US" smtClean="0"/>
              <a:t>22</a:t>
            </a:fld>
            <a:endParaRPr lang="en-US"/>
          </a:p>
        </p:txBody>
      </p:sp>
    </p:spTree>
    <p:extLst>
      <p:ext uri="{BB962C8B-B14F-4D97-AF65-F5344CB8AC3E}">
        <p14:creationId xmlns:p14="http://schemas.microsoft.com/office/powerpoint/2010/main" val="21309357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Catherine starts here</a:t>
            </a:r>
          </a:p>
        </p:txBody>
      </p:sp>
      <p:sp>
        <p:nvSpPr>
          <p:cNvPr id="4" name="Slide Number Placeholder 3"/>
          <p:cNvSpPr>
            <a:spLocks noGrp="1"/>
          </p:cNvSpPr>
          <p:nvPr>
            <p:ph type="sldNum" sz="quarter" idx="5"/>
          </p:nvPr>
        </p:nvSpPr>
        <p:spPr/>
        <p:txBody>
          <a:bodyPr/>
          <a:lstStyle/>
          <a:p>
            <a:fld id="{66C8C4B5-E2E6-CD4C-B066-581F47431DDB}" type="slidenum">
              <a:rPr lang="en-US" smtClean="0"/>
              <a:t>23</a:t>
            </a:fld>
            <a:endParaRPr lang="en-US"/>
          </a:p>
        </p:txBody>
      </p:sp>
    </p:spTree>
    <p:extLst>
      <p:ext uri="{BB962C8B-B14F-4D97-AF65-F5344CB8AC3E}">
        <p14:creationId xmlns:p14="http://schemas.microsoft.com/office/powerpoint/2010/main" val="40763136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Amy </a:t>
            </a:r>
          </a:p>
        </p:txBody>
      </p:sp>
      <p:sp>
        <p:nvSpPr>
          <p:cNvPr id="4" name="Slide Number Placeholder 3"/>
          <p:cNvSpPr>
            <a:spLocks noGrp="1"/>
          </p:cNvSpPr>
          <p:nvPr>
            <p:ph type="sldNum" sz="quarter" idx="5"/>
          </p:nvPr>
        </p:nvSpPr>
        <p:spPr/>
        <p:txBody>
          <a:bodyPr/>
          <a:lstStyle/>
          <a:p>
            <a:fld id="{F194F259-4425-6340-970E-9C586FFB41F1}" type="slidenum">
              <a:rPr lang="en-US" smtClean="0"/>
              <a:t>24</a:t>
            </a:fld>
            <a:endParaRPr lang="en-US"/>
          </a:p>
        </p:txBody>
      </p:sp>
    </p:spTree>
    <p:extLst>
      <p:ext uri="{BB962C8B-B14F-4D97-AF65-F5344CB8AC3E}">
        <p14:creationId xmlns:p14="http://schemas.microsoft.com/office/powerpoint/2010/main" val="1251058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All of these studies are randomized controlled trials looking at the impact of high nutrient density foods- plants based, Mediterranean like </a:t>
            </a:r>
            <a:r>
              <a:rPr lang="en-US" err="1"/>
              <a:t>nutrional</a:t>
            </a:r>
            <a:r>
              <a:rPr lang="en-US"/>
              <a:t> interventions – on mood – and they all showed improved mood, less anxiety, increased work productivity and happiness at work, than standard eating patterns of processed foods and reliance on animal products. </a:t>
            </a:r>
          </a:p>
        </p:txBody>
      </p:sp>
      <p:sp>
        <p:nvSpPr>
          <p:cNvPr id="4" name="Slide Number Placeholder 3"/>
          <p:cNvSpPr>
            <a:spLocks noGrp="1"/>
          </p:cNvSpPr>
          <p:nvPr>
            <p:ph type="sldNum" sz="quarter" idx="5"/>
          </p:nvPr>
        </p:nvSpPr>
        <p:spPr/>
        <p:txBody>
          <a:bodyPr/>
          <a:lstStyle/>
          <a:p>
            <a:fld id="{F194F259-4425-6340-970E-9C586FFB41F1}" type="slidenum">
              <a:rPr lang="en-US" smtClean="0"/>
              <a:t>25</a:t>
            </a:fld>
            <a:endParaRPr lang="en-US"/>
          </a:p>
        </p:txBody>
      </p:sp>
    </p:spTree>
    <p:extLst>
      <p:ext uri="{BB962C8B-B14F-4D97-AF65-F5344CB8AC3E}">
        <p14:creationId xmlns:p14="http://schemas.microsoft.com/office/powerpoint/2010/main" val="3659427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Does this look familiar ? Amy</a:t>
            </a:r>
          </a:p>
        </p:txBody>
      </p:sp>
      <p:sp>
        <p:nvSpPr>
          <p:cNvPr id="4" name="Slide Number Placeholder 3"/>
          <p:cNvSpPr>
            <a:spLocks noGrp="1"/>
          </p:cNvSpPr>
          <p:nvPr>
            <p:ph type="sldNum" sz="quarter" idx="5"/>
          </p:nvPr>
        </p:nvSpPr>
        <p:spPr/>
        <p:txBody>
          <a:bodyPr/>
          <a:lstStyle/>
          <a:p>
            <a:fld id="{F194F259-4425-6340-970E-9C586FFB41F1}" type="slidenum">
              <a:rPr lang="en-US" smtClean="0"/>
              <a:t>27</a:t>
            </a:fld>
            <a:endParaRPr lang="en-US"/>
          </a:p>
        </p:txBody>
      </p:sp>
    </p:spTree>
    <p:extLst>
      <p:ext uri="{BB962C8B-B14F-4D97-AF65-F5344CB8AC3E}">
        <p14:creationId xmlns:p14="http://schemas.microsoft.com/office/powerpoint/2010/main" val="33386783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National survey of VA facilities with inpatient SUD treatment programs. 101, 68% of those surveyed responded. There was a wide variety of type of nutritional interventions. Programs that offered group nutrition education – which was not detailed in the study- versus those who did not offer group nutrition education- had statistically significant improvements in the psychiatric, medical, and family and social domains. Improvements in physical health, mental health and relational health which are domains that are also assessed in other quality of life type surveys. </a:t>
            </a:r>
          </a:p>
        </p:txBody>
      </p:sp>
      <p:sp>
        <p:nvSpPr>
          <p:cNvPr id="4" name="Slide Number Placeholder 3"/>
          <p:cNvSpPr>
            <a:spLocks noGrp="1"/>
          </p:cNvSpPr>
          <p:nvPr>
            <p:ph type="sldNum" sz="quarter" idx="5"/>
          </p:nvPr>
        </p:nvSpPr>
        <p:spPr/>
        <p:txBody>
          <a:bodyPr/>
          <a:lstStyle/>
          <a:p>
            <a:fld id="{F194F259-4425-6340-970E-9C586FFB41F1}" type="slidenum">
              <a:rPr lang="en-US" smtClean="0"/>
              <a:t>32</a:t>
            </a:fld>
            <a:endParaRPr lang="en-US"/>
          </a:p>
        </p:txBody>
      </p:sp>
    </p:spTree>
    <p:extLst>
      <p:ext uri="{BB962C8B-B14F-4D97-AF65-F5344CB8AC3E}">
        <p14:creationId xmlns:p14="http://schemas.microsoft.com/office/powerpoint/2010/main" val="4093630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largest study of its kind that I found.  The Healthy Steps to Freedom Program, started by a woman named Anne Lindsay, whose primary work has been in incarcerated women in Nevada. I spent some time talking with Anne a couple of </a:t>
            </a:r>
            <a:r>
              <a:rPr lang="en-US" dirty="0" err="1"/>
              <a:t>eyars</a:t>
            </a:r>
            <a:r>
              <a:rPr lang="en-US" dirty="0"/>
              <a:t> ago and certainly found a kindred spirit. She is so passionate about </a:t>
            </a:r>
            <a:r>
              <a:rPr lang="en-US" dirty="0" err="1"/>
              <a:t>nutrtion</a:t>
            </a:r>
            <a:r>
              <a:rPr lang="en-US" dirty="0"/>
              <a:t> and movement education for patients, especially women, with SUD, and feels that without widespread adoption of this type of education that it will be very difficult to continue to move the needle on SUD, especially methamphetamines. As our country become more obese, less healthy, the higher the risk of initiation and return to use of substances will become. She recognized early in her work that SUD, especially methamphetamine use, in women, is driven by body image and weight concerns. Initiation and return to use is often driven by concerns regarding weight. Her study group included 124 women in residential and outpatient SUD programs in Nevada, newly released from correctional institution.  The intervention was an </a:t>
            </a:r>
            <a:r>
              <a:rPr lang="en-US" dirty="0" err="1"/>
              <a:t>intenstive</a:t>
            </a:r>
            <a:r>
              <a:rPr lang="en-US" dirty="0"/>
              <a:t> educational curriculum focused on </a:t>
            </a:r>
            <a:r>
              <a:rPr lang="en-US" dirty="0" err="1"/>
              <a:t>nutrtion</a:t>
            </a:r>
            <a:r>
              <a:rPr lang="en-US" dirty="0"/>
              <a:t>, movement, body image, and eating behaviors all in a group format. Women experienced slowed trajectory of weight gain in early recovery, improved body image, increased daily movement and intake of fruits and vegetables. This is helping people FEEL better. </a:t>
            </a:r>
          </a:p>
          <a:p>
            <a:endParaRPr lang="en-US" dirty="0"/>
          </a:p>
        </p:txBody>
      </p:sp>
      <p:sp>
        <p:nvSpPr>
          <p:cNvPr id="4" name="Slide Number Placeholder 3"/>
          <p:cNvSpPr>
            <a:spLocks noGrp="1"/>
          </p:cNvSpPr>
          <p:nvPr>
            <p:ph type="sldNum" sz="quarter" idx="5"/>
          </p:nvPr>
        </p:nvSpPr>
        <p:spPr/>
        <p:txBody>
          <a:bodyPr/>
          <a:lstStyle/>
          <a:p>
            <a:fld id="{F194F259-4425-6340-970E-9C586FFB41F1}" type="slidenum">
              <a:rPr lang="en-US" smtClean="0"/>
              <a:t>33</a:t>
            </a:fld>
            <a:endParaRPr lang="en-US"/>
          </a:p>
        </p:txBody>
      </p:sp>
    </p:spTree>
    <p:extLst>
      <p:ext uri="{BB962C8B-B14F-4D97-AF65-F5344CB8AC3E}">
        <p14:creationId xmlns:p14="http://schemas.microsoft.com/office/powerpoint/2010/main" val="5707022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94F259-4425-6340-970E-9C586FFB41F1}" type="slidenum">
              <a:rPr lang="en-US" smtClean="0"/>
              <a:t>35</a:t>
            </a:fld>
            <a:endParaRPr lang="en-US"/>
          </a:p>
        </p:txBody>
      </p:sp>
    </p:spTree>
    <p:extLst>
      <p:ext uri="{BB962C8B-B14F-4D97-AF65-F5344CB8AC3E}">
        <p14:creationId xmlns:p14="http://schemas.microsoft.com/office/powerpoint/2010/main" val="16045961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US" dirty="0"/>
          </a:p>
          <a:p>
            <a:pPr marL="228600" indent="-228600">
              <a:buAutoNum type="arabicPeriod"/>
            </a:pPr>
            <a:r>
              <a:rPr lang="en-US" dirty="0"/>
              <a:t>70% OF WOMEN – ESPECIALLY WHO USE STIMULANTS GOT STARTED BECAUSE OF WEIGHT CONCERNS AND TO DEAL WITH THE COMPLEXITIES OF BEING OF WOMAN, WORK, HOME LIFE , CHILD REARING - AMPHETAMINES WERE PRESCRIBED TO WOMEN IN THE 60 AND 70’S FOR PRECISELY THIS REASON!!!!! – THIS IS DEEPLY EMBEDDED IN OUR CULTURE</a:t>
            </a:r>
          </a:p>
          <a:p>
            <a:pPr marL="228600" indent="-228600">
              <a:buAutoNum type="arabicPeriod"/>
            </a:pPr>
            <a:r>
              <a:rPr lang="en-US" dirty="0"/>
              <a:t>JUDGEMENT – WE ARE SET UP FOR THIS – FOOD AND PHARMACY ON TV, FOOD AT THE HARDWARE STORE, FOOD AT THE BOOKSTORE, FOOD AT SCHOOL, FOOD AT THE HOSPITAL AND MENTAL HEALTH AND TREATMENT</a:t>
            </a:r>
          </a:p>
          <a:p>
            <a:pPr marL="228600" indent="-228600">
              <a:buAutoNum type="arabicPeriod"/>
            </a:pPr>
            <a:r>
              <a:rPr lang="en-US" dirty="0"/>
              <a:t>THIS IS COMPLEMENTARY  BUT IMPERATIVE TO TREATMENT</a:t>
            </a:r>
          </a:p>
          <a:p>
            <a:pPr marL="228600" indent="-228600">
              <a:buAutoNum type="arabicPeriod"/>
            </a:pPr>
            <a:r>
              <a:rPr lang="en-US" dirty="0"/>
              <a:t>STORY ABOUT THE WOMAN WHO CHANGED THE WAY SHE FED HERSELF AND HER CHILDREN USING SNAPS – 150 POUND WEIGHT LOSS</a:t>
            </a:r>
          </a:p>
        </p:txBody>
      </p:sp>
      <p:sp>
        <p:nvSpPr>
          <p:cNvPr id="4" name="Slide Number Placeholder 3"/>
          <p:cNvSpPr>
            <a:spLocks noGrp="1"/>
          </p:cNvSpPr>
          <p:nvPr>
            <p:ph type="sldNum" sz="quarter" idx="5"/>
          </p:nvPr>
        </p:nvSpPr>
        <p:spPr/>
        <p:txBody>
          <a:bodyPr/>
          <a:lstStyle/>
          <a:p>
            <a:fld id="{7061DF04-F66E-4DCC-AEB7-D1BFDFE61E6B}" type="slidenum">
              <a:rPr lang="en-US" smtClean="0"/>
              <a:t>9</a:t>
            </a:fld>
            <a:endParaRPr lang="en-US"/>
          </a:p>
        </p:txBody>
      </p:sp>
    </p:spTree>
    <p:extLst>
      <p:ext uri="{BB962C8B-B14F-4D97-AF65-F5344CB8AC3E}">
        <p14:creationId xmlns:p14="http://schemas.microsoft.com/office/powerpoint/2010/main" val="30515508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SAVES PEOPLE MONEY – 12 pack </a:t>
            </a:r>
          </a:p>
        </p:txBody>
      </p:sp>
      <p:sp>
        <p:nvSpPr>
          <p:cNvPr id="4" name="Slide Number Placeholder 3"/>
          <p:cNvSpPr>
            <a:spLocks noGrp="1"/>
          </p:cNvSpPr>
          <p:nvPr>
            <p:ph type="sldNum" sz="quarter" idx="5"/>
          </p:nvPr>
        </p:nvSpPr>
        <p:spPr/>
        <p:txBody>
          <a:bodyPr/>
          <a:lstStyle/>
          <a:p>
            <a:fld id="{7061DF04-F66E-4DCC-AEB7-D1BFDFE61E6B}" type="slidenum">
              <a:rPr lang="en-US" smtClean="0"/>
              <a:t>36</a:t>
            </a:fld>
            <a:endParaRPr lang="en-US"/>
          </a:p>
        </p:txBody>
      </p:sp>
    </p:spTree>
    <p:extLst>
      <p:ext uri="{BB962C8B-B14F-4D97-AF65-F5344CB8AC3E}">
        <p14:creationId xmlns:p14="http://schemas.microsoft.com/office/powerpoint/2010/main" val="16154586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WalMart</a:t>
            </a:r>
            <a:endParaRPr lang="en-US" dirty="0"/>
          </a:p>
          <a:p>
            <a:r>
              <a:rPr lang="en-US" dirty="0"/>
              <a:t>12 pack coke 12.60</a:t>
            </a:r>
          </a:p>
          <a:p>
            <a:r>
              <a:rPr lang="en-US" dirty="0"/>
              <a:t>8 pack Waterloo 4.99</a:t>
            </a:r>
          </a:p>
          <a:p>
            <a:r>
              <a:rPr lang="en-US" dirty="0"/>
              <a:t>Grande Mocha </a:t>
            </a:r>
            <a:r>
              <a:rPr lang="en-US" dirty="0" err="1"/>
              <a:t>Frapacchino</a:t>
            </a:r>
            <a:r>
              <a:rPr lang="en-US" dirty="0"/>
              <a:t> 5.75</a:t>
            </a:r>
          </a:p>
          <a:p>
            <a:r>
              <a:rPr lang="en-US" dirty="0"/>
              <a:t>Ginger Green Tea 16 bags 5.99</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61DF04-F66E-4DCC-AEB7-D1BFDFE61E6B}" type="slidenum">
              <a:rPr lang="en-US" smtClean="0"/>
              <a:t>38</a:t>
            </a:fld>
            <a:endParaRPr lang="en-US"/>
          </a:p>
        </p:txBody>
      </p:sp>
    </p:spTree>
    <p:extLst>
      <p:ext uri="{BB962C8B-B14F-4D97-AF65-F5344CB8AC3E}">
        <p14:creationId xmlns:p14="http://schemas.microsoft.com/office/powerpoint/2010/main" val="26435637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Wal Mart </a:t>
            </a:r>
          </a:p>
          <a:p>
            <a:r>
              <a:rPr lang="en-US" dirty="0"/>
              <a:t>Doritos party size 5.94 fiber 1.5 grams</a:t>
            </a:r>
          </a:p>
          <a:p>
            <a:r>
              <a:rPr lang="en-US" dirty="0"/>
              <a:t>5.58 5 pound bag of red delicious apples- 4.4 grams</a:t>
            </a:r>
          </a:p>
          <a:p>
            <a:r>
              <a:rPr lang="en-US" dirty="0"/>
              <a:t>Red Baron Pizza  4.82 – 4 servings – 2 grams of fiber </a:t>
            </a:r>
          </a:p>
          <a:p>
            <a:r>
              <a:rPr lang="en-US" dirty="0"/>
              <a:t>4 pound bag of dried black beans 4.88 –  7 cups cooked black beans per pound – 1 serving is officially 1/2 cup, most people probably eat a cup – so 7 servings per bag- 28 servings – 15 grams of fiber- 15 grams of protein</a:t>
            </a:r>
          </a:p>
          <a:p>
            <a:endParaRPr lang="en-US" dirty="0"/>
          </a:p>
          <a:p>
            <a:endParaRPr lang="en-US" dirty="0"/>
          </a:p>
        </p:txBody>
      </p:sp>
      <p:sp>
        <p:nvSpPr>
          <p:cNvPr id="4" name="Slide Number Placeholder 3"/>
          <p:cNvSpPr>
            <a:spLocks noGrp="1"/>
          </p:cNvSpPr>
          <p:nvPr>
            <p:ph type="sldNum" sz="quarter" idx="5"/>
          </p:nvPr>
        </p:nvSpPr>
        <p:spPr/>
        <p:txBody>
          <a:bodyPr/>
          <a:lstStyle/>
          <a:p>
            <a:fld id="{7061DF04-F66E-4DCC-AEB7-D1BFDFE61E6B}" type="slidenum">
              <a:rPr lang="en-US" smtClean="0"/>
              <a:t>40</a:t>
            </a:fld>
            <a:endParaRPr lang="en-US"/>
          </a:p>
        </p:txBody>
      </p:sp>
    </p:spTree>
    <p:extLst>
      <p:ext uri="{BB962C8B-B14F-4D97-AF65-F5344CB8AC3E}">
        <p14:creationId xmlns:p14="http://schemas.microsoft.com/office/powerpoint/2010/main" val="14121323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SUBSTANCES INTERRUPT SLEEP- even nicotine and cannabis!</a:t>
            </a:r>
          </a:p>
          <a:p>
            <a:r>
              <a:rPr lang="en-US" dirty="0"/>
              <a:t>Sleep loss equals type 2 DM, heart disease, hypertension, cancer, obesity, job  loss, lost productivity, dementia - we are getting less sleep and less quality sleep</a:t>
            </a:r>
          </a:p>
          <a:p>
            <a:endParaRPr lang="en-US" dirty="0"/>
          </a:p>
          <a:p>
            <a:endParaRPr lang="en-US" dirty="0"/>
          </a:p>
          <a:p>
            <a:r>
              <a:rPr lang="en-US" dirty="0"/>
              <a:t>HALT Hungry angry lonely tired</a:t>
            </a:r>
          </a:p>
        </p:txBody>
      </p:sp>
      <p:sp>
        <p:nvSpPr>
          <p:cNvPr id="4" name="Slide Number Placeholder 3"/>
          <p:cNvSpPr>
            <a:spLocks noGrp="1"/>
          </p:cNvSpPr>
          <p:nvPr>
            <p:ph type="sldNum" sz="quarter" idx="5"/>
          </p:nvPr>
        </p:nvSpPr>
        <p:spPr/>
        <p:txBody>
          <a:bodyPr/>
          <a:lstStyle/>
          <a:p>
            <a:fld id="{10E07546-FD2E-0C4E-A717-0FF940F9B7B8}" type="slidenum">
              <a:rPr lang="en-US" smtClean="0"/>
              <a:t>43</a:t>
            </a:fld>
            <a:endParaRPr lang="en-US"/>
          </a:p>
        </p:txBody>
      </p:sp>
    </p:spTree>
    <p:extLst>
      <p:ext uri="{BB962C8B-B14F-4D97-AF65-F5344CB8AC3E}">
        <p14:creationId xmlns:p14="http://schemas.microsoft.com/office/powerpoint/2010/main" val="10574271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CBT-I COACH</a:t>
            </a:r>
          </a:p>
        </p:txBody>
      </p:sp>
      <p:sp>
        <p:nvSpPr>
          <p:cNvPr id="4" name="Slide Number Placeholder 3"/>
          <p:cNvSpPr>
            <a:spLocks noGrp="1"/>
          </p:cNvSpPr>
          <p:nvPr>
            <p:ph type="sldNum" sz="quarter" idx="5"/>
          </p:nvPr>
        </p:nvSpPr>
        <p:spPr/>
        <p:txBody>
          <a:bodyPr/>
          <a:lstStyle/>
          <a:p>
            <a:fld id="{7061DF04-F66E-4DCC-AEB7-D1BFDFE61E6B}" type="slidenum">
              <a:rPr lang="en-US" smtClean="0"/>
              <a:t>44</a:t>
            </a:fld>
            <a:endParaRPr lang="en-US"/>
          </a:p>
        </p:txBody>
      </p:sp>
    </p:spTree>
    <p:extLst>
      <p:ext uri="{BB962C8B-B14F-4D97-AF65-F5344CB8AC3E}">
        <p14:creationId xmlns:p14="http://schemas.microsoft.com/office/powerpoint/2010/main" val="20955711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 use magnesium both alone and in combination with melatonin for the treatment of insomnia. I almost always use it, even if patients are on a prescription sleeping medication. I feel like reducing glutamate and increasing GABA is probably helpful for just about all of my patients. </a:t>
            </a:r>
          </a:p>
        </p:txBody>
      </p:sp>
      <p:sp>
        <p:nvSpPr>
          <p:cNvPr id="4" name="Slide Number Placeholder 3"/>
          <p:cNvSpPr>
            <a:spLocks noGrp="1"/>
          </p:cNvSpPr>
          <p:nvPr>
            <p:ph type="sldNum" sz="quarter" idx="5"/>
          </p:nvPr>
        </p:nvSpPr>
        <p:spPr/>
        <p:txBody>
          <a:bodyPr/>
          <a:lstStyle/>
          <a:p>
            <a:fld id="{10E07546-FD2E-0C4E-A717-0FF940F9B7B8}" type="slidenum">
              <a:rPr lang="en-US" smtClean="0"/>
              <a:t>45</a:t>
            </a:fld>
            <a:endParaRPr lang="en-US"/>
          </a:p>
        </p:txBody>
      </p:sp>
    </p:spTree>
    <p:extLst>
      <p:ext uri="{BB962C8B-B14F-4D97-AF65-F5344CB8AC3E}">
        <p14:creationId xmlns:p14="http://schemas.microsoft.com/office/powerpoint/2010/main" val="15386732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E07546-FD2E-0C4E-A717-0FF940F9B7B8}" type="slidenum">
              <a:rPr lang="en-US" smtClean="0"/>
              <a:t>46</a:t>
            </a:fld>
            <a:endParaRPr lang="en-US"/>
          </a:p>
        </p:txBody>
      </p:sp>
    </p:spTree>
    <p:extLst>
      <p:ext uri="{BB962C8B-B14F-4D97-AF65-F5344CB8AC3E}">
        <p14:creationId xmlns:p14="http://schemas.microsoft.com/office/powerpoint/2010/main" val="6418349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 use melatonin often in my practice. Here are my thoughts on dosing.  I use melatonin in women and men with hormone related issues, especially if they are young, as well as in patients with inflammatory disease. </a:t>
            </a:r>
          </a:p>
        </p:txBody>
      </p:sp>
      <p:sp>
        <p:nvSpPr>
          <p:cNvPr id="4" name="Slide Number Placeholder 3"/>
          <p:cNvSpPr>
            <a:spLocks noGrp="1"/>
          </p:cNvSpPr>
          <p:nvPr>
            <p:ph type="sldNum" sz="quarter" idx="5"/>
          </p:nvPr>
        </p:nvSpPr>
        <p:spPr/>
        <p:txBody>
          <a:bodyPr/>
          <a:lstStyle/>
          <a:p>
            <a:fld id="{10E07546-FD2E-0C4E-A717-0FF940F9B7B8}" type="slidenum">
              <a:rPr lang="en-US" smtClean="0"/>
              <a:t>47</a:t>
            </a:fld>
            <a:endParaRPr lang="en-US"/>
          </a:p>
        </p:txBody>
      </p:sp>
    </p:spTree>
    <p:extLst>
      <p:ext uri="{BB962C8B-B14F-4D97-AF65-F5344CB8AC3E}">
        <p14:creationId xmlns:p14="http://schemas.microsoft.com/office/powerpoint/2010/main" val="36493074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Exercise can be difficult to study. Many different types of interventions, how do you make sure everyone is achieving the same intensity of exercise, poor adherence rates for structured group exercise, even in residential or IOP settings</a:t>
            </a:r>
          </a:p>
          <a:p>
            <a:r>
              <a:rPr lang="en-US"/>
              <a:t>This is the type of exercise that is “recommended” by multiple organization for typical cardiovascular benefits. Exercise Prescriptions like 30-40 minutes of moderate intensity exercise most days of the week, with some days of strength training, some days of stretching- blah blah blah. Who is early recovery, or even later in recovery, is going to actually follow through with this?Studies often don’t prescribe a sufficient amount of exercise to achieve benefits of prescribed exercise, AND they have VERY poor adherance</a:t>
            </a:r>
          </a:p>
        </p:txBody>
      </p:sp>
      <p:sp>
        <p:nvSpPr>
          <p:cNvPr id="4" name="Slide Number Placeholder 3"/>
          <p:cNvSpPr>
            <a:spLocks noGrp="1"/>
          </p:cNvSpPr>
          <p:nvPr>
            <p:ph type="sldNum" sz="quarter" idx="5"/>
          </p:nvPr>
        </p:nvSpPr>
        <p:spPr/>
        <p:txBody>
          <a:bodyPr/>
          <a:lstStyle/>
          <a:p>
            <a:fld id="{F194F259-4425-6340-970E-9C586FFB41F1}" type="slidenum">
              <a:rPr lang="en-US" smtClean="0"/>
              <a:t>48</a:t>
            </a:fld>
            <a:endParaRPr lang="en-US"/>
          </a:p>
        </p:txBody>
      </p:sp>
    </p:spTree>
    <p:extLst>
      <p:ext uri="{BB962C8B-B14F-4D97-AF65-F5344CB8AC3E}">
        <p14:creationId xmlns:p14="http://schemas.microsoft.com/office/powerpoint/2010/main" val="12443057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US Centers for Disease Control and Prevention says that physical activity of any kind, including structured moderate to vigorous activity is good for our health</a:t>
            </a:r>
          </a:p>
        </p:txBody>
      </p:sp>
      <p:sp>
        <p:nvSpPr>
          <p:cNvPr id="4" name="Slide Number Placeholder 3"/>
          <p:cNvSpPr>
            <a:spLocks noGrp="1"/>
          </p:cNvSpPr>
          <p:nvPr>
            <p:ph type="sldNum" sz="quarter" idx="5"/>
          </p:nvPr>
        </p:nvSpPr>
        <p:spPr/>
        <p:txBody>
          <a:bodyPr/>
          <a:lstStyle/>
          <a:p>
            <a:fld id="{F194F259-4425-6340-970E-9C586FFB41F1}" type="slidenum">
              <a:rPr lang="en-US" smtClean="0"/>
              <a:t>49</a:t>
            </a:fld>
            <a:endParaRPr lang="en-US"/>
          </a:p>
        </p:txBody>
      </p:sp>
    </p:spTree>
    <p:extLst>
      <p:ext uri="{BB962C8B-B14F-4D97-AF65-F5344CB8AC3E}">
        <p14:creationId xmlns:p14="http://schemas.microsoft.com/office/powerpoint/2010/main" val="1001163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NEW YORK CITY MAYOR ERIC ADAMS</a:t>
            </a:r>
          </a:p>
          <a:p>
            <a:r>
              <a:rPr lang="en-US"/>
              <a:t>PRIOR BROOKLY BOROUGH PRESIDENT </a:t>
            </a:r>
          </a:p>
          <a:p>
            <a:r>
              <a:rPr lang="en-US"/>
              <a:t>TYPE 2 DIABETES , OVERWEIGHT – ADOPTED A PLANT BASED LIFESTYLE – VEGAN VS PLANT BASED</a:t>
            </a:r>
          </a:p>
          <a:p>
            <a:r>
              <a:rPr lang="en-US"/>
              <a:t>OFFERING CULTURALLY SENSITIVE, PLANT BASED MEAL OPTIONS IN NEW YORK CITY PUBLIC SCHOOL</a:t>
            </a:r>
          </a:p>
          <a:p>
            <a:r>
              <a:rPr lang="en-US"/>
              <a:t>JANUARY 2023 NYC HEALTH AND HOSPTIALS ANNOUNCED THAT ALL 14 HOSPITALS WOULD OFFER A PLANT BASED DINNER OPTION:HEALTHY FOOD IS MEDICINE THAT ALL NEW YORKERS SHOULD HAVE ACCESS TO”</a:t>
            </a:r>
          </a:p>
          <a:p>
            <a:r>
              <a:rPr lang="en-US"/>
              <a:t>STORY OF </a:t>
            </a:r>
          </a:p>
          <a:p>
            <a:endParaRPr lang="en-US"/>
          </a:p>
        </p:txBody>
      </p:sp>
      <p:sp>
        <p:nvSpPr>
          <p:cNvPr id="4" name="Slide Number Placeholder 3"/>
          <p:cNvSpPr>
            <a:spLocks noGrp="1"/>
          </p:cNvSpPr>
          <p:nvPr>
            <p:ph type="sldNum" sz="quarter" idx="5"/>
          </p:nvPr>
        </p:nvSpPr>
        <p:spPr/>
        <p:txBody>
          <a:bodyPr/>
          <a:lstStyle/>
          <a:p>
            <a:fld id="{7061DF04-F66E-4DCC-AEB7-D1BFDFE61E6B}" type="slidenum">
              <a:rPr lang="en-US" smtClean="0"/>
              <a:t>10</a:t>
            </a:fld>
            <a:endParaRPr lang="en-US"/>
          </a:p>
        </p:txBody>
      </p:sp>
    </p:spTree>
    <p:extLst>
      <p:ext uri="{BB962C8B-B14F-4D97-AF65-F5344CB8AC3E}">
        <p14:creationId xmlns:p14="http://schemas.microsoft.com/office/powerpoint/2010/main" val="18605472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Start with just 10 minutes per day of walking! Walk with a friend or family member, including the dog. Walking AND enjoying the company of other people. </a:t>
            </a:r>
          </a:p>
        </p:txBody>
      </p:sp>
      <p:sp>
        <p:nvSpPr>
          <p:cNvPr id="4" name="Slide Number Placeholder 3"/>
          <p:cNvSpPr>
            <a:spLocks noGrp="1"/>
          </p:cNvSpPr>
          <p:nvPr>
            <p:ph type="sldNum" sz="quarter" idx="5"/>
          </p:nvPr>
        </p:nvSpPr>
        <p:spPr/>
        <p:txBody>
          <a:bodyPr/>
          <a:lstStyle/>
          <a:p>
            <a:fld id="{F194F259-4425-6340-970E-9C586FFB41F1}" type="slidenum">
              <a:rPr lang="en-US" smtClean="0"/>
              <a:t>50</a:t>
            </a:fld>
            <a:endParaRPr lang="en-US"/>
          </a:p>
        </p:txBody>
      </p:sp>
    </p:spTree>
    <p:extLst>
      <p:ext uri="{BB962C8B-B14F-4D97-AF65-F5344CB8AC3E}">
        <p14:creationId xmlns:p14="http://schemas.microsoft.com/office/powerpoint/2010/main" val="9514044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Nada training in Utah until this year has only been offered to DO, MD, chiropractors and Licensed acupuncturists</a:t>
            </a:r>
          </a:p>
        </p:txBody>
      </p:sp>
      <p:sp>
        <p:nvSpPr>
          <p:cNvPr id="4" name="Slide Number Placeholder 3"/>
          <p:cNvSpPr>
            <a:spLocks noGrp="1"/>
          </p:cNvSpPr>
          <p:nvPr>
            <p:ph type="sldNum" sz="quarter" idx="5"/>
          </p:nvPr>
        </p:nvSpPr>
        <p:spPr/>
        <p:txBody>
          <a:bodyPr/>
          <a:lstStyle/>
          <a:p>
            <a:fld id="{F194F259-4425-6340-970E-9C586FFB41F1}" type="slidenum">
              <a:rPr lang="en-US" smtClean="0"/>
              <a:t>53</a:t>
            </a:fld>
            <a:endParaRPr lang="en-US"/>
          </a:p>
        </p:txBody>
      </p:sp>
    </p:spTree>
    <p:extLst>
      <p:ext uri="{BB962C8B-B14F-4D97-AF65-F5344CB8AC3E}">
        <p14:creationId xmlns:p14="http://schemas.microsoft.com/office/powerpoint/2010/main" val="24624985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a:extLst>
              <a:ext uri="{FF2B5EF4-FFF2-40B4-BE49-F238E27FC236}">
                <a16:creationId xmlns:a16="http://schemas.microsoft.com/office/drawing/2014/main" id="{2AC3302F-F3E4-6342-97B5-41F744004E0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4" name="Notes Placeholder 2">
            <a:extLst>
              <a:ext uri="{FF2B5EF4-FFF2-40B4-BE49-F238E27FC236}">
                <a16:creationId xmlns:a16="http://schemas.microsoft.com/office/drawing/2014/main" id="{87ED7CCC-B939-AC42-B68F-9C29536FF47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3555" name="Slide Number Placeholder 3">
            <a:extLst>
              <a:ext uri="{FF2B5EF4-FFF2-40B4-BE49-F238E27FC236}">
                <a16:creationId xmlns:a16="http://schemas.microsoft.com/office/drawing/2014/main" id="{19FE9CFD-CA1B-AB41-9C88-9AC67B323B1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Franklin Gothic Book" panose="020B0503020102020204" pitchFamily="34" charset="0"/>
                <a:ea typeface="MS PGothic" panose="020B0600070205080204" pitchFamily="34" charset="-128"/>
              </a:defRPr>
            </a:lvl1pPr>
            <a:lvl2pPr marL="742950" indent="-285750">
              <a:defRPr>
                <a:solidFill>
                  <a:schemeClr val="tx1"/>
                </a:solidFill>
                <a:latin typeface="Franklin Gothic Book" panose="020B0503020102020204" pitchFamily="34" charset="0"/>
                <a:ea typeface="MS PGothic" panose="020B0600070205080204" pitchFamily="34" charset="-128"/>
              </a:defRPr>
            </a:lvl2pPr>
            <a:lvl3pPr marL="1143000" indent="-228600">
              <a:defRPr>
                <a:solidFill>
                  <a:schemeClr val="tx1"/>
                </a:solidFill>
                <a:latin typeface="Franklin Gothic Book" panose="020B0503020102020204" pitchFamily="34" charset="0"/>
                <a:ea typeface="MS PGothic" panose="020B0600070205080204" pitchFamily="34" charset="-128"/>
              </a:defRPr>
            </a:lvl3pPr>
            <a:lvl4pPr marL="1600200" indent="-228600">
              <a:defRPr>
                <a:solidFill>
                  <a:schemeClr val="tx1"/>
                </a:solidFill>
                <a:latin typeface="Franklin Gothic Book" panose="020B0503020102020204" pitchFamily="34" charset="0"/>
                <a:ea typeface="MS PGothic" panose="020B0600070205080204" pitchFamily="34" charset="-128"/>
              </a:defRPr>
            </a:lvl4pPr>
            <a:lvl5pPr marL="2057400" indent="-228600">
              <a:defRPr>
                <a:solidFill>
                  <a:schemeClr val="tx1"/>
                </a:solidFill>
                <a:latin typeface="Franklin Gothic Book" panose="020B05030201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Franklin Gothic Book" panose="020B05030201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Franklin Gothic Book" panose="020B05030201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Franklin Gothic Book" panose="020B05030201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Franklin Gothic Book" panose="020B0503020102020204" pitchFamily="34" charset="0"/>
                <a:ea typeface="MS PGothic" panose="020B0600070205080204" pitchFamily="34" charset="-128"/>
              </a:defRPr>
            </a:lvl9pPr>
          </a:lstStyle>
          <a:p>
            <a:fld id="{A2775C54-BEB4-2046-A199-C3CA69D444C1}" type="slidenum">
              <a:rPr lang="en-US" altLang="en-US" smtClean="0">
                <a:latin typeface="Calibri" panose="020F0502020204030204" pitchFamily="34" charset="0"/>
              </a:rPr>
              <a:pPr/>
              <a:t>54</a:t>
            </a:fld>
            <a:endParaRPr lang="en-US" altLang="en-US">
              <a:latin typeface="Calibri" panose="020F050202020403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a:extLst>
              <a:ext uri="{FF2B5EF4-FFF2-40B4-BE49-F238E27FC236}">
                <a16:creationId xmlns:a16="http://schemas.microsoft.com/office/drawing/2014/main" id="{0D48799D-71A6-F64B-9B27-12B30A8D480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2" name="Notes Placeholder 2">
            <a:extLst>
              <a:ext uri="{FF2B5EF4-FFF2-40B4-BE49-F238E27FC236}">
                <a16:creationId xmlns:a16="http://schemas.microsoft.com/office/drawing/2014/main" id="{5BF7C715-D4DB-8A44-9FC1-6F3DA852EB0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Treatments from: 9/29/20 – 2/4/21</a:t>
            </a:r>
          </a:p>
          <a:p>
            <a:r>
              <a:rPr lang="en-US" altLang="en-US"/>
              <a:t>Did about 70 treatments twice per week</a:t>
            </a:r>
          </a:p>
          <a:p>
            <a:r>
              <a:rPr lang="en-US" altLang="en-US"/>
              <a:t>Data includes at least first 2 treatments per patient</a:t>
            </a:r>
          </a:p>
          <a:p>
            <a:r>
              <a:rPr lang="en-US" altLang="en-US"/>
              <a:t>NOTE: The labels said ”irritability” for question three rather than “withdrawal” recorded for NADA cohort data</a:t>
            </a:r>
          </a:p>
        </p:txBody>
      </p:sp>
      <p:sp>
        <p:nvSpPr>
          <p:cNvPr id="35843" name="Slide Number Placeholder 3">
            <a:extLst>
              <a:ext uri="{FF2B5EF4-FFF2-40B4-BE49-F238E27FC236}">
                <a16:creationId xmlns:a16="http://schemas.microsoft.com/office/drawing/2014/main" id="{991356EE-1841-5C49-82FE-288877CA9DA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Franklin Gothic Book" panose="020B0503020102020204" pitchFamily="34" charset="0"/>
                <a:ea typeface="MS PGothic" panose="020B0600070205080204" pitchFamily="34" charset="-128"/>
              </a:defRPr>
            </a:lvl1pPr>
            <a:lvl2pPr marL="742950" indent="-285750">
              <a:defRPr>
                <a:solidFill>
                  <a:schemeClr val="tx1"/>
                </a:solidFill>
                <a:latin typeface="Franklin Gothic Book" panose="020B0503020102020204" pitchFamily="34" charset="0"/>
                <a:ea typeface="MS PGothic" panose="020B0600070205080204" pitchFamily="34" charset="-128"/>
              </a:defRPr>
            </a:lvl2pPr>
            <a:lvl3pPr marL="1143000" indent="-228600">
              <a:defRPr>
                <a:solidFill>
                  <a:schemeClr val="tx1"/>
                </a:solidFill>
                <a:latin typeface="Franklin Gothic Book" panose="020B0503020102020204" pitchFamily="34" charset="0"/>
                <a:ea typeface="MS PGothic" panose="020B0600070205080204" pitchFamily="34" charset="-128"/>
              </a:defRPr>
            </a:lvl3pPr>
            <a:lvl4pPr marL="1600200" indent="-228600">
              <a:defRPr>
                <a:solidFill>
                  <a:schemeClr val="tx1"/>
                </a:solidFill>
                <a:latin typeface="Franklin Gothic Book" panose="020B0503020102020204" pitchFamily="34" charset="0"/>
                <a:ea typeface="MS PGothic" panose="020B0600070205080204" pitchFamily="34" charset="-128"/>
              </a:defRPr>
            </a:lvl4pPr>
            <a:lvl5pPr marL="2057400" indent="-228600">
              <a:defRPr>
                <a:solidFill>
                  <a:schemeClr val="tx1"/>
                </a:solidFill>
                <a:latin typeface="Franklin Gothic Book" panose="020B05030201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Franklin Gothic Book" panose="020B05030201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Franklin Gothic Book" panose="020B05030201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Franklin Gothic Book" panose="020B05030201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Franklin Gothic Book" panose="020B0503020102020204" pitchFamily="34" charset="0"/>
                <a:ea typeface="MS PGothic" panose="020B0600070205080204" pitchFamily="34" charset="-128"/>
              </a:defRPr>
            </a:lvl9pPr>
          </a:lstStyle>
          <a:p>
            <a:fld id="{93C1B7B8-7B09-DD41-9D9A-16C56B24BAE7}" type="slidenum">
              <a:rPr lang="en-US" altLang="en-US" smtClean="0">
                <a:latin typeface="Calibri" panose="020F0502020204030204" pitchFamily="34" charset="0"/>
              </a:rPr>
              <a:pPr/>
              <a:t>57</a:t>
            </a:fld>
            <a:endParaRPr lang="en-US" altLang="en-US">
              <a:latin typeface="Calibri" panose="020F050202020403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Passed out of the House 66 to 2</a:t>
            </a:r>
          </a:p>
          <a:p>
            <a:r>
              <a:rPr lang="en-US" dirty="0"/>
              <a:t>Unanimously out of the Senate</a:t>
            </a:r>
          </a:p>
        </p:txBody>
      </p:sp>
      <p:sp>
        <p:nvSpPr>
          <p:cNvPr id="4" name="Slide Number Placeholder 3"/>
          <p:cNvSpPr>
            <a:spLocks noGrp="1"/>
          </p:cNvSpPr>
          <p:nvPr>
            <p:ph type="sldNum" sz="quarter" idx="5"/>
          </p:nvPr>
        </p:nvSpPr>
        <p:spPr/>
        <p:txBody>
          <a:bodyPr/>
          <a:lstStyle/>
          <a:p>
            <a:fld id="{F194F259-4425-6340-970E-9C586FFB41F1}" type="slidenum">
              <a:rPr lang="en-US" smtClean="0"/>
              <a:t>58</a:t>
            </a:fld>
            <a:endParaRPr lang="en-US"/>
          </a:p>
        </p:txBody>
      </p:sp>
    </p:spTree>
    <p:extLst>
      <p:ext uri="{BB962C8B-B14F-4D97-AF65-F5344CB8AC3E}">
        <p14:creationId xmlns:p14="http://schemas.microsoft.com/office/powerpoint/2010/main" val="297038354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Dr. Geller- Lawrence , MA. </a:t>
            </a:r>
          </a:p>
        </p:txBody>
      </p:sp>
      <p:sp>
        <p:nvSpPr>
          <p:cNvPr id="4" name="Slide Number Placeholder 3"/>
          <p:cNvSpPr>
            <a:spLocks noGrp="1"/>
          </p:cNvSpPr>
          <p:nvPr>
            <p:ph type="sldNum" sz="quarter" idx="5"/>
          </p:nvPr>
        </p:nvSpPr>
        <p:spPr/>
        <p:txBody>
          <a:bodyPr/>
          <a:lstStyle/>
          <a:p>
            <a:fld id="{7061DF04-F66E-4DCC-AEB7-D1BFDFE61E6B}" type="slidenum">
              <a:rPr lang="en-US" smtClean="0"/>
              <a:t>60</a:t>
            </a:fld>
            <a:endParaRPr lang="en-US"/>
          </a:p>
        </p:txBody>
      </p:sp>
    </p:spTree>
    <p:extLst>
      <p:ext uri="{BB962C8B-B14F-4D97-AF65-F5344CB8AC3E}">
        <p14:creationId xmlns:p14="http://schemas.microsoft.com/office/powerpoint/2010/main" val="39473545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Image Placeholder 1">
            <a:extLst>
              <a:ext uri="{FF2B5EF4-FFF2-40B4-BE49-F238E27FC236}">
                <a16:creationId xmlns:a16="http://schemas.microsoft.com/office/drawing/2014/main" id="{C458D966-54A9-6648-A7D1-86F71D6654A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6" name="Notes Placeholder 2">
            <a:extLst>
              <a:ext uri="{FF2B5EF4-FFF2-40B4-BE49-F238E27FC236}">
                <a16:creationId xmlns:a16="http://schemas.microsoft.com/office/drawing/2014/main" id="{D2B6C32B-2ECB-2A4E-AB20-2A2DC614C17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2227" name="Slide Number Placeholder 3">
            <a:extLst>
              <a:ext uri="{FF2B5EF4-FFF2-40B4-BE49-F238E27FC236}">
                <a16:creationId xmlns:a16="http://schemas.microsoft.com/office/drawing/2014/main" id="{24328524-6AE7-F644-B188-FFA6CEB683E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Franklin Gothic Book" panose="020B0503020102020204" pitchFamily="34" charset="0"/>
                <a:ea typeface="MS PGothic" panose="020B0600070205080204" pitchFamily="34" charset="-128"/>
              </a:defRPr>
            </a:lvl1pPr>
            <a:lvl2pPr marL="742950" indent="-285750">
              <a:defRPr>
                <a:solidFill>
                  <a:schemeClr val="tx1"/>
                </a:solidFill>
                <a:latin typeface="Franklin Gothic Book" panose="020B0503020102020204" pitchFamily="34" charset="0"/>
                <a:ea typeface="MS PGothic" panose="020B0600070205080204" pitchFamily="34" charset="-128"/>
              </a:defRPr>
            </a:lvl2pPr>
            <a:lvl3pPr marL="1143000" indent="-228600">
              <a:defRPr>
                <a:solidFill>
                  <a:schemeClr val="tx1"/>
                </a:solidFill>
                <a:latin typeface="Franklin Gothic Book" panose="020B0503020102020204" pitchFamily="34" charset="0"/>
                <a:ea typeface="MS PGothic" panose="020B0600070205080204" pitchFamily="34" charset="-128"/>
              </a:defRPr>
            </a:lvl3pPr>
            <a:lvl4pPr marL="1600200" indent="-228600">
              <a:defRPr>
                <a:solidFill>
                  <a:schemeClr val="tx1"/>
                </a:solidFill>
                <a:latin typeface="Franklin Gothic Book" panose="020B0503020102020204" pitchFamily="34" charset="0"/>
                <a:ea typeface="MS PGothic" panose="020B0600070205080204" pitchFamily="34" charset="-128"/>
              </a:defRPr>
            </a:lvl4pPr>
            <a:lvl5pPr marL="2057400" indent="-228600">
              <a:defRPr>
                <a:solidFill>
                  <a:schemeClr val="tx1"/>
                </a:solidFill>
                <a:latin typeface="Franklin Gothic Book" panose="020B05030201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Franklin Gothic Book" panose="020B05030201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Franklin Gothic Book" panose="020B05030201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Franklin Gothic Book" panose="020B05030201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Franklin Gothic Book" panose="020B0503020102020204" pitchFamily="34" charset="0"/>
                <a:ea typeface="MS PGothic" panose="020B0600070205080204" pitchFamily="34" charset="-128"/>
              </a:defRPr>
            </a:lvl9pPr>
          </a:lstStyle>
          <a:p>
            <a:fld id="{4CB8B7F2-8459-BA40-98DC-DD803224FDC4}" type="slidenum">
              <a:rPr lang="en-US" altLang="en-US" smtClean="0">
                <a:latin typeface="Calibri" panose="020F0502020204030204" pitchFamily="34" charset="0"/>
              </a:rPr>
              <a:pPr/>
              <a:t>75</a:t>
            </a:fld>
            <a:endParaRPr lang="en-US" altLang="en-US">
              <a:latin typeface="Calibri" panose="020F0502020204030204"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E07546-FD2E-0C4E-A717-0FF940F9B7B8}" type="slidenum">
              <a:rPr lang="en-US" smtClean="0"/>
              <a:t>77</a:t>
            </a:fld>
            <a:endParaRPr lang="en-US"/>
          </a:p>
        </p:txBody>
      </p:sp>
    </p:spTree>
    <p:extLst>
      <p:ext uri="{BB962C8B-B14F-4D97-AF65-F5344CB8AC3E}">
        <p14:creationId xmlns:p14="http://schemas.microsoft.com/office/powerpoint/2010/main" val="368514977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E07546-FD2E-0C4E-A717-0FF940F9B7B8}" type="slidenum">
              <a:rPr lang="en-US" smtClean="0"/>
              <a:t>78</a:t>
            </a:fld>
            <a:endParaRPr lang="en-US"/>
          </a:p>
        </p:txBody>
      </p:sp>
    </p:spTree>
    <p:extLst>
      <p:ext uri="{BB962C8B-B14F-4D97-AF65-F5344CB8AC3E}">
        <p14:creationId xmlns:p14="http://schemas.microsoft.com/office/powerpoint/2010/main" val="13710118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new APA president’s theme for his presidency.  Growing up in India his father died at the age of 42 of a heart attach, leaving his young mother to care for 5 children. He was the youngest, at age 2 and has no memory of his father. He plans to develop a training curriculum for trainees and APA members focusing on the implementation of the 6 pillars of lifestyle medicine, nutrition with plant based diet, movement, sleep, stress management, healthy social connection and reduction of risky substances into clinical practice and organizational structure as well as encouraging research. We are going to talk about these pillars, also called modifiable lifestyle factors in functional medicine, which is what my training is in, and how the current research supports healing for patients with mental health and SUD. </a:t>
            </a:r>
          </a:p>
        </p:txBody>
      </p:sp>
      <p:sp>
        <p:nvSpPr>
          <p:cNvPr id="4" name="Slide Number Placeholder 3"/>
          <p:cNvSpPr>
            <a:spLocks noGrp="1"/>
          </p:cNvSpPr>
          <p:nvPr>
            <p:ph type="sldNum" sz="quarter" idx="5"/>
          </p:nvPr>
        </p:nvSpPr>
        <p:spPr/>
        <p:txBody>
          <a:bodyPr/>
          <a:lstStyle/>
          <a:p>
            <a:fld id="{7061DF04-F66E-4DCC-AEB7-D1BFDFE61E6B}" type="slidenum">
              <a:rPr lang="en-US" smtClean="0"/>
              <a:t>11</a:t>
            </a:fld>
            <a:endParaRPr lang="en-US"/>
          </a:p>
        </p:txBody>
      </p:sp>
    </p:spTree>
    <p:extLst>
      <p:ext uri="{BB962C8B-B14F-4D97-AF65-F5344CB8AC3E}">
        <p14:creationId xmlns:p14="http://schemas.microsoft.com/office/powerpoint/2010/main" val="24491418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NewRomanPSMT"/>
              </a:rPr>
              <a:t>2012This paper is the result of the deliberations of a panel of substance abuse treatment and research experts convened by the National Institute on Drug Abuse to discuss appropriate outcome measures for clinical trials of substance use disorder treatments.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NewRomanPSM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NewRomanPSMT"/>
              </a:rPr>
              <a:t>What I hope to illustrate today is that lifestyle interventions in treatment, and the existing data to support them, do include some of these outcomes, though not measured with validated scales per se, and that we should diligently work to increase access to funding and policy changes that affect treatment paradigms including length of stay and curriculum requirements and research opportunities that allow us to follow these treatment outcomes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NewRomanPSMT"/>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US" sz="1800" dirty="0">
                <a:effectLst/>
                <a:latin typeface="TimesNewRomanPSMT"/>
              </a:rPr>
              <a:t>SUD impacts the individual, the family, the community – getting people to stop using substances is just one tiny piece of the picture – rebuilding their lives and reintegrating them into their family and social systems is the hard work of treatment for the individual , the organizations, the infrastructure of treatment and the community – including criminal justice reform, funding, advocacy. Were so focused on just stop the drugs – how is that working out for us?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US" sz="1800" dirty="0">
                <a:effectLst/>
                <a:latin typeface="TimesNewRomanPSMT"/>
              </a:rPr>
              <a:t>Outcomes focus on drug use primarily  – time line feedback, urine drug screen, overdose, relapse – on an on about the drug use itself</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US" sz="1800" dirty="0">
                <a:effectLst/>
                <a:latin typeface="TimesNewRomanPSMT"/>
              </a:rPr>
              <a:t>How do we help people actually HEAL – Body, Mind and spirit, that is the question</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US" sz="1800" dirty="0">
                <a:effectLst/>
                <a:latin typeface="TimesNewRomanPSMT"/>
              </a:rPr>
              <a:t>Other outcomes have to be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US" sz="1800" dirty="0">
                <a:effectLst/>
                <a:latin typeface="TimesNewRomanPSMT"/>
              </a:rPr>
              <a:t>1. A consequence of excessive drug use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US" sz="1800" dirty="0">
                <a:effectLst/>
                <a:latin typeface="TimesNewRomanPSMT"/>
              </a:rPr>
              <a:t>2. clinical importance and relevance – tolerance is relevant to the development of a SUD, but it does not end up playing an important role in outcomes of treatment – we are NOT treating people to reduce tolerance – we are treating them to reduce cravings</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US" sz="1800" dirty="0">
                <a:effectLst/>
                <a:latin typeface="TimesNewRomanPSMT"/>
              </a:rPr>
              <a:t>3. The outcome is common across drugs of abuse – following a specific withdrawal symptom for patient with stimulant use disorder versus measuring an improvement in self efficacy – the withdrawal symptom would not be generalizable to all patients with SUD</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US" sz="1800" dirty="0">
                <a:effectLst/>
                <a:latin typeface="TimesNewRomanPSMT"/>
              </a:rPr>
              <a:t>4. </a:t>
            </a:r>
            <a:r>
              <a:rPr lang="en-US" sz="1800" b="1" dirty="0">
                <a:effectLst/>
                <a:latin typeface="TimesNewRomanPSMT"/>
              </a:rPr>
              <a:t>Practical measures with documented, strong psychometric properties are available to assess the outcome. You have to have a GOOD TOOL for assessing treatment outcome – Who QUOL BREF, Addiction Severity Index – though very long and more difficult to administer and summarize</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US" sz="1800" b="1" dirty="0">
                <a:effectLst/>
                <a:latin typeface="TimesNewRomanPSMT"/>
              </a:rPr>
              <a:t>5. Treatment has to reliably alter the outcome – cessation of drug use can be measured more quickly than changes in quality of life, or self-efficacy – these changes take time – so then we run into the heart of the matter – funding, time in treatment, follow up, man power, </a:t>
            </a:r>
            <a:r>
              <a:rPr lang="en-US" sz="1800" b="1" dirty="0" err="1">
                <a:effectLst/>
                <a:latin typeface="TimesNewRomanPSMT"/>
              </a:rPr>
              <a:t>etc</a:t>
            </a:r>
            <a:r>
              <a:rPr lang="en-US" sz="1800" b="1" dirty="0">
                <a:effectLst/>
                <a:latin typeface="TimesNewRomanPSMT"/>
              </a:rPr>
              <a:t> </a:t>
            </a:r>
            <a:r>
              <a:rPr lang="en-US" sz="1800" b="1" dirty="0" err="1">
                <a:effectLst/>
                <a:latin typeface="TimesNewRomanPSMT"/>
              </a:rPr>
              <a:t>etc</a:t>
            </a:r>
            <a:r>
              <a:rPr lang="en-US" sz="1800" b="1" dirty="0">
                <a:effectLst/>
                <a:latin typeface="TimesNewRomanPSMT"/>
              </a:rPr>
              <a:t> – treatment determined by insurance companies, not doctors and clinicians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US" sz="1800" b="1" dirty="0">
                <a:effectLst/>
                <a:latin typeface="TimesNewRomanPSMT"/>
              </a:rPr>
              <a:t>Never the less – these are important considerations and I would argue that the inclusion of lifestyle education and interventions in treatment across the continuum is an important component as it’s outcomes include improvement in all of these areas </a:t>
            </a:r>
            <a:endParaRPr lang="en-US" sz="1800" b="1" dirty="0">
              <a:effectLst/>
              <a:latin typeface="TimesNewRomanP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lang="en-US" dirty="0"/>
          </a:p>
        </p:txBody>
      </p:sp>
      <p:sp>
        <p:nvSpPr>
          <p:cNvPr id="4" name="Slide Number Placeholder 3"/>
          <p:cNvSpPr>
            <a:spLocks noGrp="1"/>
          </p:cNvSpPr>
          <p:nvPr>
            <p:ph type="sldNum" sz="quarter" idx="5"/>
          </p:nvPr>
        </p:nvSpPr>
        <p:spPr/>
        <p:txBody>
          <a:bodyPr/>
          <a:lstStyle/>
          <a:p>
            <a:fld id="{7061DF04-F66E-4DCC-AEB7-D1BFDFE61E6B}" type="slidenum">
              <a:rPr lang="en-US" smtClean="0"/>
              <a:t>14</a:t>
            </a:fld>
            <a:endParaRPr lang="en-US"/>
          </a:p>
        </p:txBody>
      </p:sp>
    </p:spTree>
    <p:extLst>
      <p:ext uri="{BB962C8B-B14F-4D97-AF65-F5344CB8AC3E}">
        <p14:creationId xmlns:p14="http://schemas.microsoft.com/office/powerpoint/2010/main" val="4606502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treatment programs have curriculum that includes some lifestyle interventions, many include or require trips to the gym, or yoga, meditation , acupuncture for stress reduction, treatment is delivered in a group model, highlighting the importance of rebuilding social connections and the importance of shared experiences. However, attention to the delivery of supportive nutrition and education about nutrition is lacking. There is a significant void in the research as well. </a:t>
            </a:r>
          </a:p>
          <a:p>
            <a:endParaRPr lang="en-US" dirty="0"/>
          </a:p>
        </p:txBody>
      </p:sp>
      <p:sp>
        <p:nvSpPr>
          <p:cNvPr id="4" name="Slide Number Placeholder 3"/>
          <p:cNvSpPr>
            <a:spLocks noGrp="1"/>
          </p:cNvSpPr>
          <p:nvPr>
            <p:ph type="sldNum" sz="quarter" idx="5"/>
          </p:nvPr>
        </p:nvSpPr>
        <p:spPr/>
        <p:txBody>
          <a:bodyPr/>
          <a:lstStyle/>
          <a:p>
            <a:fld id="{7061DF04-F66E-4DCC-AEB7-D1BFDFE61E6B}" type="slidenum">
              <a:rPr lang="en-US" smtClean="0"/>
              <a:t>15</a:t>
            </a:fld>
            <a:endParaRPr lang="en-US"/>
          </a:p>
        </p:txBody>
      </p:sp>
    </p:spTree>
    <p:extLst>
      <p:ext uri="{BB962C8B-B14F-4D97-AF65-F5344CB8AC3E}">
        <p14:creationId xmlns:p14="http://schemas.microsoft.com/office/powerpoint/2010/main" val="15839891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These are two papers reporting causes of death and hospital admission for patients with SUD – the one on the right with the circles from London, the one on the left from Norway. These patients were using heroin on the right as well as other substances, but all using at least heroin, on then on the left, patient were on MOUD with a history of heroin use. In both studies the number  of deaths directly related to drug use, overdose, accident, infection, were both less than the number of deaths related to somatic illness, meaning chronic disease related deaths. Both less than 50% related to drug use. The number one cause of death, cardiovascular disease, complications of GI related illness, not including substance related liver disease, pulmonary disease primarily COPD, which is of course from tobacco, but not directly related to opioid or other drug use, and cancers. These risks of death from somatic illness on the left were higher than for people who use drugs, in the darkly shaded areas, than for those who did not. So – people who use substances die more often from chronic disease than directly from their use, and they more often from these diseases than the general population. SO in my mind, were missing an opportunity to extend the quality and quantity of our patients in recovery by helping them to heal their bodies and reduce their risk of morbidity and mortality from these lifestyle related illnesses. Why are we not focused on this early in recovery, and beyond? </a:t>
            </a:r>
          </a:p>
        </p:txBody>
      </p:sp>
      <p:sp>
        <p:nvSpPr>
          <p:cNvPr id="4" name="Slide Number Placeholder 3"/>
          <p:cNvSpPr>
            <a:spLocks noGrp="1"/>
          </p:cNvSpPr>
          <p:nvPr>
            <p:ph type="sldNum" sz="quarter" idx="5"/>
          </p:nvPr>
        </p:nvSpPr>
        <p:spPr/>
        <p:txBody>
          <a:bodyPr/>
          <a:lstStyle/>
          <a:p>
            <a:fld id="{F194F259-4425-6340-970E-9C586FFB41F1}" type="slidenum">
              <a:rPr lang="en-US" smtClean="0"/>
              <a:t>16</a:t>
            </a:fld>
            <a:endParaRPr lang="en-US"/>
          </a:p>
        </p:txBody>
      </p:sp>
    </p:spTree>
    <p:extLst>
      <p:ext uri="{BB962C8B-B14F-4D97-AF65-F5344CB8AC3E}">
        <p14:creationId xmlns:p14="http://schemas.microsoft.com/office/powerpoint/2010/main" val="8161857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Lifestyle related illnesses have finally surpassed tobacco related illness as a cause of death in our country.. We are dying of poor nutrition, sedentary lifestyle , and stress. Heart attacks, complications of Type 2 DM, obesity and lifestyle related cancers like breast, prostate and colon can all be mitigated with lifestyle interventions in our patients. </a:t>
            </a:r>
          </a:p>
          <a:p>
            <a:r>
              <a:rPr lang="en-US" dirty="0"/>
              <a:t>Tell the story of Kent Nielsen </a:t>
            </a:r>
          </a:p>
        </p:txBody>
      </p:sp>
      <p:sp>
        <p:nvSpPr>
          <p:cNvPr id="4" name="Slide Number Placeholder 3"/>
          <p:cNvSpPr>
            <a:spLocks noGrp="1"/>
          </p:cNvSpPr>
          <p:nvPr>
            <p:ph type="sldNum" sz="quarter" idx="5"/>
          </p:nvPr>
        </p:nvSpPr>
        <p:spPr/>
        <p:txBody>
          <a:bodyPr/>
          <a:lstStyle/>
          <a:p>
            <a:fld id="{7061DF04-F66E-4DCC-AEB7-D1BFDFE61E6B}" type="slidenum">
              <a:rPr lang="en-US" smtClean="0"/>
              <a:t>17</a:t>
            </a:fld>
            <a:endParaRPr lang="en-US"/>
          </a:p>
        </p:txBody>
      </p:sp>
    </p:spTree>
    <p:extLst>
      <p:ext uri="{BB962C8B-B14F-4D97-AF65-F5344CB8AC3E}">
        <p14:creationId xmlns:p14="http://schemas.microsoft.com/office/powerpoint/2010/main" val="40754183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Lifestyle Interventions </a:t>
            </a:r>
          </a:p>
          <a:p>
            <a:endParaRPr lang="en-US"/>
          </a:p>
        </p:txBody>
      </p:sp>
      <p:sp>
        <p:nvSpPr>
          <p:cNvPr id="4" name="Slide Number Placeholder 3"/>
          <p:cNvSpPr>
            <a:spLocks noGrp="1"/>
          </p:cNvSpPr>
          <p:nvPr>
            <p:ph type="sldNum" sz="quarter" idx="5"/>
          </p:nvPr>
        </p:nvSpPr>
        <p:spPr/>
        <p:txBody>
          <a:bodyPr/>
          <a:lstStyle/>
          <a:p>
            <a:fld id="{F194F259-4425-6340-970E-9C586FFB41F1}" type="slidenum">
              <a:rPr lang="en-US" smtClean="0"/>
              <a:t>18</a:t>
            </a:fld>
            <a:endParaRPr lang="en-US"/>
          </a:p>
        </p:txBody>
      </p:sp>
    </p:spTree>
    <p:extLst>
      <p:ext uri="{BB962C8B-B14F-4D97-AF65-F5344CB8AC3E}">
        <p14:creationId xmlns:p14="http://schemas.microsoft.com/office/powerpoint/2010/main" val="7855289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6EA5807A-34FB-4B60-B266-730F6B8A17BD}" type="datetimeFigureOut">
              <a:rPr lang="en-US" smtClean="0"/>
              <a:t>7/25/24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E65A37A-3C65-4FF9-B23B-E3C4C519CFD2}" type="slidenum">
              <a:rPr lang="en-US" smtClean="0"/>
              <a:t>‹#›</a:t>
            </a:fld>
            <a:endParaRPr lang="en-US"/>
          </a:p>
        </p:txBody>
      </p:sp>
    </p:spTree>
    <p:extLst>
      <p:ext uri="{BB962C8B-B14F-4D97-AF65-F5344CB8AC3E}">
        <p14:creationId xmlns:p14="http://schemas.microsoft.com/office/powerpoint/2010/main" val="1308126496"/>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EA5807A-34FB-4B60-B266-730F6B8A17BD}" type="datetimeFigureOut">
              <a:rPr lang="en-US" smtClean="0"/>
              <a:t>7/25/24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65A37A-3C65-4FF9-B23B-E3C4C519CFD2}" type="slidenum">
              <a:rPr lang="en-US" smtClean="0"/>
              <a:t>‹#›</a:t>
            </a:fld>
            <a:endParaRPr lang="en-US"/>
          </a:p>
        </p:txBody>
      </p:sp>
    </p:spTree>
    <p:extLst>
      <p:ext uri="{BB962C8B-B14F-4D97-AF65-F5344CB8AC3E}">
        <p14:creationId xmlns:p14="http://schemas.microsoft.com/office/powerpoint/2010/main" val="15480983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EA5807A-34FB-4B60-B266-730F6B8A17BD}" type="datetimeFigureOut">
              <a:rPr lang="en-US" smtClean="0"/>
              <a:t>7/25/24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65A37A-3C65-4FF9-B23B-E3C4C519CFD2}" type="slidenum">
              <a:rPr lang="en-US" smtClean="0"/>
              <a:t>‹#›</a:t>
            </a:fld>
            <a:endParaRPr lang="en-US"/>
          </a:p>
        </p:txBody>
      </p:sp>
    </p:spTree>
    <p:extLst>
      <p:ext uri="{BB962C8B-B14F-4D97-AF65-F5344CB8AC3E}">
        <p14:creationId xmlns:p14="http://schemas.microsoft.com/office/powerpoint/2010/main" val="12024718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EA5807A-34FB-4B60-B266-730F6B8A17BD}" type="datetimeFigureOut">
              <a:rPr lang="en-US" smtClean="0"/>
              <a:t>7/25/24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E65A37A-3C65-4FF9-B23B-E3C4C519CFD2}" type="slidenum">
              <a:rPr lang="en-US" smtClean="0"/>
              <a:t>‹#›</a:t>
            </a:fld>
            <a:endParaRPr lang="en-US"/>
          </a:p>
        </p:txBody>
      </p:sp>
    </p:spTree>
    <p:extLst>
      <p:ext uri="{BB962C8B-B14F-4D97-AF65-F5344CB8AC3E}">
        <p14:creationId xmlns:p14="http://schemas.microsoft.com/office/powerpoint/2010/main" val="37898079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6EA5807A-34FB-4B60-B266-730F6B8A17BD}" type="datetimeFigureOut">
              <a:rPr lang="en-US" smtClean="0"/>
              <a:t>7/25/24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E65A37A-3C65-4FF9-B23B-E3C4C519CFD2}" type="slidenum">
              <a:rPr lang="en-US" smtClean="0"/>
              <a:t>‹#›</a:t>
            </a:fld>
            <a:endParaRPr lang="en-US"/>
          </a:p>
        </p:txBody>
      </p:sp>
    </p:spTree>
    <p:extLst>
      <p:ext uri="{BB962C8B-B14F-4D97-AF65-F5344CB8AC3E}">
        <p14:creationId xmlns:p14="http://schemas.microsoft.com/office/powerpoint/2010/main" val="3780484275"/>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6EA5807A-34FB-4B60-B266-730F6B8A17BD}" type="datetimeFigureOut">
              <a:rPr lang="en-US" smtClean="0"/>
              <a:t>7/25/24</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9E65A37A-3C65-4FF9-B23B-E3C4C519CFD2}" type="slidenum">
              <a:rPr lang="en-US" smtClean="0"/>
              <a:t>‹#›</a:t>
            </a:fld>
            <a:endParaRPr lang="en-US"/>
          </a:p>
        </p:txBody>
      </p:sp>
    </p:spTree>
    <p:extLst>
      <p:ext uri="{BB962C8B-B14F-4D97-AF65-F5344CB8AC3E}">
        <p14:creationId xmlns:p14="http://schemas.microsoft.com/office/powerpoint/2010/main" val="10138211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6EA5807A-34FB-4B60-B266-730F6B8A17BD}" type="datetimeFigureOut">
              <a:rPr lang="en-US" smtClean="0"/>
              <a:t>7/25/24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E65A37A-3C65-4FF9-B23B-E3C4C519CFD2}"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5945986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EA5807A-34FB-4B60-B266-730F6B8A17BD}" type="datetimeFigureOut">
              <a:rPr lang="en-US" smtClean="0"/>
              <a:t>7/25/24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E65A37A-3C65-4FF9-B23B-E3C4C519CFD2}" type="slidenum">
              <a:rPr lang="en-US" smtClean="0"/>
              <a:t>‹#›</a:t>
            </a:fld>
            <a:endParaRPr lang="en-US"/>
          </a:p>
        </p:txBody>
      </p:sp>
    </p:spTree>
    <p:extLst>
      <p:ext uri="{BB962C8B-B14F-4D97-AF65-F5344CB8AC3E}">
        <p14:creationId xmlns:p14="http://schemas.microsoft.com/office/powerpoint/2010/main" val="1156245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A5807A-34FB-4B60-B266-730F6B8A17BD}" type="datetimeFigureOut">
              <a:rPr lang="en-US" smtClean="0"/>
              <a:t>7/25/24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E65A37A-3C65-4FF9-B23B-E3C4C519CFD2}" type="slidenum">
              <a:rPr lang="en-US" smtClean="0"/>
              <a:t>‹#›</a:t>
            </a:fld>
            <a:endParaRPr lang="en-US"/>
          </a:p>
        </p:txBody>
      </p:sp>
    </p:spTree>
    <p:extLst>
      <p:ext uri="{BB962C8B-B14F-4D97-AF65-F5344CB8AC3E}">
        <p14:creationId xmlns:p14="http://schemas.microsoft.com/office/powerpoint/2010/main" val="40348682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8"/>
          <p:cNvSpPr>
            <a:spLocks noGrp="1"/>
          </p:cNvSpPr>
          <p:nvPr>
            <p:ph type="dt" sz="half" idx="10"/>
          </p:nvPr>
        </p:nvSpPr>
        <p:spPr/>
        <p:txBody>
          <a:bodyPr/>
          <a:lstStyle/>
          <a:p>
            <a:fld id="{6EA5807A-34FB-4B60-B266-730F6B8A17BD}" type="datetimeFigureOut">
              <a:rPr lang="en-US" smtClean="0"/>
              <a:t>7/25/24</a:t>
            </a:fld>
            <a:endParaRPr lang="en-US"/>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a:p>
        </p:txBody>
      </p:sp>
      <p:sp>
        <p:nvSpPr>
          <p:cNvPr id="11" name="Slide Number Placeholder 10"/>
          <p:cNvSpPr>
            <a:spLocks noGrp="1"/>
          </p:cNvSpPr>
          <p:nvPr>
            <p:ph type="sldNum" sz="quarter" idx="12"/>
          </p:nvPr>
        </p:nvSpPr>
        <p:spPr/>
        <p:txBody>
          <a:bodyPr/>
          <a:lstStyle/>
          <a:p>
            <a:fld id="{9E65A37A-3C65-4FF9-B23B-E3C4C519CFD2}" type="slidenum">
              <a:rPr lang="en-US" smtClean="0"/>
              <a:t>‹#›</a:t>
            </a:fld>
            <a:endParaRPr lang="en-US"/>
          </a:p>
        </p:txBody>
      </p:sp>
    </p:spTree>
    <p:extLst>
      <p:ext uri="{BB962C8B-B14F-4D97-AF65-F5344CB8AC3E}">
        <p14:creationId xmlns:p14="http://schemas.microsoft.com/office/powerpoint/2010/main" val="10951462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6EA5807A-34FB-4B60-B266-730F6B8A17BD}" type="datetimeFigureOut">
              <a:rPr lang="en-US" smtClean="0"/>
              <a:t>7/25/24</a:t>
            </a:fld>
            <a:endParaRPr lang="en-US"/>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a:p>
        </p:txBody>
      </p:sp>
      <p:sp>
        <p:nvSpPr>
          <p:cNvPr id="10" name="Slide Number Placeholder 9"/>
          <p:cNvSpPr>
            <a:spLocks noGrp="1"/>
          </p:cNvSpPr>
          <p:nvPr>
            <p:ph type="sldNum" sz="quarter" idx="12"/>
          </p:nvPr>
        </p:nvSpPr>
        <p:spPr/>
        <p:txBody>
          <a:bodyPr/>
          <a:lstStyle/>
          <a:p>
            <a:fld id="{9E65A37A-3C65-4FF9-B23B-E3C4C519CFD2}" type="slidenum">
              <a:rPr lang="en-US" smtClean="0"/>
              <a:t>‹#›</a:t>
            </a:fld>
            <a:endParaRPr lang="en-US"/>
          </a:p>
        </p:txBody>
      </p:sp>
    </p:spTree>
    <p:extLst>
      <p:ext uri="{BB962C8B-B14F-4D97-AF65-F5344CB8AC3E}">
        <p14:creationId xmlns:p14="http://schemas.microsoft.com/office/powerpoint/2010/main" val="30625231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6EA5807A-34FB-4B60-B266-730F6B8A17BD}" type="datetimeFigureOut">
              <a:rPr lang="en-US" smtClean="0"/>
              <a:t>7/25/24</a:t>
            </a:fld>
            <a:endParaRPr lang="en-US"/>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9E65A37A-3C65-4FF9-B23B-E3C4C519CFD2}" type="slidenum">
              <a:rPr lang="en-US" smtClean="0"/>
              <a:t>‹#›</a:t>
            </a:fld>
            <a:endParaRPr lang="en-US"/>
          </a:p>
        </p:txBody>
      </p:sp>
    </p:spTree>
    <p:extLst>
      <p:ext uri="{BB962C8B-B14F-4D97-AF65-F5344CB8AC3E}">
        <p14:creationId xmlns:p14="http://schemas.microsoft.com/office/powerpoint/2010/main" val="1486525582"/>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youtube.com/watch?v=fEKlDJ_o3Fg"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3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48.jpeg"/><Relationship Id="rId4" Type="http://schemas.openxmlformats.org/officeDocument/2006/relationships/image" Target="../media/image47.jpeg"/></Relationships>
</file>

<file path=ppt/slides/_rels/slide3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svg"/></Relationships>
</file>

<file path=ppt/slides/_rels/slide4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4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61.jpeg"/><Relationship Id="rId7" Type="http://schemas.openxmlformats.org/officeDocument/2006/relationships/diagramColors" Target="../diagrams/colors4.xm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5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 Id="rId4" Type="http://schemas.openxmlformats.org/officeDocument/2006/relationships/hyperlink" Target="https://youtu.be/v7AYKMP6rOE"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5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69.jpeg"/></Relationships>
</file>

<file path=ppt/slides/_rels/slide59.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73.jpg"/><Relationship Id="rId4" Type="http://schemas.openxmlformats.org/officeDocument/2006/relationships/image" Target="../media/image72.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65.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66.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67.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hyperlink" Target="mailto:amydelagarza@mac.com" TargetMode="Externa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hyperlink" Target="https://bmchealthservres.biomedcentral.com/articles/10.1186/s12913-019-4282-z" TargetMode="Externa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hyperlink" Target="https://doi.org/10.3390/bs7020037"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hyperlink" Target="https://pubmed.ncbi.nlm.nih.gov/30982128/"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hyperlink" Target="https://psychscenehub.com/psychinsights/gut-microbiome-and-depression-pathophysiology-role-of-pre-and-probiotics-2/" TargetMode="Externa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hyperlink" Target="https://wiche.zoom.us/meeting/register/tJcvdeGqrjojH9TI5PQfCkVT6ALdBPy4uNhj"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824BBE-0C79-A1FC-0EC7-D5D3DD8B9A46}"/>
              </a:ext>
            </a:extLst>
          </p:cNvPr>
          <p:cNvSpPr>
            <a:spLocks noGrp="1"/>
          </p:cNvSpPr>
          <p:nvPr>
            <p:ph type="ctrTitle"/>
          </p:nvPr>
        </p:nvSpPr>
        <p:spPr>
          <a:xfrm>
            <a:off x="804672" y="656823"/>
            <a:ext cx="5928358" cy="3695721"/>
          </a:xfrm>
        </p:spPr>
        <p:txBody>
          <a:bodyPr>
            <a:normAutofit/>
          </a:bodyPr>
          <a:lstStyle/>
          <a:p>
            <a:br>
              <a:rPr lang="en-US" sz="3000" dirty="0"/>
            </a:br>
            <a:r>
              <a:rPr lang="en-US" sz="3000" dirty="0"/>
              <a:t>Wellness in Recovery</a:t>
            </a:r>
            <a:br>
              <a:rPr lang="en-US" sz="3300" dirty="0"/>
            </a:br>
            <a:r>
              <a:rPr lang="en-US" sz="2000" dirty="0"/>
              <a:t> </a:t>
            </a:r>
            <a:br>
              <a:rPr lang="en-US" sz="2000" dirty="0"/>
            </a:br>
            <a:r>
              <a:rPr lang="en-US" sz="2000" dirty="0"/>
              <a:t>Integrating Nutrition and Lifestyle interventions for healing Body and mind in </a:t>
            </a:r>
            <a:r>
              <a:rPr lang="en-US" sz="2000" dirty="0" err="1"/>
              <a:t>REcovery</a:t>
            </a:r>
            <a:endParaRPr lang="en-US" sz="2000" dirty="0"/>
          </a:p>
        </p:txBody>
      </p:sp>
      <p:sp>
        <p:nvSpPr>
          <p:cNvPr id="4" name="Subtitle 3">
            <a:extLst>
              <a:ext uri="{FF2B5EF4-FFF2-40B4-BE49-F238E27FC236}">
                <a16:creationId xmlns:a16="http://schemas.microsoft.com/office/drawing/2014/main" id="{F011CE09-A20F-8D61-5EDE-6AD960DA685B}"/>
              </a:ext>
            </a:extLst>
          </p:cNvPr>
          <p:cNvSpPr>
            <a:spLocks noGrp="1"/>
          </p:cNvSpPr>
          <p:nvPr>
            <p:ph type="subTitle" idx="1"/>
          </p:nvPr>
        </p:nvSpPr>
        <p:spPr>
          <a:xfrm>
            <a:off x="804672" y="4687909"/>
            <a:ext cx="5928358" cy="1513267"/>
          </a:xfrm>
        </p:spPr>
        <p:txBody>
          <a:bodyPr>
            <a:normAutofit/>
          </a:bodyPr>
          <a:lstStyle/>
          <a:p>
            <a:pPr>
              <a:lnSpc>
                <a:spcPct val="90000"/>
              </a:lnSpc>
            </a:pPr>
            <a:r>
              <a:rPr lang="en-US" sz="1800" dirty="0">
                <a:solidFill>
                  <a:schemeClr val="bg1"/>
                </a:solidFill>
              </a:rPr>
              <a:t>Amy de la Garza, MD, FASAM, IFMCP</a:t>
            </a:r>
          </a:p>
          <a:p>
            <a:pPr>
              <a:lnSpc>
                <a:spcPct val="90000"/>
              </a:lnSpc>
            </a:pPr>
            <a:r>
              <a:rPr lang="en-US" sz="1800" dirty="0">
                <a:solidFill>
                  <a:schemeClr val="bg1"/>
                </a:solidFill>
              </a:rPr>
              <a:t>Region 10 Opioid Summit</a:t>
            </a:r>
          </a:p>
          <a:p>
            <a:pPr>
              <a:lnSpc>
                <a:spcPct val="90000"/>
              </a:lnSpc>
            </a:pPr>
            <a:r>
              <a:rPr lang="en-US" sz="1800" dirty="0">
                <a:solidFill>
                  <a:schemeClr val="bg1"/>
                </a:solidFill>
              </a:rPr>
              <a:t>July 26, 2024</a:t>
            </a:r>
          </a:p>
        </p:txBody>
      </p:sp>
      <p:pic>
        <p:nvPicPr>
          <p:cNvPr id="2050" name="Picture 2" descr="A person and person standing in a room with rope barriers&#10;&#10;Description automatically generated">
            <a:extLst>
              <a:ext uri="{FF2B5EF4-FFF2-40B4-BE49-F238E27FC236}">
                <a16:creationId xmlns:a16="http://schemas.microsoft.com/office/drawing/2014/main" id="{DF4BDBAC-6012-30B3-62B8-EC99BE2B10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260" r="2251"/>
          <a:stretch/>
        </p:blipFill>
        <p:spPr bwMode="auto">
          <a:xfrm>
            <a:off x="7537702" y="10"/>
            <a:ext cx="4654297"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05415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608FE-33F1-8CE2-72A6-8932D695C232}"/>
              </a:ext>
            </a:extLst>
          </p:cNvPr>
          <p:cNvSpPr>
            <a:spLocks noGrp="1"/>
          </p:cNvSpPr>
          <p:nvPr>
            <p:ph type="title"/>
          </p:nvPr>
        </p:nvSpPr>
        <p:spPr>
          <a:xfrm>
            <a:off x="804672" y="978776"/>
            <a:ext cx="5925310" cy="1174991"/>
          </a:xfrm>
        </p:spPr>
        <p:txBody>
          <a:bodyPr>
            <a:normAutofit/>
          </a:bodyPr>
          <a:lstStyle/>
          <a:p>
            <a:r>
              <a:rPr lang="en-US" sz="2400"/>
              <a:t>WHAT THIS PRESENTATION IS</a:t>
            </a:r>
          </a:p>
        </p:txBody>
      </p:sp>
      <p:sp>
        <p:nvSpPr>
          <p:cNvPr id="3" name="Content Placeholder 2">
            <a:extLst>
              <a:ext uri="{FF2B5EF4-FFF2-40B4-BE49-F238E27FC236}">
                <a16:creationId xmlns:a16="http://schemas.microsoft.com/office/drawing/2014/main" id="{B0802A1D-7530-ED0F-C1C2-FDAEFA6A321B}"/>
              </a:ext>
            </a:extLst>
          </p:cNvPr>
          <p:cNvSpPr>
            <a:spLocks noGrp="1"/>
          </p:cNvSpPr>
          <p:nvPr>
            <p:ph idx="1"/>
          </p:nvPr>
        </p:nvSpPr>
        <p:spPr>
          <a:xfrm>
            <a:off x="804672" y="2640692"/>
            <a:ext cx="5925310" cy="3255252"/>
          </a:xfrm>
        </p:spPr>
        <p:txBody>
          <a:bodyPr>
            <a:normAutofit fontScale="92500" lnSpcReduction="20000"/>
          </a:bodyPr>
          <a:lstStyle/>
          <a:p>
            <a:r>
              <a:rPr lang="en-US" dirty="0"/>
              <a:t>A DISCUSSION ABOUT HOW WE CAN LEVERAGE FOOD AS MEDICINE</a:t>
            </a:r>
          </a:p>
          <a:p>
            <a:r>
              <a:rPr lang="en-US" dirty="0"/>
              <a:t>A DISCUSSION ABOUT WHY THIS REALLY IS IMPORTANT TO PEOPLE</a:t>
            </a:r>
          </a:p>
          <a:p>
            <a:r>
              <a:rPr lang="en-US" dirty="0"/>
              <a:t>A DISCUSSION ABOUT HOW ACCESSIBLE SMALL CHANGES REALLY ARE AND WHAT A HUGE DIFFERENCE THEY CAN MAKE!!!</a:t>
            </a:r>
          </a:p>
          <a:p>
            <a:r>
              <a:rPr lang="en-US" dirty="0"/>
              <a:t>A MESSAGE OF HOPE</a:t>
            </a:r>
          </a:p>
          <a:p>
            <a:r>
              <a:rPr lang="en-US" dirty="0"/>
              <a:t>A CALL TO ACTION</a:t>
            </a:r>
          </a:p>
          <a:p>
            <a:r>
              <a:rPr lang="en-US" dirty="0">
                <a:hlinkClick r:id="rId3"/>
              </a:rPr>
              <a:t>https://www.youtube.com/watch?v=fEKlDJ_o3Fg</a:t>
            </a:r>
            <a:endParaRPr lang="en-US" dirty="0"/>
          </a:p>
          <a:p>
            <a:r>
              <a:rPr lang="en-US" dirty="0"/>
              <a:t>VERNAL OPIOID SUMMIT STORY</a:t>
            </a:r>
          </a:p>
          <a:p>
            <a:endParaRPr lang="en-US" dirty="0"/>
          </a:p>
          <a:p>
            <a:endParaRPr lang="en-US" dirty="0"/>
          </a:p>
        </p:txBody>
      </p:sp>
      <p:pic>
        <p:nvPicPr>
          <p:cNvPr id="4098" name="Picture 2" descr="Vegan' Mayor Eric Adams won't say if he eats fish">
            <a:extLst>
              <a:ext uri="{FF2B5EF4-FFF2-40B4-BE49-F238E27FC236}">
                <a16:creationId xmlns:a16="http://schemas.microsoft.com/office/drawing/2014/main" id="{16AC7580-D1C7-EABF-D2CC-1B1DAC7325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1" b="1709"/>
          <a:stretch/>
        </p:blipFill>
        <p:spPr bwMode="auto">
          <a:xfrm>
            <a:off x="7534654" y="10"/>
            <a:ext cx="4657345"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6485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5CDBF-0432-3AE7-9CCE-A8D1BFEA7924}"/>
              </a:ext>
            </a:extLst>
          </p:cNvPr>
          <p:cNvSpPr>
            <a:spLocks noGrp="1"/>
          </p:cNvSpPr>
          <p:nvPr>
            <p:ph type="title"/>
          </p:nvPr>
        </p:nvSpPr>
        <p:spPr>
          <a:xfrm>
            <a:off x="5445496" y="978776"/>
            <a:ext cx="5925310" cy="1174991"/>
          </a:xfrm>
        </p:spPr>
        <p:txBody>
          <a:bodyPr>
            <a:normAutofit/>
          </a:bodyPr>
          <a:lstStyle/>
          <a:p>
            <a:r>
              <a:rPr lang="en-US" sz="2000"/>
              <a:t>American Psychiatric Association</a:t>
            </a:r>
            <a:br>
              <a:rPr lang="en-US" sz="2000"/>
            </a:br>
            <a:r>
              <a:rPr lang="en-US" sz="2000"/>
              <a:t>Dr. Ramaswamy Viswanathan</a:t>
            </a:r>
          </a:p>
        </p:txBody>
      </p:sp>
      <p:pic>
        <p:nvPicPr>
          <p:cNvPr id="5122" name="Picture 2" descr="headshot Ramaswamy Viswanathan, MD">
            <a:extLst>
              <a:ext uri="{FF2B5EF4-FFF2-40B4-BE49-F238E27FC236}">
                <a16:creationId xmlns:a16="http://schemas.microsoft.com/office/drawing/2014/main" id="{C18C7200-A4CC-5630-38AF-0A4CA51C3E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8544" r="13545"/>
          <a:stretch/>
        </p:blipFill>
        <p:spPr bwMode="auto">
          <a:xfrm>
            <a:off x="20" y="10"/>
            <a:ext cx="4657325" cy="685799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76492DD8-9D89-2961-FD0A-7FDF2CD8EF31}"/>
              </a:ext>
            </a:extLst>
          </p:cNvPr>
          <p:cNvSpPr>
            <a:spLocks noGrp="1"/>
          </p:cNvSpPr>
          <p:nvPr>
            <p:ph idx="1"/>
          </p:nvPr>
        </p:nvSpPr>
        <p:spPr>
          <a:xfrm>
            <a:off x="5445496" y="2640692"/>
            <a:ext cx="5925310" cy="3255252"/>
          </a:xfrm>
        </p:spPr>
        <p:txBody>
          <a:bodyPr>
            <a:normAutofit/>
          </a:bodyPr>
          <a:lstStyle/>
          <a:p>
            <a:pPr marL="0" indent="0">
              <a:buNone/>
            </a:pPr>
            <a:r>
              <a:rPr lang="en-US" b="1" i="0">
                <a:effectLst/>
                <a:latin typeface="verdana" panose="020B0604030504040204" pitchFamily="34" charset="0"/>
              </a:rPr>
              <a:t>Lifestyle for Positive Physical and Mental Health</a:t>
            </a:r>
          </a:p>
          <a:p>
            <a:r>
              <a:rPr lang="en-US" b="0" i="0">
                <a:effectLst/>
                <a:latin typeface="verdana" panose="020B0604030504040204" pitchFamily="34" charset="0"/>
              </a:rPr>
              <a:t>“Lifestyle interventions should be offered in addition to psychotherapy, pharmacotherapy, other somatic therapy, and attention to social determinants of health, not only to ameliorate or cure illnesses, but to help people lead positive, meaningful lives.”</a:t>
            </a:r>
          </a:p>
        </p:txBody>
      </p:sp>
    </p:spTree>
    <p:extLst>
      <p:ext uri="{BB962C8B-B14F-4D97-AF65-F5344CB8AC3E}">
        <p14:creationId xmlns:p14="http://schemas.microsoft.com/office/powerpoint/2010/main" val="21110043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3F39B-2C4B-D668-F8A3-F840D2DCFA2D}"/>
              </a:ext>
            </a:extLst>
          </p:cNvPr>
          <p:cNvSpPr>
            <a:spLocks noGrp="1"/>
          </p:cNvSpPr>
          <p:nvPr>
            <p:ph type="title"/>
          </p:nvPr>
        </p:nvSpPr>
        <p:spPr/>
        <p:txBody>
          <a:bodyPr/>
          <a:lstStyle/>
          <a:p>
            <a:r>
              <a:rPr lang="en-US"/>
              <a:t>Objectives</a:t>
            </a:r>
          </a:p>
        </p:txBody>
      </p:sp>
      <p:sp>
        <p:nvSpPr>
          <p:cNvPr id="3" name="Content Placeholder 2">
            <a:extLst>
              <a:ext uri="{FF2B5EF4-FFF2-40B4-BE49-F238E27FC236}">
                <a16:creationId xmlns:a16="http://schemas.microsoft.com/office/drawing/2014/main" id="{7ADB919A-89DE-E640-7D8C-0DDAA2F49008}"/>
              </a:ext>
            </a:extLst>
          </p:cNvPr>
          <p:cNvSpPr>
            <a:spLocks noGrp="1"/>
          </p:cNvSpPr>
          <p:nvPr>
            <p:ph idx="1"/>
          </p:nvPr>
        </p:nvSpPr>
        <p:spPr/>
        <p:txBody>
          <a:bodyPr/>
          <a:lstStyle/>
          <a:p>
            <a:r>
              <a:rPr lang="en-US"/>
              <a:t>Understand why nutrition and lifestyle interventions are important in the treatment of patients with SUD</a:t>
            </a:r>
          </a:p>
          <a:p>
            <a:r>
              <a:rPr lang="en-US"/>
              <a:t>Identify the modifiable lifestyle factors that can be addressed to support treatment and recovery </a:t>
            </a:r>
          </a:p>
          <a:p>
            <a:r>
              <a:rPr lang="en-US"/>
              <a:t>Understand how these lifestyle factors impact healing in recovery </a:t>
            </a:r>
          </a:p>
          <a:p>
            <a:r>
              <a:rPr lang="en-US"/>
              <a:t>Understand the implementation process for a lifestyle program within treatment programming</a:t>
            </a:r>
          </a:p>
        </p:txBody>
      </p:sp>
    </p:spTree>
    <p:extLst>
      <p:ext uri="{BB962C8B-B14F-4D97-AF65-F5344CB8AC3E}">
        <p14:creationId xmlns:p14="http://schemas.microsoft.com/office/powerpoint/2010/main" val="40449351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19E9C-F7B9-D0C6-EDF2-D1DDCBABABDF}"/>
              </a:ext>
            </a:extLst>
          </p:cNvPr>
          <p:cNvSpPr>
            <a:spLocks noGrp="1"/>
          </p:cNvSpPr>
          <p:nvPr>
            <p:ph type="title"/>
          </p:nvPr>
        </p:nvSpPr>
        <p:spPr>
          <a:xfrm>
            <a:off x="6900672" y="978776"/>
            <a:ext cx="4486656" cy="1174991"/>
          </a:xfrm>
        </p:spPr>
        <p:txBody>
          <a:bodyPr>
            <a:normAutofit/>
          </a:bodyPr>
          <a:lstStyle/>
          <a:p>
            <a:r>
              <a:rPr lang="en-US" sz="1900"/>
              <a:t>Why are Lifestyle considerations important in treatment of SUD?</a:t>
            </a:r>
          </a:p>
        </p:txBody>
      </p:sp>
      <p:pic>
        <p:nvPicPr>
          <p:cNvPr id="5" name="Picture 4" descr="Vegetables and fruits in a row">
            <a:extLst>
              <a:ext uri="{FF2B5EF4-FFF2-40B4-BE49-F238E27FC236}">
                <a16:creationId xmlns:a16="http://schemas.microsoft.com/office/drawing/2014/main" id="{87CFBCA6-56A6-7BB3-1828-64BEC2EAA0F7}"/>
              </a:ext>
            </a:extLst>
          </p:cNvPr>
          <p:cNvPicPr>
            <a:picLocks noChangeAspect="1"/>
          </p:cNvPicPr>
          <p:nvPr/>
        </p:nvPicPr>
        <p:blipFill rotWithShape="1">
          <a:blip r:embed="rId2"/>
          <a:srcRect l="8536" r="32221" b="-1"/>
          <a:stretch/>
        </p:blipFill>
        <p:spPr>
          <a:xfrm>
            <a:off x="20" y="10"/>
            <a:ext cx="6086621" cy="6857990"/>
          </a:xfrm>
          <a:prstGeom prst="rect">
            <a:avLst/>
          </a:prstGeom>
        </p:spPr>
      </p:pic>
      <p:sp>
        <p:nvSpPr>
          <p:cNvPr id="3" name="Content Placeholder 2">
            <a:extLst>
              <a:ext uri="{FF2B5EF4-FFF2-40B4-BE49-F238E27FC236}">
                <a16:creationId xmlns:a16="http://schemas.microsoft.com/office/drawing/2014/main" id="{B75D7B6B-E944-9956-99B5-CE1CC3A6C537}"/>
              </a:ext>
            </a:extLst>
          </p:cNvPr>
          <p:cNvSpPr>
            <a:spLocks noGrp="1"/>
          </p:cNvSpPr>
          <p:nvPr>
            <p:ph idx="1"/>
          </p:nvPr>
        </p:nvSpPr>
        <p:spPr>
          <a:xfrm>
            <a:off x="6900672" y="2640692"/>
            <a:ext cx="4486656" cy="3255252"/>
          </a:xfrm>
        </p:spPr>
        <p:txBody>
          <a:bodyPr>
            <a:normAutofit fontScale="85000" lnSpcReduction="20000"/>
          </a:bodyPr>
          <a:lstStyle/>
          <a:p>
            <a:r>
              <a:rPr lang="en-US" sz="2500" dirty="0"/>
              <a:t>NIDA </a:t>
            </a:r>
          </a:p>
          <a:p>
            <a:r>
              <a:rPr lang="en-US" sz="2500" dirty="0"/>
              <a:t>Lack of current consideration in treatment </a:t>
            </a:r>
          </a:p>
          <a:p>
            <a:r>
              <a:rPr lang="en-US" sz="2500" dirty="0"/>
              <a:t>Poor nutrition and lifestyle are killing our patients </a:t>
            </a:r>
          </a:p>
          <a:p>
            <a:r>
              <a:rPr lang="en-US" sz="2500" dirty="0"/>
              <a:t>Treating SUD must include restoration of dopamine – empowerment, </a:t>
            </a:r>
            <a:r>
              <a:rPr lang="en-US" sz="2500" dirty="0" err="1"/>
              <a:t>fullfillment</a:t>
            </a:r>
            <a:r>
              <a:rPr lang="en-US" sz="2500" dirty="0"/>
              <a:t>, self-efficacy, quality of life </a:t>
            </a:r>
          </a:p>
          <a:p>
            <a:r>
              <a:rPr lang="en-US" sz="2500" dirty="0"/>
              <a:t>JOY and HAPPINESS </a:t>
            </a:r>
            <a:endParaRPr lang="en-US" dirty="0"/>
          </a:p>
        </p:txBody>
      </p:sp>
    </p:spTree>
    <p:extLst>
      <p:ext uri="{BB962C8B-B14F-4D97-AF65-F5344CB8AC3E}">
        <p14:creationId xmlns:p14="http://schemas.microsoft.com/office/powerpoint/2010/main" val="12567764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284A0-A3C1-0FA9-4D69-191FD2279A32}"/>
              </a:ext>
            </a:extLst>
          </p:cNvPr>
          <p:cNvSpPr>
            <a:spLocks noGrp="1"/>
          </p:cNvSpPr>
          <p:nvPr>
            <p:ph type="title"/>
          </p:nvPr>
        </p:nvSpPr>
        <p:spPr>
          <a:xfrm>
            <a:off x="804672" y="964692"/>
            <a:ext cx="3066937" cy="1188720"/>
          </a:xfrm>
        </p:spPr>
        <p:txBody>
          <a:bodyPr>
            <a:normAutofit/>
          </a:bodyPr>
          <a:lstStyle/>
          <a:p>
            <a:r>
              <a:rPr lang="en-US"/>
              <a:t>Other outcomes</a:t>
            </a:r>
          </a:p>
        </p:txBody>
      </p:sp>
      <p:sp>
        <p:nvSpPr>
          <p:cNvPr id="9" name="Content Placeholder 8">
            <a:extLst>
              <a:ext uri="{FF2B5EF4-FFF2-40B4-BE49-F238E27FC236}">
                <a16:creationId xmlns:a16="http://schemas.microsoft.com/office/drawing/2014/main" id="{413C8D8A-A23E-07A5-7EC3-AEA76A0E302B}"/>
              </a:ext>
            </a:extLst>
          </p:cNvPr>
          <p:cNvSpPr>
            <a:spLocks noGrp="1"/>
          </p:cNvSpPr>
          <p:nvPr>
            <p:ph idx="1"/>
          </p:nvPr>
        </p:nvSpPr>
        <p:spPr>
          <a:xfrm>
            <a:off x="803244" y="2638044"/>
            <a:ext cx="3063765" cy="4067556"/>
          </a:xfrm>
        </p:spPr>
        <p:txBody>
          <a:bodyPr>
            <a:normAutofit fontScale="70000" lnSpcReduction="20000"/>
          </a:bodyPr>
          <a:lstStyle/>
          <a:p>
            <a:r>
              <a:rPr lang="en-US"/>
              <a:t>Quality of Life</a:t>
            </a:r>
          </a:p>
          <a:p>
            <a:pPr lvl="1"/>
            <a:r>
              <a:rPr lang="en-US"/>
              <a:t>WHO-QUOL-BREF</a:t>
            </a:r>
          </a:p>
          <a:p>
            <a:r>
              <a:rPr lang="en-US"/>
              <a:t>Cravings</a:t>
            </a:r>
          </a:p>
          <a:p>
            <a:pPr lvl="1"/>
            <a:r>
              <a:rPr lang="en-US"/>
              <a:t>Cravings scales</a:t>
            </a:r>
          </a:p>
          <a:p>
            <a:r>
              <a:rPr lang="en-US"/>
              <a:t>Self-efficacy</a:t>
            </a:r>
          </a:p>
          <a:p>
            <a:pPr lvl="1"/>
            <a:r>
              <a:rPr lang="en-US"/>
              <a:t>Self-efficacy for abstaining from substances</a:t>
            </a:r>
          </a:p>
          <a:p>
            <a:r>
              <a:rPr lang="en-US"/>
              <a:t>Psychosocial functioning </a:t>
            </a:r>
          </a:p>
          <a:p>
            <a:pPr lvl="1"/>
            <a:r>
              <a:rPr lang="en-US"/>
              <a:t>CJI</a:t>
            </a:r>
          </a:p>
          <a:p>
            <a:pPr lvl="1"/>
            <a:r>
              <a:rPr lang="en-US"/>
              <a:t>Housing</a:t>
            </a:r>
          </a:p>
          <a:p>
            <a:pPr lvl="1"/>
            <a:r>
              <a:rPr lang="en-US"/>
              <a:t>Employment</a:t>
            </a:r>
          </a:p>
          <a:p>
            <a:pPr lvl="1"/>
            <a:r>
              <a:rPr lang="en-US"/>
              <a:t>Addiction Severity Index </a:t>
            </a:r>
          </a:p>
          <a:p>
            <a:endParaRPr lang="en-US"/>
          </a:p>
          <a:p>
            <a:pPr marL="0" indent="0">
              <a:buNone/>
            </a:pPr>
            <a:r>
              <a:rPr lang="en-US"/>
              <a:t>What else?</a:t>
            </a:r>
          </a:p>
          <a:p>
            <a:pPr marL="0" indent="0">
              <a:buNone/>
            </a:pPr>
            <a:r>
              <a:rPr lang="en-US"/>
              <a:t>RETENTION IN TREATMENT </a:t>
            </a:r>
          </a:p>
        </p:txBody>
      </p:sp>
      <p:sp>
        <p:nvSpPr>
          <p:cNvPr id="12" name="Rectangle 11">
            <a:extLst>
              <a:ext uri="{FF2B5EF4-FFF2-40B4-BE49-F238E27FC236}">
                <a16:creationId xmlns:a16="http://schemas.microsoft.com/office/drawing/2014/main" id="{6515FC82-3453-4CBE-8895-4CCFF33952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4182" y="964692"/>
            <a:ext cx="6885432" cy="4936558"/>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5FD847B-65C0-4027-8DFC-70CB42451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7802" y="1128683"/>
            <a:ext cx="6558192" cy="460857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close-up of a medical document&#10;&#10;Description automatically generated">
            <a:extLst>
              <a:ext uri="{FF2B5EF4-FFF2-40B4-BE49-F238E27FC236}">
                <a16:creationId xmlns:a16="http://schemas.microsoft.com/office/drawing/2014/main" id="{792D690A-9263-7EE6-A3F0-1942A26928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23366" y="1782799"/>
            <a:ext cx="6227064" cy="3300343"/>
          </a:xfrm>
          <a:prstGeom prst="rect">
            <a:avLst/>
          </a:prstGeom>
        </p:spPr>
      </p:pic>
    </p:spTree>
    <p:extLst>
      <p:ext uri="{BB962C8B-B14F-4D97-AF65-F5344CB8AC3E}">
        <p14:creationId xmlns:p14="http://schemas.microsoft.com/office/powerpoint/2010/main" val="38403728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C34CA5-A490-7ED8-25CF-CF35139B85A2}"/>
              </a:ext>
            </a:extLst>
          </p:cNvPr>
          <p:cNvSpPr>
            <a:spLocks noGrp="1"/>
          </p:cNvSpPr>
          <p:nvPr>
            <p:ph type="title"/>
          </p:nvPr>
        </p:nvSpPr>
        <p:spPr/>
        <p:txBody>
          <a:bodyPr>
            <a:normAutofit/>
          </a:bodyPr>
          <a:lstStyle/>
          <a:p>
            <a:r>
              <a:rPr lang="en-US"/>
              <a:t>Lack of current consideration in treatment – especially nutrition</a:t>
            </a:r>
          </a:p>
        </p:txBody>
      </p:sp>
      <p:sp>
        <p:nvSpPr>
          <p:cNvPr id="3" name="Content Placeholder 2">
            <a:extLst>
              <a:ext uri="{FF2B5EF4-FFF2-40B4-BE49-F238E27FC236}">
                <a16:creationId xmlns:a16="http://schemas.microsoft.com/office/drawing/2014/main" id="{704FDF45-B9C5-7A76-71AB-3D1119AF1EDD}"/>
              </a:ext>
            </a:extLst>
          </p:cNvPr>
          <p:cNvSpPr>
            <a:spLocks noGrp="1"/>
          </p:cNvSpPr>
          <p:nvPr>
            <p:ph idx="1"/>
          </p:nvPr>
        </p:nvSpPr>
        <p:spPr/>
        <p:txBody>
          <a:bodyPr>
            <a:normAutofit/>
          </a:bodyPr>
          <a:lstStyle/>
          <a:p>
            <a:pPr>
              <a:lnSpc>
                <a:spcPct val="90000"/>
              </a:lnSpc>
              <a:buFont typeface="Arial" panose="020B0604020202020204" pitchFamily="34" charset="0"/>
              <a:buChar char="•"/>
            </a:pPr>
            <a:r>
              <a:rPr lang="en-US" sz="1800">
                <a:solidFill>
                  <a:schemeClr val="tx1"/>
                </a:solidFill>
              </a:rPr>
              <a:t>1990 American Dietetic Association (Academy of Nutrition and Dietetics) position paper calling for nutrition intervention as essential in the treatment and recovery from SUD</a:t>
            </a:r>
          </a:p>
          <a:p>
            <a:pPr marL="0" indent="0">
              <a:lnSpc>
                <a:spcPct val="90000"/>
              </a:lnSpc>
              <a:buNone/>
            </a:pPr>
            <a:endParaRPr lang="en-US" sz="1800">
              <a:solidFill>
                <a:schemeClr val="tx1"/>
              </a:solidFill>
            </a:endParaRPr>
          </a:p>
          <a:p>
            <a:pPr>
              <a:lnSpc>
                <a:spcPct val="90000"/>
              </a:lnSpc>
              <a:buFont typeface="Arial" panose="020B0604020202020204" pitchFamily="34" charset="0"/>
              <a:buChar char="•"/>
            </a:pPr>
            <a:r>
              <a:rPr lang="en-US" sz="1800">
                <a:solidFill>
                  <a:schemeClr val="tx1"/>
                </a:solidFill>
              </a:rPr>
              <a:t>2018 David </a:t>
            </a:r>
            <a:r>
              <a:rPr lang="en-US" sz="1800" err="1">
                <a:solidFill>
                  <a:schemeClr val="tx1"/>
                </a:solidFill>
              </a:rPr>
              <a:t>Wiss</a:t>
            </a:r>
            <a:r>
              <a:rPr lang="en-US" sz="1800">
                <a:solidFill>
                  <a:schemeClr val="tx1"/>
                </a:solidFill>
              </a:rPr>
              <a:t> and colleagues - Assessment of treatment centers in LA – less than 1/3 of treatment centers offered ANY nutrition intervention services and only 7% of those that did,  utilized a registered dietician in their program</a:t>
            </a:r>
          </a:p>
          <a:p>
            <a:pPr>
              <a:lnSpc>
                <a:spcPct val="90000"/>
              </a:lnSpc>
              <a:buFont typeface="Arial" panose="020B0604020202020204" pitchFamily="34" charset="0"/>
              <a:buChar char="•"/>
            </a:pPr>
            <a:endParaRPr lang="en-US" sz="1800">
              <a:solidFill>
                <a:schemeClr val="tx1"/>
              </a:solidFill>
            </a:endParaRPr>
          </a:p>
          <a:p>
            <a:pPr marL="0" indent="0">
              <a:lnSpc>
                <a:spcPct val="90000"/>
              </a:lnSpc>
              <a:buNone/>
            </a:pPr>
            <a:r>
              <a:rPr lang="en-US" sz="1200" i="1" err="1">
                <a:solidFill>
                  <a:schemeClr val="tx1"/>
                </a:solidFill>
              </a:rPr>
              <a:t>Wiss</a:t>
            </a:r>
            <a:r>
              <a:rPr lang="en-US" sz="1200" i="1">
                <a:solidFill>
                  <a:schemeClr val="tx1"/>
                </a:solidFill>
              </a:rPr>
              <a:t> DA, Schellenberger M, </a:t>
            </a:r>
            <a:r>
              <a:rPr lang="en-US" sz="1200" i="1" err="1">
                <a:solidFill>
                  <a:schemeClr val="tx1"/>
                </a:solidFill>
              </a:rPr>
              <a:t>Prelip</a:t>
            </a:r>
            <a:r>
              <a:rPr lang="en-US" sz="1200" i="1">
                <a:solidFill>
                  <a:schemeClr val="tx1"/>
                </a:solidFill>
              </a:rPr>
              <a:t> ML Rapid assessment of nutrition services in Los Angeles substance use disorder treatment centers. J Community Health. 2018. https://</a:t>
            </a:r>
            <a:r>
              <a:rPr lang="en-US" sz="1200" i="1" err="1">
                <a:solidFill>
                  <a:schemeClr val="tx1"/>
                </a:solidFill>
              </a:rPr>
              <a:t>doi.org</a:t>
            </a:r>
            <a:r>
              <a:rPr lang="en-US" sz="1200" i="1">
                <a:solidFill>
                  <a:schemeClr val="tx1"/>
                </a:solidFill>
              </a:rPr>
              <a:t>/10.1007/s10900-018-0557-2</a:t>
            </a:r>
            <a:endParaRPr lang="en-US" sz="1200"/>
          </a:p>
        </p:txBody>
      </p:sp>
    </p:spTree>
    <p:extLst>
      <p:ext uri="{BB962C8B-B14F-4D97-AF65-F5344CB8AC3E}">
        <p14:creationId xmlns:p14="http://schemas.microsoft.com/office/powerpoint/2010/main" val="17623888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5044D0-B93E-0089-DF51-54F3F0B12F27}"/>
              </a:ext>
            </a:extLst>
          </p:cNvPr>
          <p:cNvSpPr>
            <a:spLocks noGrp="1"/>
          </p:cNvSpPr>
          <p:nvPr>
            <p:ph type="title"/>
          </p:nvPr>
        </p:nvSpPr>
        <p:spPr>
          <a:xfrm>
            <a:off x="1600200" y="4269282"/>
            <a:ext cx="8991600" cy="1264762"/>
          </a:xfrm>
        </p:spPr>
        <p:txBody>
          <a:bodyPr vert="horz" lIns="274320" tIns="182880" rIns="274320" bIns="182880" rtlCol="0" anchor="ctr" anchorCtr="1">
            <a:normAutofit/>
          </a:bodyPr>
          <a:lstStyle/>
          <a:p>
            <a:r>
              <a:rPr lang="en-US" sz="3200"/>
              <a:t>Poor nutrition and lifestyle is killing our patients  </a:t>
            </a:r>
          </a:p>
        </p:txBody>
      </p:sp>
      <p:pic>
        <p:nvPicPr>
          <p:cNvPr id="5" name="Content Placeholder 4" descr="Chart, bubble chart&#10;&#10;Description automatically generated">
            <a:extLst>
              <a:ext uri="{FF2B5EF4-FFF2-40B4-BE49-F238E27FC236}">
                <a16:creationId xmlns:a16="http://schemas.microsoft.com/office/drawing/2014/main" id="{60334893-2270-4DF2-E1F5-D1AAF92EC2E0}"/>
              </a:ext>
            </a:extLst>
          </p:cNvPr>
          <p:cNvPicPr>
            <a:picLocks noGrp="1" noChangeAspect="1"/>
          </p:cNvPicPr>
          <p:nvPr>
            <p:ph idx="1"/>
          </p:nvPr>
        </p:nvPicPr>
        <p:blipFill>
          <a:blip r:embed="rId3"/>
          <a:stretch>
            <a:fillRect/>
          </a:stretch>
        </p:blipFill>
        <p:spPr>
          <a:xfrm>
            <a:off x="1556004" y="820277"/>
            <a:ext cx="4297680" cy="2836468"/>
          </a:xfrm>
          <a:prstGeom prst="rect">
            <a:avLst/>
          </a:prstGeom>
        </p:spPr>
      </p:pic>
      <p:pic>
        <p:nvPicPr>
          <p:cNvPr id="3" name="Content Placeholder 4" descr="Graphical user interface, text, application, email&#10;&#10;Description automatically generated">
            <a:extLst>
              <a:ext uri="{FF2B5EF4-FFF2-40B4-BE49-F238E27FC236}">
                <a16:creationId xmlns:a16="http://schemas.microsoft.com/office/drawing/2014/main" id="{3F087795-B0A0-31CC-CDB1-863F566B94DA}"/>
              </a:ext>
            </a:extLst>
          </p:cNvPr>
          <p:cNvPicPr>
            <a:picLocks noChangeAspect="1"/>
          </p:cNvPicPr>
          <p:nvPr/>
        </p:nvPicPr>
        <p:blipFill>
          <a:blip r:embed="rId4"/>
          <a:stretch>
            <a:fillRect/>
          </a:stretch>
        </p:blipFill>
        <p:spPr>
          <a:xfrm>
            <a:off x="6338316" y="1319882"/>
            <a:ext cx="4297680" cy="1837258"/>
          </a:xfrm>
          <a:prstGeom prst="rect">
            <a:avLst/>
          </a:prstGeom>
        </p:spPr>
      </p:pic>
    </p:spTree>
    <p:extLst>
      <p:ext uri="{BB962C8B-B14F-4D97-AF65-F5344CB8AC3E}">
        <p14:creationId xmlns:p14="http://schemas.microsoft.com/office/powerpoint/2010/main" val="29207113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87D2A-D00F-71DF-2C8D-2D45F19BF7A9}"/>
              </a:ext>
            </a:extLst>
          </p:cNvPr>
          <p:cNvSpPr>
            <a:spLocks noGrp="1"/>
          </p:cNvSpPr>
          <p:nvPr>
            <p:ph type="title"/>
          </p:nvPr>
        </p:nvSpPr>
        <p:spPr/>
        <p:txBody>
          <a:bodyPr>
            <a:noAutofit/>
          </a:bodyPr>
          <a:lstStyle/>
          <a:p>
            <a:r>
              <a:rPr lang="en-US" sz="2200" dirty="0"/>
              <a:t>Risk of Death- Lifestyle related Deaths Have surpassed tobacco Deaths</a:t>
            </a:r>
          </a:p>
        </p:txBody>
      </p:sp>
      <p:sp>
        <p:nvSpPr>
          <p:cNvPr id="3" name="Content Placeholder 2">
            <a:extLst>
              <a:ext uri="{FF2B5EF4-FFF2-40B4-BE49-F238E27FC236}">
                <a16:creationId xmlns:a16="http://schemas.microsoft.com/office/drawing/2014/main" id="{BADDF343-7115-99D5-CC1E-E00BF134079D}"/>
              </a:ext>
            </a:extLst>
          </p:cNvPr>
          <p:cNvSpPr>
            <a:spLocks noGrp="1"/>
          </p:cNvSpPr>
          <p:nvPr>
            <p:ph idx="1"/>
          </p:nvPr>
        </p:nvSpPr>
        <p:spPr/>
        <p:txBody>
          <a:bodyPr/>
          <a:lstStyle/>
          <a:p>
            <a:endParaRPr lang="en-US"/>
          </a:p>
        </p:txBody>
      </p:sp>
      <p:grpSp>
        <p:nvGrpSpPr>
          <p:cNvPr id="4" name="Group 3">
            <a:extLst>
              <a:ext uri="{FF2B5EF4-FFF2-40B4-BE49-F238E27FC236}">
                <a16:creationId xmlns:a16="http://schemas.microsoft.com/office/drawing/2014/main" id="{8A36F760-64CE-5566-1FAB-A343D6B1AC0B}"/>
              </a:ext>
            </a:extLst>
          </p:cNvPr>
          <p:cNvGrpSpPr/>
          <p:nvPr/>
        </p:nvGrpSpPr>
        <p:grpSpPr>
          <a:xfrm>
            <a:off x="582727" y="2298512"/>
            <a:ext cx="10951182" cy="4367957"/>
            <a:chOff x="582727" y="2298512"/>
            <a:chExt cx="10951182" cy="4367957"/>
          </a:xfrm>
        </p:grpSpPr>
        <p:grpSp>
          <p:nvGrpSpPr>
            <p:cNvPr id="5" name="Group 4">
              <a:extLst>
                <a:ext uri="{FF2B5EF4-FFF2-40B4-BE49-F238E27FC236}">
                  <a16:creationId xmlns:a16="http://schemas.microsoft.com/office/drawing/2014/main" id="{FB0C1CC6-52D5-E195-0EAB-165EF884B40A}"/>
                </a:ext>
              </a:extLst>
            </p:cNvPr>
            <p:cNvGrpSpPr/>
            <p:nvPr/>
          </p:nvGrpSpPr>
          <p:grpSpPr>
            <a:xfrm>
              <a:off x="582727" y="2298512"/>
              <a:ext cx="10951182" cy="4367957"/>
              <a:chOff x="582727" y="2298512"/>
              <a:chExt cx="10951182" cy="4367957"/>
            </a:xfrm>
          </p:grpSpPr>
          <p:sp>
            <p:nvSpPr>
              <p:cNvPr id="7" name="Rectangle: Rounded Corners 11">
                <a:extLst>
                  <a:ext uri="{FF2B5EF4-FFF2-40B4-BE49-F238E27FC236}">
                    <a16:creationId xmlns:a16="http://schemas.microsoft.com/office/drawing/2014/main" id="{79580E56-E477-16A5-DFEE-EEAD29F95BA6}"/>
                  </a:ext>
                </a:extLst>
              </p:cNvPr>
              <p:cNvSpPr/>
              <p:nvPr/>
            </p:nvSpPr>
            <p:spPr>
              <a:xfrm>
                <a:off x="582727" y="2298512"/>
                <a:ext cx="10951182" cy="4367957"/>
              </a:xfrm>
              <a:prstGeom prst="roundRect">
                <a:avLst>
                  <a:gd name="adj" fmla="val 715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3" descr="Chart, bar chart&#10;&#10;Description automatically generated">
                <a:extLst>
                  <a:ext uri="{FF2B5EF4-FFF2-40B4-BE49-F238E27FC236}">
                    <a16:creationId xmlns:a16="http://schemas.microsoft.com/office/drawing/2014/main" id="{8AF47F81-3C39-719D-4426-B54AB6519A05}"/>
                  </a:ext>
                </a:extLst>
              </p:cNvPr>
              <p:cNvPicPr>
                <a:picLocks noChangeAspect="1"/>
              </p:cNvPicPr>
              <p:nvPr/>
            </p:nvPicPr>
            <p:blipFill rotWithShape="1">
              <a:blip r:embed="rId3"/>
              <a:srcRect l="2811" t="25987" r="2113" b="3620"/>
              <a:stretch/>
            </p:blipFill>
            <p:spPr>
              <a:xfrm>
                <a:off x="2491859" y="2592739"/>
                <a:ext cx="7208282" cy="4002647"/>
              </a:xfrm>
              <a:prstGeom prst="rect">
                <a:avLst/>
              </a:prstGeom>
            </p:spPr>
          </p:pic>
        </p:grpSp>
        <p:sp>
          <p:nvSpPr>
            <p:cNvPr id="6" name="TextBox 5">
              <a:extLst>
                <a:ext uri="{FF2B5EF4-FFF2-40B4-BE49-F238E27FC236}">
                  <a16:creationId xmlns:a16="http://schemas.microsoft.com/office/drawing/2014/main" id="{5CB5BCD5-D2A5-DCC0-1888-B98047109F4C}"/>
                </a:ext>
              </a:extLst>
            </p:cNvPr>
            <p:cNvSpPr txBox="1"/>
            <p:nvPr/>
          </p:nvSpPr>
          <p:spPr>
            <a:xfrm>
              <a:off x="2453564" y="2357772"/>
              <a:ext cx="933717" cy="276999"/>
            </a:xfrm>
            <a:prstGeom prst="rect">
              <a:avLst/>
            </a:prstGeom>
            <a:noFill/>
          </p:spPr>
          <p:txBody>
            <a:bodyPr wrap="none" rtlCol="0">
              <a:spAutoFit/>
            </a:bodyPr>
            <a:lstStyle/>
            <a:p>
              <a:r>
                <a:rPr lang="en-US" sz="1200" b="1" u="sng">
                  <a:solidFill>
                    <a:schemeClr val="tx1">
                      <a:lumMod val="65000"/>
                      <a:lumOff val="35000"/>
                    </a:schemeClr>
                  </a:solidFill>
                </a:rPr>
                <a:t>Risk Factors</a:t>
              </a:r>
            </a:p>
          </p:txBody>
        </p:sp>
      </p:grpSp>
    </p:spTree>
    <p:extLst>
      <p:ext uri="{BB962C8B-B14F-4D97-AF65-F5344CB8AC3E}">
        <p14:creationId xmlns:p14="http://schemas.microsoft.com/office/powerpoint/2010/main" val="41676752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33976D1-3430-450C-A978-87A9A6E8E7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D6AAC78-7D86-415A-ADC1-2B4748079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9680" y="1248156"/>
            <a:ext cx="9692640" cy="43616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2A658D9-F185-44F1-BA33-D50320D1D0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2228" y="1060704"/>
            <a:ext cx="10067544" cy="4736592"/>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39AE95A-4E76-9282-7AD6-2E4366C994B3}"/>
              </a:ext>
            </a:extLst>
          </p:cNvPr>
          <p:cNvSpPr>
            <a:spLocks noGrp="1"/>
          </p:cNvSpPr>
          <p:nvPr>
            <p:ph type="title"/>
          </p:nvPr>
        </p:nvSpPr>
        <p:spPr>
          <a:xfrm>
            <a:off x="2231136" y="467418"/>
            <a:ext cx="7729728" cy="1188720"/>
          </a:xfrm>
          <a:solidFill>
            <a:srgbClr val="FFFFFF"/>
          </a:solidFill>
        </p:spPr>
        <p:txBody>
          <a:bodyPr>
            <a:normAutofit/>
          </a:bodyPr>
          <a:lstStyle/>
          <a:p>
            <a:r>
              <a:rPr lang="en-US"/>
              <a:t>Why are Lifestyle interventions important for SUD treatment?</a:t>
            </a:r>
          </a:p>
        </p:txBody>
      </p:sp>
      <p:sp>
        <p:nvSpPr>
          <p:cNvPr id="3" name="Content Placeholder 2">
            <a:extLst>
              <a:ext uri="{FF2B5EF4-FFF2-40B4-BE49-F238E27FC236}">
                <a16:creationId xmlns:a16="http://schemas.microsoft.com/office/drawing/2014/main" id="{F3DFF140-F918-6847-C8D9-E54E83070BCA}"/>
              </a:ext>
            </a:extLst>
          </p:cNvPr>
          <p:cNvSpPr>
            <a:spLocks noGrp="1"/>
          </p:cNvSpPr>
          <p:nvPr>
            <p:ph idx="1"/>
          </p:nvPr>
        </p:nvSpPr>
        <p:spPr>
          <a:xfrm>
            <a:off x="1706062" y="2291262"/>
            <a:ext cx="8779512" cy="2879256"/>
          </a:xfrm>
        </p:spPr>
        <p:txBody>
          <a:bodyPr>
            <a:normAutofit/>
          </a:bodyPr>
          <a:lstStyle/>
          <a:p>
            <a:r>
              <a:rPr lang="en-US">
                <a:solidFill>
                  <a:srgbClr val="404040"/>
                </a:solidFill>
              </a:rPr>
              <a:t>Substance use causes increased cellular damage and impaired insulin sensitivity</a:t>
            </a:r>
          </a:p>
          <a:p>
            <a:r>
              <a:rPr lang="en-US">
                <a:solidFill>
                  <a:srgbClr val="404040"/>
                </a:solidFill>
              </a:rPr>
              <a:t>Substance use increases risk of metabolic syndrome and risk of developing Type 2 Diabetes</a:t>
            </a:r>
          </a:p>
          <a:p>
            <a:r>
              <a:rPr lang="en-US">
                <a:solidFill>
                  <a:srgbClr val="404040"/>
                </a:solidFill>
              </a:rPr>
              <a:t>SUD leads to inadequate dietary intake and malnutrition, including malnutrition associated with overeating of poor nutrient quality, highly palatable food</a:t>
            </a:r>
          </a:p>
          <a:p>
            <a:r>
              <a:rPr lang="en-US">
                <a:solidFill>
                  <a:srgbClr val="404040"/>
                </a:solidFill>
              </a:rPr>
              <a:t>Many people with SUD report rapid onset of weight gain early in recovery</a:t>
            </a:r>
          </a:p>
          <a:p>
            <a:r>
              <a:rPr lang="en-US">
                <a:solidFill>
                  <a:srgbClr val="404040"/>
                </a:solidFill>
              </a:rPr>
              <a:t>Weight related concerns are present in a high percentage of women in treatment for SUD and have been shown to contribute to return to use </a:t>
            </a:r>
          </a:p>
          <a:p>
            <a:endParaRPr lang="en-US">
              <a:solidFill>
                <a:srgbClr val="404040"/>
              </a:solidFill>
            </a:endParaRPr>
          </a:p>
        </p:txBody>
      </p:sp>
    </p:spTree>
    <p:extLst>
      <p:ext uri="{BB962C8B-B14F-4D97-AF65-F5344CB8AC3E}">
        <p14:creationId xmlns:p14="http://schemas.microsoft.com/office/powerpoint/2010/main" val="14931476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9E2EC-3ABA-F382-E1E6-B0926FFB26ED}"/>
              </a:ext>
            </a:extLst>
          </p:cNvPr>
          <p:cNvSpPr>
            <a:spLocks noGrp="1"/>
          </p:cNvSpPr>
          <p:nvPr>
            <p:ph type="title"/>
          </p:nvPr>
        </p:nvSpPr>
        <p:spPr>
          <a:xfrm>
            <a:off x="804672" y="964692"/>
            <a:ext cx="5894832" cy="1188720"/>
          </a:xfrm>
        </p:spPr>
        <p:txBody>
          <a:bodyPr>
            <a:normAutofit/>
          </a:bodyPr>
          <a:lstStyle/>
          <a:p>
            <a:r>
              <a:rPr lang="en-US" sz="2000"/>
              <a:t>How Do we Restore Balance?</a:t>
            </a:r>
            <a:br>
              <a:rPr lang="en-US" sz="2000"/>
            </a:br>
            <a:r>
              <a:rPr lang="en-US" sz="2000"/>
              <a:t>Anna Lembke- Dopamine Nation</a:t>
            </a:r>
            <a:br>
              <a:rPr lang="en-US" sz="2000"/>
            </a:br>
            <a:endParaRPr lang="en-US" sz="2000"/>
          </a:p>
        </p:txBody>
      </p:sp>
      <p:sp>
        <p:nvSpPr>
          <p:cNvPr id="3" name="Content Placeholder 2">
            <a:extLst>
              <a:ext uri="{FF2B5EF4-FFF2-40B4-BE49-F238E27FC236}">
                <a16:creationId xmlns:a16="http://schemas.microsoft.com/office/drawing/2014/main" id="{47E0E28D-EFEF-3395-5A7A-585DB8AD7869}"/>
              </a:ext>
            </a:extLst>
          </p:cNvPr>
          <p:cNvSpPr>
            <a:spLocks noGrp="1"/>
          </p:cNvSpPr>
          <p:nvPr>
            <p:ph idx="1"/>
          </p:nvPr>
        </p:nvSpPr>
        <p:spPr>
          <a:xfrm>
            <a:off x="803243" y="2638044"/>
            <a:ext cx="5963317" cy="3263206"/>
          </a:xfrm>
        </p:spPr>
        <p:txBody>
          <a:bodyPr>
            <a:normAutofit fontScale="92500" lnSpcReduction="20000"/>
          </a:bodyPr>
          <a:lstStyle/>
          <a:p>
            <a:pPr marL="0" indent="0">
              <a:lnSpc>
                <a:spcPct val="90000"/>
              </a:lnSpc>
              <a:buNone/>
            </a:pPr>
            <a:r>
              <a:rPr lang="en-US" sz="1200">
                <a:effectLst/>
                <a:latin typeface="Calibri" panose="020F0502020204030204" pitchFamily="34" charset="0"/>
              </a:rPr>
              <a:t>Exercising 				Ice Plunge</a:t>
            </a:r>
          </a:p>
          <a:p>
            <a:pPr marL="0" indent="0">
              <a:lnSpc>
                <a:spcPct val="90000"/>
              </a:lnSpc>
              <a:buNone/>
            </a:pPr>
            <a:r>
              <a:rPr lang="en-US" sz="1200">
                <a:effectLst/>
                <a:latin typeface="Calibri" panose="020F0502020204030204" pitchFamily="34" charset="0"/>
              </a:rPr>
              <a:t>Intermittent fasting			Cooking</a:t>
            </a:r>
          </a:p>
          <a:p>
            <a:pPr marL="0" indent="0">
              <a:lnSpc>
                <a:spcPct val="90000"/>
              </a:lnSpc>
              <a:buNone/>
            </a:pPr>
            <a:r>
              <a:rPr lang="en-US" sz="1200">
                <a:effectLst/>
                <a:latin typeface="Calibri" panose="020F0502020204030204" pitchFamily="34" charset="0"/>
              </a:rPr>
              <a:t>Praying				Gardening</a:t>
            </a:r>
            <a:endParaRPr lang="en-US" sz="1200">
              <a:effectLst/>
              <a:latin typeface="FranklinGothic"/>
            </a:endParaRPr>
          </a:p>
          <a:p>
            <a:pPr marL="0" indent="0">
              <a:lnSpc>
                <a:spcPct val="90000"/>
              </a:lnSpc>
              <a:buNone/>
            </a:pPr>
            <a:r>
              <a:rPr lang="en-US" sz="1200">
                <a:effectLst/>
                <a:latin typeface="Calibri" panose="020F0502020204030204" pitchFamily="34" charset="0"/>
              </a:rPr>
              <a:t>Meditating 				Spending time with children</a:t>
            </a:r>
            <a:endParaRPr lang="en-US" sz="1200">
              <a:latin typeface="Calibri" panose="020F0502020204030204" pitchFamily="34" charset="0"/>
            </a:endParaRPr>
          </a:p>
          <a:p>
            <a:pPr marL="0" indent="0">
              <a:lnSpc>
                <a:spcPct val="90000"/>
              </a:lnSpc>
              <a:buNone/>
            </a:pPr>
            <a:r>
              <a:rPr lang="en-US" sz="1200">
                <a:effectLst/>
                <a:latin typeface="Calibri" panose="020F0502020204030204" pitchFamily="34" charset="0"/>
              </a:rPr>
              <a:t>Caring for pets				Writing a thank you note</a:t>
            </a:r>
            <a:endParaRPr lang="en-US" sz="1200">
              <a:effectLst/>
              <a:latin typeface="FranklinGothic"/>
            </a:endParaRPr>
          </a:p>
          <a:p>
            <a:pPr marL="0" indent="0">
              <a:lnSpc>
                <a:spcPct val="90000"/>
              </a:lnSpc>
              <a:buNone/>
            </a:pPr>
            <a:r>
              <a:rPr lang="en-US" sz="1200">
                <a:effectLst/>
                <a:latin typeface="Calibri" panose="020F0502020204030204" pitchFamily="34" charset="0"/>
              </a:rPr>
              <a:t>Being in nature 				Saying we are sorry	</a:t>
            </a:r>
          </a:p>
          <a:p>
            <a:pPr marL="0" indent="0">
              <a:lnSpc>
                <a:spcPct val="90000"/>
              </a:lnSpc>
              <a:buNone/>
            </a:pPr>
            <a:r>
              <a:rPr lang="en-US" sz="1200">
                <a:effectLst/>
                <a:latin typeface="Calibri" panose="020F0502020204030204" pitchFamily="34" charset="0"/>
              </a:rPr>
              <a:t>Speaking with shopkeepers or baristas – no apps	</a:t>
            </a:r>
          </a:p>
          <a:p>
            <a:pPr marL="0" indent="0">
              <a:lnSpc>
                <a:spcPct val="90000"/>
              </a:lnSpc>
              <a:buNone/>
            </a:pPr>
            <a:r>
              <a:rPr lang="en-US" sz="1200">
                <a:effectLst/>
                <a:latin typeface="Calibri" panose="020F0502020204030204" pitchFamily="34" charset="0"/>
              </a:rPr>
              <a:t>Reading a hard book 						</a:t>
            </a:r>
            <a:endParaRPr lang="en-US" sz="1200">
              <a:effectLst/>
            </a:endParaRPr>
          </a:p>
          <a:p>
            <a:pPr marL="0" indent="0">
              <a:lnSpc>
                <a:spcPct val="90000"/>
              </a:lnSpc>
              <a:buNone/>
            </a:pPr>
            <a:r>
              <a:rPr lang="en-US" sz="1200">
                <a:effectLst/>
                <a:latin typeface="Calibri" panose="020F0502020204030204" pitchFamily="34" charset="0"/>
              </a:rPr>
              <a:t>Walking or biking instead of driving	   	</a:t>
            </a:r>
          </a:p>
          <a:p>
            <a:pPr marL="0" indent="0">
              <a:lnSpc>
                <a:spcPct val="90000"/>
              </a:lnSpc>
              <a:buNone/>
            </a:pPr>
            <a:r>
              <a:rPr lang="en-US" sz="1200">
                <a:effectLst/>
                <a:latin typeface="Calibri" panose="020F0502020204030204" pitchFamily="34" charset="0"/>
              </a:rPr>
              <a:t>Telling the truth</a:t>
            </a:r>
          </a:p>
          <a:p>
            <a:pPr marL="0" indent="0">
              <a:lnSpc>
                <a:spcPct val="90000"/>
              </a:lnSpc>
              <a:buNone/>
            </a:pPr>
            <a:r>
              <a:rPr lang="en-US" sz="1200">
                <a:effectLst/>
                <a:latin typeface="Calibri" panose="020F0502020204030204" pitchFamily="34" charset="0"/>
              </a:rPr>
              <a:t>Reaching out to family and friends			</a:t>
            </a:r>
            <a:endParaRPr lang="en-US" sz="1200">
              <a:effectLst/>
            </a:endParaRPr>
          </a:p>
          <a:p>
            <a:pPr marL="0" indent="0">
              <a:lnSpc>
                <a:spcPct val="90000"/>
              </a:lnSpc>
              <a:buNone/>
            </a:pPr>
            <a:r>
              <a:rPr lang="en-US" sz="1200">
                <a:effectLst/>
                <a:latin typeface="Calibri" panose="020F0502020204030204" pitchFamily="34" charset="0"/>
              </a:rPr>
              <a:t>Reaching out to old friends, parents, grandparents 		</a:t>
            </a:r>
            <a:br>
              <a:rPr lang="en-US" sz="700">
                <a:effectLst/>
                <a:latin typeface="Calibri" panose="020F0502020204030204" pitchFamily="34" charset="0"/>
              </a:rPr>
            </a:br>
            <a:endParaRPr lang="en-US" sz="700"/>
          </a:p>
        </p:txBody>
      </p:sp>
      <p:sp>
        <p:nvSpPr>
          <p:cNvPr id="2055" name="Rectangle 2054">
            <a:extLst>
              <a:ext uri="{FF2B5EF4-FFF2-40B4-BE49-F238E27FC236}">
                <a16:creationId xmlns:a16="http://schemas.microsoft.com/office/drawing/2014/main" id="{879398A9-0D0D-4901-BDDF-B3D93CECA7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6706" y="964692"/>
            <a:ext cx="3986784" cy="4936558"/>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7" name="Rectangle 2056">
            <a:extLst>
              <a:ext uri="{FF2B5EF4-FFF2-40B4-BE49-F238E27FC236}">
                <a16:creationId xmlns:a16="http://schemas.microsoft.com/office/drawing/2014/main" id="{011FEC3B-E514-4E21-B2CB-7903A73569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1298" y="1128683"/>
            <a:ext cx="3657600" cy="460857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Dopamine Nation: Finding Balance in the Age of Indulgence : Lembke, Dr.  Anna: Amazon.com.mx: Libros">
            <a:extLst>
              <a:ext uri="{FF2B5EF4-FFF2-40B4-BE49-F238E27FC236}">
                <a16:creationId xmlns:a16="http://schemas.microsoft.com/office/drawing/2014/main" id="{746C68A6-BD3C-CD1B-AD52-B39ABE551CDA}"/>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962549" y="1293275"/>
            <a:ext cx="2835097" cy="42793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74959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B63AB2-1616-916D-0994-0E32D59F4EEB}"/>
              </a:ext>
            </a:extLst>
          </p:cNvPr>
          <p:cNvSpPr>
            <a:spLocks noGrp="1"/>
          </p:cNvSpPr>
          <p:nvPr>
            <p:ph type="title"/>
          </p:nvPr>
        </p:nvSpPr>
        <p:spPr/>
        <p:txBody>
          <a:bodyPr/>
          <a:lstStyle/>
          <a:p>
            <a:r>
              <a:rPr lang="en-US" dirty="0"/>
              <a:t>Disclosures</a:t>
            </a:r>
          </a:p>
        </p:txBody>
      </p:sp>
      <p:sp>
        <p:nvSpPr>
          <p:cNvPr id="3" name="Content Placeholder 2">
            <a:extLst>
              <a:ext uri="{FF2B5EF4-FFF2-40B4-BE49-F238E27FC236}">
                <a16:creationId xmlns:a16="http://schemas.microsoft.com/office/drawing/2014/main" id="{10D0D935-1025-1760-2742-43C66D945235}"/>
              </a:ext>
            </a:extLst>
          </p:cNvPr>
          <p:cNvSpPr>
            <a:spLocks noGrp="1"/>
          </p:cNvSpPr>
          <p:nvPr>
            <p:ph idx="1"/>
          </p:nvPr>
        </p:nvSpPr>
        <p:spPr/>
        <p:txBody>
          <a:bodyPr>
            <a:normAutofit/>
          </a:bodyPr>
          <a:lstStyle/>
          <a:p>
            <a:r>
              <a:rPr lang="en-US" sz="3000" dirty="0"/>
              <a:t>I have no financial disclosures</a:t>
            </a:r>
          </a:p>
          <a:p>
            <a:r>
              <a:rPr lang="en-US" sz="3000" dirty="0"/>
              <a:t>I will not be discussing off label use of any medications</a:t>
            </a:r>
          </a:p>
          <a:p>
            <a:r>
              <a:rPr lang="en-US" sz="3000" dirty="0"/>
              <a:t>I might say some things that are not popular </a:t>
            </a:r>
            <a:r>
              <a:rPr lang="en-US" sz="3000" dirty="0">
                <a:sym typeface="Wingdings" pitchFamily="2" charset="2"/>
              </a:rPr>
              <a:t></a:t>
            </a:r>
            <a:endParaRPr lang="en-US" sz="3000" dirty="0"/>
          </a:p>
        </p:txBody>
      </p:sp>
    </p:spTree>
    <p:extLst>
      <p:ext uri="{BB962C8B-B14F-4D97-AF65-F5344CB8AC3E}">
        <p14:creationId xmlns:p14="http://schemas.microsoft.com/office/powerpoint/2010/main" val="4342896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303339-4D5C-F1FD-DAA2-6AE74A28EC2E}"/>
              </a:ext>
            </a:extLst>
          </p:cNvPr>
          <p:cNvSpPr>
            <a:spLocks noGrp="1"/>
          </p:cNvSpPr>
          <p:nvPr>
            <p:ph type="title"/>
          </p:nvPr>
        </p:nvSpPr>
        <p:spPr>
          <a:xfrm>
            <a:off x="2231136" y="964692"/>
            <a:ext cx="7729728" cy="1188720"/>
          </a:xfrm>
        </p:spPr>
        <p:txBody>
          <a:bodyPr>
            <a:normAutofit/>
          </a:bodyPr>
          <a:lstStyle/>
          <a:p>
            <a:r>
              <a:rPr lang="en-US"/>
              <a:t>How do we do the hard work</a:t>
            </a:r>
          </a:p>
        </p:txBody>
      </p:sp>
      <p:graphicFrame>
        <p:nvGraphicFramePr>
          <p:cNvPr id="5" name="Content Placeholder 2">
            <a:extLst>
              <a:ext uri="{FF2B5EF4-FFF2-40B4-BE49-F238E27FC236}">
                <a16:creationId xmlns:a16="http://schemas.microsoft.com/office/drawing/2014/main" id="{A1D80D7B-8375-780E-3464-7AEB0EE4122E}"/>
              </a:ext>
            </a:extLst>
          </p:cNvPr>
          <p:cNvGraphicFramePr>
            <a:graphicFrameLocks noGrp="1"/>
          </p:cNvGraphicFramePr>
          <p:nvPr>
            <p:ph idx="1"/>
            <p:extLst>
              <p:ext uri="{D42A27DB-BD31-4B8C-83A1-F6EECF244321}">
                <p14:modId xmlns:p14="http://schemas.microsoft.com/office/powerpoint/2010/main" val="331399255"/>
              </p:ext>
            </p:extLst>
          </p:nvPr>
        </p:nvGraphicFramePr>
        <p:xfrm>
          <a:off x="965200" y="2638425"/>
          <a:ext cx="10261600" cy="31077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131314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6151" name="Rectangle 6150">
            <a:extLst>
              <a:ext uri="{FF2B5EF4-FFF2-40B4-BE49-F238E27FC236}">
                <a16:creationId xmlns:a16="http://schemas.microsoft.com/office/drawing/2014/main" id="{E9F26AF7-9AC1-49A4-8F89-2C63E1C0A0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491851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818B5A6-EC9D-E06A-97DC-D98DC8CBB5F5}"/>
              </a:ext>
            </a:extLst>
          </p:cNvPr>
          <p:cNvSpPr>
            <a:spLocks noGrp="1"/>
          </p:cNvSpPr>
          <p:nvPr>
            <p:ph type="title"/>
          </p:nvPr>
        </p:nvSpPr>
        <p:spPr>
          <a:xfrm>
            <a:off x="1600200" y="4269282"/>
            <a:ext cx="8991600" cy="1264762"/>
          </a:xfrm>
        </p:spPr>
        <p:txBody>
          <a:bodyPr vert="horz" lIns="274320" tIns="182880" rIns="274320" bIns="182880" rtlCol="0" anchor="ctr" anchorCtr="1">
            <a:normAutofit/>
          </a:bodyPr>
          <a:lstStyle/>
          <a:p>
            <a:r>
              <a:rPr lang="en-US" sz="3000"/>
              <a:t>If you don’t believe that lifestyle changes can reverse chronic disease</a:t>
            </a:r>
          </a:p>
        </p:txBody>
      </p:sp>
      <p:pic>
        <p:nvPicPr>
          <p:cNvPr id="6146" name="Picture 2" descr="Undo It!: How Simple Lifestyle Changes Can Reverse Most Chronic Diseases">
            <a:extLst>
              <a:ext uri="{FF2B5EF4-FFF2-40B4-BE49-F238E27FC236}">
                <a16:creationId xmlns:a16="http://schemas.microsoft.com/office/drawing/2014/main" id="{6C6B6BE4-6428-6746-E608-FA0E3DF2850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556004" y="304800"/>
            <a:ext cx="2415361" cy="355077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screenshot of a social media post&#10;&#10;Description automatically generated">
            <a:extLst>
              <a:ext uri="{FF2B5EF4-FFF2-40B4-BE49-F238E27FC236}">
                <a16:creationId xmlns:a16="http://schemas.microsoft.com/office/drawing/2014/main" id="{D7326BF4-6533-4433-D414-8A791DC4A6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6118" y="950259"/>
            <a:ext cx="4957482" cy="2823882"/>
          </a:xfrm>
          <a:prstGeom prst="rect">
            <a:avLst/>
          </a:prstGeom>
        </p:spPr>
      </p:pic>
    </p:spTree>
    <p:extLst>
      <p:ext uri="{BB962C8B-B14F-4D97-AF65-F5344CB8AC3E}">
        <p14:creationId xmlns:p14="http://schemas.microsoft.com/office/powerpoint/2010/main" val="8943006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673BD2A-A3D6-8993-C16F-087156FDD6F4}"/>
              </a:ext>
            </a:extLst>
          </p:cNvPr>
          <p:cNvSpPr>
            <a:spLocks noGrp="1"/>
          </p:cNvSpPr>
          <p:nvPr>
            <p:ph type="ctrTitle"/>
          </p:nvPr>
        </p:nvSpPr>
        <p:spPr>
          <a:xfrm>
            <a:off x="8340090" y="1515035"/>
            <a:ext cx="3044952" cy="2517469"/>
          </a:xfrm>
        </p:spPr>
        <p:txBody>
          <a:bodyPr>
            <a:normAutofit/>
          </a:bodyPr>
          <a:lstStyle/>
          <a:p>
            <a:r>
              <a:rPr lang="en-US" sz="2800"/>
              <a:t>Hungry </a:t>
            </a:r>
            <a:br>
              <a:rPr lang="en-US" sz="2800"/>
            </a:br>
            <a:r>
              <a:rPr lang="en-US" sz="2800"/>
              <a:t>angry</a:t>
            </a:r>
            <a:br>
              <a:rPr lang="en-US" sz="2800"/>
            </a:br>
            <a:r>
              <a:rPr lang="en-US" sz="2800"/>
              <a:t>lonely</a:t>
            </a:r>
            <a:br>
              <a:rPr lang="en-US" sz="2800"/>
            </a:br>
            <a:r>
              <a:rPr lang="en-US" sz="2800"/>
              <a:t>tired</a:t>
            </a:r>
            <a:br>
              <a:rPr lang="en-US" sz="1800"/>
            </a:br>
            <a:endParaRPr lang="en-US" sz="1800"/>
          </a:p>
        </p:txBody>
      </p:sp>
      <p:sp>
        <p:nvSpPr>
          <p:cNvPr id="5" name="Subtitle 4">
            <a:extLst>
              <a:ext uri="{FF2B5EF4-FFF2-40B4-BE49-F238E27FC236}">
                <a16:creationId xmlns:a16="http://schemas.microsoft.com/office/drawing/2014/main" id="{780F5335-EF11-7609-DCB7-C47C2126BAE2}"/>
              </a:ext>
            </a:extLst>
          </p:cNvPr>
          <p:cNvSpPr>
            <a:spLocks noGrp="1"/>
          </p:cNvSpPr>
          <p:nvPr>
            <p:ph type="subTitle" idx="1"/>
          </p:nvPr>
        </p:nvSpPr>
        <p:spPr>
          <a:xfrm>
            <a:off x="7690786" y="4352544"/>
            <a:ext cx="4438461" cy="1842068"/>
          </a:xfrm>
        </p:spPr>
        <p:txBody>
          <a:bodyPr>
            <a:normAutofit/>
          </a:bodyPr>
          <a:lstStyle/>
          <a:p>
            <a:pPr algn="l"/>
            <a:r>
              <a:rPr lang="en-US" sz="1800">
                <a:solidFill>
                  <a:schemeClr val="bg1"/>
                </a:solidFill>
              </a:rPr>
              <a:t>Reduce cravings</a:t>
            </a:r>
          </a:p>
          <a:p>
            <a:pPr algn="l"/>
            <a:r>
              <a:rPr lang="en-US" sz="1800">
                <a:solidFill>
                  <a:schemeClr val="bg1"/>
                </a:solidFill>
              </a:rPr>
              <a:t>Heal the body</a:t>
            </a:r>
          </a:p>
          <a:p>
            <a:pPr algn="l"/>
            <a:r>
              <a:rPr lang="en-US" sz="1800">
                <a:solidFill>
                  <a:schemeClr val="bg1"/>
                </a:solidFill>
              </a:rPr>
              <a:t>Heal the mind</a:t>
            </a:r>
          </a:p>
          <a:p>
            <a:pPr algn="l"/>
            <a:r>
              <a:rPr lang="en-US" sz="1800">
                <a:solidFill>
                  <a:schemeClr val="bg1"/>
                </a:solidFill>
              </a:rPr>
              <a:t>Heal the spirit</a:t>
            </a:r>
          </a:p>
        </p:txBody>
      </p:sp>
      <p:sp>
        <p:nvSpPr>
          <p:cNvPr id="38" name="Rectangle 37">
            <a:extLst>
              <a:ext uri="{FF2B5EF4-FFF2-40B4-BE49-F238E27FC236}">
                <a16:creationId xmlns:a16="http://schemas.microsoft.com/office/drawing/2014/main" id="{CB94C45D-FCB1-4B86-967A-2C9EDB637F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7045" y="640080"/>
            <a:ext cx="6897625" cy="5263134"/>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232C4A34-762E-40DF-A8AF-0D811BC025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3161" y="802767"/>
            <a:ext cx="6565392" cy="493776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1" descr="page1image25344560">
            <a:extLst>
              <a:ext uri="{FF2B5EF4-FFF2-40B4-BE49-F238E27FC236}">
                <a16:creationId xmlns:a16="http://schemas.microsoft.com/office/drawing/2014/main" id="{C969C955-419B-59E4-D5E0-27BEE982A0C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 b="39075"/>
          <a:stretch/>
        </p:blipFill>
        <p:spPr bwMode="auto">
          <a:xfrm>
            <a:off x="1113201" y="1122807"/>
            <a:ext cx="5925312" cy="4297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5656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7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5BC29-7396-B2D6-C638-57C9B37F5669}"/>
              </a:ext>
            </a:extLst>
          </p:cNvPr>
          <p:cNvSpPr>
            <a:spLocks noGrp="1"/>
          </p:cNvSpPr>
          <p:nvPr>
            <p:ph type="title"/>
          </p:nvPr>
        </p:nvSpPr>
        <p:spPr>
          <a:xfrm>
            <a:off x="5297762" y="640080"/>
            <a:ext cx="6251110" cy="3566160"/>
          </a:xfrm>
        </p:spPr>
        <p:txBody>
          <a:bodyPr vert="horz" lIns="91440" tIns="45720" rIns="91440" bIns="45720" rtlCol="0" anchor="b">
            <a:normAutofit fontScale="90000"/>
          </a:bodyPr>
          <a:lstStyle/>
          <a:p>
            <a:r>
              <a:rPr lang="en-US" sz="3400"/>
              <a:t>American’s Consume one Ton of food per year </a:t>
            </a:r>
            <a:br>
              <a:rPr lang="en-US" sz="3400"/>
            </a:br>
            <a:r>
              <a:rPr lang="en-US" sz="3400"/>
              <a:t>AND</a:t>
            </a:r>
            <a:br>
              <a:rPr lang="en-US" sz="3400"/>
            </a:br>
            <a:r>
              <a:rPr lang="en-US" sz="3400"/>
              <a:t>60% of our diet is from </a:t>
            </a:r>
            <a:br>
              <a:rPr lang="en-US" sz="3400"/>
            </a:br>
            <a:r>
              <a:rPr lang="en-US" sz="3400"/>
              <a:t>HIGHLY</a:t>
            </a:r>
            <a:br>
              <a:rPr lang="en-US" sz="3400"/>
            </a:br>
            <a:r>
              <a:rPr lang="en-US" sz="3400"/>
              <a:t>Processed </a:t>
            </a:r>
            <a:br>
              <a:rPr lang="en-US" sz="3400"/>
            </a:br>
            <a:r>
              <a:rPr lang="en-US" sz="3400"/>
              <a:t>FOODS</a:t>
            </a:r>
          </a:p>
        </p:txBody>
      </p:sp>
      <p:pic>
        <p:nvPicPr>
          <p:cNvPr id="4" name="Content Placeholder 3" descr="A giraffe with a blue sky&#10;&#10;Description automatically generated with medium confidence">
            <a:extLst>
              <a:ext uri="{FF2B5EF4-FFF2-40B4-BE49-F238E27FC236}">
                <a16:creationId xmlns:a16="http://schemas.microsoft.com/office/drawing/2014/main" id="{BE200CBA-5320-563B-406E-0F5391F970C3}"/>
              </a:ext>
            </a:extLst>
          </p:cNvPr>
          <p:cNvPicPr>
            <a:picLocks noChangeAspect="1"/>
          </p:cNvPicPr>
          <p:nvPr/>
        </p:nvPicPr>
        <p:blipFill rotWithShape="1">
          <a:blip r:embed="rId3"/>
          <a:srcRect t="1710" r="-1" b="-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Tree>
    <p:extLst>
      <p:ext uri="{BB962C8B-B14F-4D97-AF65-F5344CB8AC3E}">
        <p14:creationId xmlns:p14="http://schemas.microsoft.com/office/powerpoint/2010/main" val="42002632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0B494D-F970-4631-DA03-BC245A1C8D5C}"/>
              </a:ext>
            </a:extLst>
          </p:cNvPr>
          <p:cNvSpPr>
            <a:spLocks noGrp="1"/>
          </p:cNvSpPr>
          <p:nvPr>
            <p:ph type="title"/>
          </p:nvPr>
        </p:nvSpPr>
        <p:spPr>
          <a:xfrm>
            <a:off x="838199" y="978408"/>
            <a:ext cx="4056530" cy="1106424"/>
          </a:xfrm>
        </p:spPr>
        <p:txBody>
          <a:bodyPr>
            <a:normAutofit fontScale="90000"/>
          </a:bodyPr>
          <a:lstStyle/>
          <a:p>
            <a:r>
              <a:rPr lang="en-US" sz="2800"/>
              <a:t>Correlation not causation</a:t>
            </a:r>
          </a:p>
        </p:txBody>
      </p:sp>
      <p:sp>
        <p:nvSpPr>
          <p:cNvPr id="1032" name="Content Placeholder 1031">
            <a:extLst>
              <a:ext uri="{FF2B5EF4-FFF2-40B4-BE49-F238E27FC236}">
                <a16:creationId xmlns:a16="http://schemas.microsoft.com/office/drawing/2014/main" id="{6000A635-F9E7-9C35-3979-65F04D2E8D6A}"/>
              </a:ext>
            </a:extLst>
          </p:cNvPr>
          <p:cNvSpPr>
            <a:spLocks noGrp="1"/>
          </p:cNvSpPr>
          <p:nvPr>
            <p:ph idx="1"/>
          </p:nvPr>
        </p:nvSpPr>
        <p:spPr>
          <a:xfrm>
            <a:off x="838199" y="2359152"/>
            <a:ext cx="4056530" cy="3429000"/>
          </a:xfrm>
        </p:spPr>
        <p:txBody>
          <a:bodyPr>
            <a:normAutofit fontScale="92500" lnSpcReduction="20000"/>
          </a:bodyPr>
          <a:lstStyle/>
          <a:p>
            <a:r>
              <a:rPr lang="en-US" sz="1800"/>
              <a:t>More mild depression</a:t>
            </a:r>
          </a:p>
          <a:p>
            <a:endParaRPr lang="en-US" sz="1800"/>
          </a:p>
          <a:p>
            <a:r>
              <a:rPr lang="en-US" sz="1800"/>
              <a:t>More mentally unhealthy days</a:t>
            </a:r>
          </a:p>
          <a:p>
            <a:endParaRPr lang="en-US" sz="1800"/>
          </a:p>
          <a:p>
            <a:r>
              <a:rPr lang="en-US" sz="1800"/>
              <a:t>More anxious days</a:t>
            </a:r>
          </a:p>
          <a:p>
            <a:endParaRPr lang="en-US" sz="1800"/>
          </a:p>
          <a:p>
            <a:r>
              <a:rPr lang="en-US" sz="1800"/>
              <a:t>Less likely to report zero mentally unhealthy days</a:t>
            </a:r>
          </a:p>
          <a:p>
            <a:endParaRPr lang="en-US" sz="1800"/>
          </a:p>
          <a:p>
            <a:r>
              <a:rPr lang="en-US" sz="1800"/>
              <a:t>Less likely to report no zero anxious days</a:t>
            </a:r>
          </a:p>
        </p:txBody>
      </p:sp>
      <p:pic>
        <p:nvPicPr>
          <p:cNvPr id="1028" name="Picture 4" descr="An illustration of a woman with arms crossed and head bent down with a variety of processed foods — including French fries, store-bought bread, cereal and a corn dog — hovering overhead and weighing on her mental health. ">
            <a:extLst>
              <a:ext uri="{FF2B5EF4-FFF2-40B4-BE49-F238E27FC236}">
                <a16:creationId xmlns:a16="http://schemas.microsoft.com/office/drawing/2014/main" id="{BB5843D6-3EE2-9FE9-C0C3-EC687F1E5687}"/>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202359" y="1162321"/>
            <a:ext cx="2873668" cy="191817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43A37240-5E69-8EDD-BE85-670D3F35346D}"/>
              </a:ext>
            </a:extLst>
          </p:cNvPr>
          <p:cNvPicPr>
            <a:picLocks noChangeAspect="1"/>
          </p:cNvPicPr>
          <p:nvPr/>
        </p:nvPicPr>
        <p:blipFill>
          <a:blip r:embed="rId4"/>
          <a:stretch>
            <a:fillRect/>
          </a:stretch>
        </p:blipFill>
        <p:spPr>
          <a:xfrm>
            <a:off x="5967701" y="1050641"/>
            <a:ext cx="2873668" cy="1487123"/>
          </a:xfrm>
          <a:prstGeom prst="rect">
            <a:avLst/>
          </a:prstGeom>
        </p:spPr>
      </p:pic>
      <p:pic>
        <p:nvPicPr>
          <p:cNvPr id="5" name="Content Placeholder 3">
            <a:extLst>
              <a:ext uri="{FF2B5EF4-FFF2-40B4-BE49-F238E27FC236}">
                <a16:creationId xmlns:a16="http://schemas.microsoft.com/office/drawing/2014/main" id="{0D091DD9-1E08-1AFC-5967-F3B612A69675}"/>
              </a:ext>
            </a:extLst>
          </p:cNvPr>
          <p:cNvPicPr>
            <a:picLocks noChangeAspect="1"/>
          </p:cNvPicPr>
          <p:nvPr/>
        </p:nvPicPr>
        <p:blipFill>
          <a:blip r:embed="rId5"/>
          <a:stretch>
            <a:fillRect/>
          </a:stretch>
        </p:blipFill>
        <p:spPr>
          <a:xfrm>
            <a:off x="5846705" y="3447716"/>
            <a:ext cx="5989328" cy="2380757"/>
          </a:xfrm>
          <a:prstGeom prst="rect">
            <a:avLst/>
          </a:prstGeom>
        </p:spPr>
      </p:pic>
    </p:spTree>
    <p:extLst>
      <p:ext uri="{BB962C8B-B14F-4D97-AF65-F5344CB8AC3E}">
        <p14:creationId xmlns:p14="http://schemas.microsoft.com/office/powerpoint/2010/main" val="16973149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0A019D-17A9-6F4E-5B05-36397B9678FA}"/>
              </a:ext>
            </a:extLst>
          </p:cNvPr>
          <p:cNvSpPr>
            <a:spLocks noGrp="1"/>
          </p:cNvSpPr>
          <p:nvPr>
            <p:ph type="title"/>
          </p:nvPr>
        </p:nvSpPr>
        <p:spPr>
          <a:xfrm>
            <a:off x="804672" y="964692"/>
            <a:ext cx="3066937" cy="1188720"/>
          </a:xfrm>
        </p:spPr>
        <p:txBody>
          <a:bodyPr>
            <a:normAutofit/>
          </a:bodyPr>
          <a:lstStyle/>
          <a:p>
            <a:r>
              <a:rPr lang="en-US"/>
              <a:t>Studies</a:t>
            </a:r>
          </a:p>
        </p:txBody>
      </p:sp>
      <p:graphicFrame>
        <p:nvGraphicFramePr>
          <p:cNvPr id="5" name="Content Placeholder 2">
            <a:extLst>
              <a:ext uri="{FF2B5EF4-FFF2-40B4-BE49-F238E27FC236}">
                <a16:creationId xmlns:a16="http://schemas.microsoft.com/office/drawing/2014/main" id="{A778F666-C534-08DF-77F9-83C678C3501C}"/>
              </a:ext>
            </a:extLst>
          </p:cNvPr>
          <p:cNvGraphicFramePr>
            <a:graphicFrameLocks noGrp="1"/>
          </p:cNvGraphicFramePr>
          <p:nvPr>
            <p:ph idx="1"/>
          </p:nvPr>
        </p:nvGraphicFramePr>
        <p:xfrm>
          <a:off x="803244" y="2638044"/>
          <a:ext cx="3063765" cy="32632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26" name="Picture 2" descr="A photo of two young African American men, twins, one eating fast food and the other eating a salad">
            <a:extLst>
              <a:ext uri="{FF2B5EF4-FFF2-40B4-BE49-F238E27FC236}">
                <a16:creationId xmlns:a16="http://schemas.microsoft.com/office/drawing/2014/main" id="{13EB80BD-B0D5-CF94-7F54-D4220D229D0F}"/>
              </a:ext>
            </a:extLst>
          </p:cNvPr>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4823366" y="1700463"/>
            <a:ext cx="6227064" cy="34760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69126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DA370-5E9F-EB0D-4CFC-660E6A7A351F}"/>
              </a:ext>
            </a:extLst>
          </p:cNvPr>
          <p:cNvSpPr>
            <a:spLocks noGrp="1"/>
          </p:cNvSpPr>
          <p:nvPr>
            <p:ph type="title"/>
          </p:nvPr>
        </p:nvSpPr>
        <p:spPr/>
        <p:txBody>
          <a:bodyPr>
            <a:normAutofit fontScale="90000"/>
          </a:bodyPr>
          <a:lstStyle/>
          <a:p>
            <a:r>
              <a:rPr lang="en-US"/>
              <a:t>How do nutritional interventions impact physical and mental health?</a:t>
            </a:r>
          </a:p>
        </p:txBody>
      </p:sp>
      <p:sp>
        <p:nvSpPr>
          <p:cNvPr id="3" name="Content Placeholder 2">
            <a:extLst>
              <a:ext uri="{FF2B5EF4-FFF2-40B4-BE49-F238E27FC236}">
                <a16:creationId xmlns:a16="http://schemas.microsoft.com/office/drawing/2014/main" id="{BB9D07EE-0ACD-69AA-5357-07FCAE612C99}"/>
              </a:ext>
            </a:extLst>
          </p:cNvPr>
          <p:cNvSpPr>
            <a:spLocks noGrp="1"/>
          </p:cNvSpPr>
          <p:nvPr>
            <p:ph idx="1"/>
          </p:nvPr>
        </p:nvSpPr>
        <p:spPr/>
        <p:txBody>
          <a:bodyPr/>
          <a:lstStyle/>
          <a:p>
            <a:r>
              <a:rPr lang="en-US"/>
              <a:t>Cortisol and Appetite</a:t>
            </a:r>
          </a:p>
          <a:p>
            <a:r>
              <a:rPr lang="en-US"/>
              <a:t>Blood Sugar and Insulin</a:t>
            </a:r>
          </a:p>
          <a:p>
            <a:r>
              <a:rPr lang="en-US"/>
              <a:t>Gut Health – Microbiome</a:t>
            </a:r>
          </a:p>
          <a:p>
            <a:r>
              <a:rPr lang="en-US"/>
              <a:t>Inflammation</a:t>
            </a:r>
          </a:p>
          <a:p>
            <a:r>
              <a:rPr lang="en-US"/>
              <a:t>Brain-Derived Growth Factor</a:t>
            </a:r>
          </a:p>
        </p:txBody>
      </p:sp>
    </p:spTree>
    <p:extLst>
      <p:ext uri="{BB962C8B-B14F-4D97-AF65-F5344CB8AC3E}">
        <p14:creationId xmlns:p14="http://schemas.microsoft.com/office/powerpoint/2010/main" val="29489506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8977B-235B-8745-99A9-6C5FCE7E3A08}"/>
              </a:ext>
            </a:extLst>
          </p:cNvPr>
          <p:cNvSpPr>
            <a:spLocks noGrp="1"/>
          </p:cNvSpPr>
          <p:nvPr>
            <p:ph type="title"/>
          </p:nvPr>
        </p:nvSpPr>
        <p:spPr>
          <a:xfrm>
            <a:off x="1024128" y="585216"/>
            <a:ext cx="3133581" cy="1499616"/>
          </a:xfrm>
        </p:spPr>
        <p:txBody>
          <a:bodyPr>
            <a:normAutofit/>
          </a:bodyPr>
          <a:lstStyle/>
          <a:p>
            <a:r>
              <a:rPr lang="en-US" sz="4000"/>
              <a:t>Rebound Appetite </a:t>
            </a:r>
          </a:p>
        </p:txBody>
      </p:sp>
      <p:sp>
        <p:nvSpPr>
          <p:cNvPr id="8" name="Content Placeholder 7">
            <a:extLst>
              <a:ext uri="{FF2B5EF4-FFF2-40B4-BE49-F238E27FC236}">
                <a16:creationId xmlns:a16="http://schemas.microsoft.com/office/drawing/2014/main" id="{2A49B8C9-A816-4B28-8847-B1C0C603B172}"/>
              </a:ext>
            </a:extLst>
          </p:cNvPr>
          <p:cNvSpPr>
            <a:spLocks noGrp="1"/>
          </p:cNvSpPr>
          <p:nvPr>
            <p:ph idx="1"/>
          </p:nvPr>
        </p:nvSpPr>
        <p:spPr>
          <a:xfrm>
            <a:off x="1024128" y="2286000"/>
            <a:ext cx="3133580" cy="3931920"/>
          </a:xfrm>
        </p:spPr>
        <p:txBody>
          <a:bodyPr>
            <a:normAutofit fontScale="92500" lnSpcReduction="10000"/>
          </a:bodyPr>
          <a:lstStyle/>
          <a:p>
            <a:pPr>
              <a:buFont typeface="Arial" panose="020B0604020202020204" pitchFamily="34" charset="0"/>
              <a:buChar char="•"/>
            </a:pPr>
            <a:r>
              <a:rPr lang="en-US" sz="1600"/>
              <a:t>DURING USE</a:t>
            </a:r>
          </a:p>
          <a:p>
            <a:pPr lvl="1">
              <a:buFont typeface="Arial" panose="020B0604020202020204" pitchFamily="34" charset="0"/>
              <a:buChar char="•"/>
            </a:pPr>
            <a:r>
              <a:rPr lang="en-US" sz="1200"/>
              <a:t>HPA axis suppressed</a:t>
            </a:r>
          </a:p>
          <a:p>
            <a:pPr lvl="1">
              <a:buFont typeface="Arial" panose="020B0604020202020204" pitchFamily="34" charset="0"/>
              <a:buChar char="•"/>
            </a:pPr>
            <a:r>
              <a:rPr lang="en-US" sz="1200"/>
              <a:t>Reduced CRF, ACTH and Cortisol</a:t>
            </a:r>
          </a:p>
          <a:p>
            <a:pPr>
              <a:buFont typeface="Arial" panose="020B0604020202020204" pitchFamily="34" charset="0"/>
              <a:buChar char="•"/>
            </a:pPr>
            <a:r>
              <a:rPr lang="en-US" sz="1600"/>
              <a:t>WITHDRAWAL OF SUBSTANCE</a:t>
            </a:r>
          </a:p>
          <a:p>
            <a:pPr lvl="1">
              <a:buFont typeface="Arial" panose="020B0604020202020204" pitchFamily="34" charset="0"/>
              <a:buChar char="•"/>
            </a:pPr>
            <a:r>
              <a:rPr lang="en-US" sz="1200"/>
              <a:t>HPA axis ACTIVATED</a:t>
            </a:r>
          </a:p>
          <a:p>
            <a:pPr lvl="1">
              <a:buFont typeface="Arial" panose="020B0604020202020204" pitchFamily="34" charset="0"/>
              <a:buChar char="•"/>
            </a:pPr>
            <a:r>
              <a:rPr lang="en-US" sz="1200"/>
              <a:t>Increased CRF, ACTH and Cortisol</a:t>
            </a:r>
            <a:endParaRPr lang="en-US" sz="1600"/>
          </a:p>
          <a:p>
            <a:pPr>
              <a:buFont typeface="Arial" panose="020B0604020202020204" pitchFamily="34" charset="0"/>
              <a:buChar char="•"/>
            </a:pPr>
            <a:r>
              <a:rPr lang="en-US" sz="1600"/>
              <a:t>Activated HPA axis and Cortisol leads to withdrawal symptoms</a:t>
            </a:r>
          </a:p>
          <a:p>
            <a:pPr lvl="1">
              <a:buFont typeface="Arial" panose="020B0604020202020204" pitchFamily="34" charset="0"/>
              <a:buChar char="•"/>
            </a:pPr>
            <a:r>
              <a:rPr lang="en-US" sz="1200"/>
              <a:t>Anxiety, dysphoria, insomnia </a:t>
            </a:r>
          </a:p>
          <a:p>
            <a:pPr lvl="1">
              <a:buFont typeface="Arial" panose="020B0604020202020204" pitchFamily="34" charset="0"/>
              <a:buChar char="•"/>
            </a:pPr>
            <a:r>
              <a:rPr lang="en-US" sz="1200"/>
              <a:t>Increased appetite </a:t>
            </a:r>
          </a:p>
          <a:p>
            <a:pPr lvl="1">
              <a:buFont typeface="Arial" panose="020B0604020202020204" pitchFamily="34" charset="0"/>
              <a:buChar char="•"/>
            </a:pPr>
            <a:r>
              <a:rPr lang="en-US" sz="1200"/>
              <a:t>Cravings for high density foods and sweets</a:t>
            </a:r>
          </a:p>
          <a:p>
            <a:pPr>
              <a:buFont typeface="Arial" panose="020B0604020202020204" pitchFamily="34" charset="0"/>
              <a:buChar char="•"/>
            </a:pPr>
            <a:r>
              <a:rPr lang="en-US" sz="1600"/>
              <a:t>Chronically elevated cortisol leads to metabolic dysfunction</a:t>
            </a:r>
          </a:p>
          <a:p>
            <a:pPr lvl="1">
              <a:buFont typeface="Arial" panose="020B0604020202020204" pitchFamily="34" charset="0"/>
              <a:buChar char="•"/>
            </a:pPr>
            <a:r>
              <a:rPr lang="en-US" sz="1200"/>
              <a:t>Weight gain and metabolic syndrome</a:t>
            </a:r>
          </a:p>
        </p:txBody>
      </p:sp>
      <p:pic>
        <p:nvPicPr>
          <p:cNvPr id="4" name="Content Placeholder 3">
            <a:extLst>
              <a:ext uri="{FF2B5EF4-FFF2-40B4-BE49-F238E27FC236}">
                <a16:creationId xmlns:a16="http://schemas.microsoft.com/office/drawing/2014/main" id="{67A59027-F666-0F43-8BC2-E81DC001D0CC}"/>
              </a:ext>
            </a:extLst>
          </p:cNvPr>
          <p:cNvPicPr>
            <a:picLocks noChangeAspect="1"/>
          </p:cNvPicPr>
          <p:nvPr/>
        </p:nvPicPr>
        <p:blipFill>
          <a:blip r:embed="rId3"/>
          <a:stretch>
            <a:fillRect/>
          </a:stretch>
        </p:blipFill>
        <p:spPr>
          <a:xfrm>
            <a:off x="5921115" y="640080"/>
            <a:ext cx="4407064" cy="5577840"/>
          </a:xfrm>
          <a:prstGeom prst="rect">
            <a:avLst/>
          </a:prstGeom>
        </p:spPr>
      </p:pic>
    </p:spTree>
    <p:extLst>
      <p:ext uri="{BB962C8B-B14F-4D97-AF65-F5344CB8AC3E}">
        <p14:creationId xmlns:p14="http://schemas.microsoft.com/office/powerpoint/2010/main" val="14175768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6DBA9-E27C-1A6B-DF3F-3583C5B7B74D}"/>
              </a:ext>
            </a:extLst>
          </p:cNvPr>
          <p:cNvSpPr>
            <a:spLocks noGrp="1"/>
          </p:cNvSpPr>
          <p:nvPr>
            <p:ph type="title"/>
          </p:nvPr>
        </p:nvSpPr>
        <p:spPr>
          <a:xfrm>
            <a:off x="8787865" y="1816443"/>
            <a:ext cx="2745667" cy="3274541"/>
          </a:xfrm>
        </p:spPr>
        <p:txBody>
          <a:bodyPr vert="horz" lIns="182880" tIns="182880" rIns="182880" bIns="182880" rtlCol="0" anchor="ctr">
            <a:noAutofit/>
          </a:bodyPr>
          <a:lstStyle/>
          <a:p>
            <a:r>
              <a:rPr lang="en-US" sz="1500"/>
              <a:t>Blood Sugar and Insulin</a:t>
            </a:r>
            <a:br>
              <a:rPr lang="en-US" sz="1500"/>
            </a:br>
            <a:br>
              <a:rPr lang="en-US" sz="1500"/>
            </a:br>
            <a:r>
              <a:rPr lang="en-US" sz="1500"/>
              <a:t>HALT</a:t>
            </a:r>
            <a:br>
              <a:rPr lang="en-US" sz="1500"/>
            </a:br>
            <a:br>
              <a:rPr lang="en-US" sz="1500"/>
            </a:br>
            <a:r>
              <a:rPr lang="en-US" sz="1500"/>
              <a:t>Hungry-Angry-Lonely-Tired </a:t>
            </a:r>
          </a:p>
        </p:txBody>
      </p:sp>
      <p:sp>
        <p:nvSpPr>
          <p:cNvPr id="3079" name="Rectangle 3078">
            <a:extLst>
              <a:ext uri="{FF2B5EF4-FFF2-40B4-BE49-F238E27FC236}">
                <a16:creationId xmlns:a16="http://schemas.microsoft.com/office/drawing/2014/main" id="{B8AFBB67-2575-4F5A-96CF-CD2EB02A1E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3542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A diagram of insulin resistance&#10;&#10;Description automatically generated">
            <a:extLst>
              <a:ext uri="{FF2B5EF4-FFF2-40B4-BE49-F238E27FC236}">
                <a16:creationId xmlns:a16="http://schemas.microsoft.com/office/drawing/2014/main" id="{8349FC36-1579-3EDD-00AA-05A11ADA4F9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450224" y="640080"/>
            <a:ext cx="5263134" cy="52631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58851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DCA398B-8CB4-4C0C-89C6-A8AB6F78D7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6072915"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B70C8C6-8BB7-2721-BDA9-0BE2EAA7CF7F}"/>
              </a:ext>
            </a:extLst>
          </p:cNvPr>
          <p:cNvSpPr>
            <a:spLocks noGrp="1"/>
          </p:cNvSpPr>
          <p:nvPr>
            <p:ph type="title"/>
          </p:nvPr>
        </p:nvSpPr>
        <p:spPr>
          <a:xfrm>
            <a:off x="804672" y="1290025"/>
            <a:ext cx="4475892" cy="1188720"/>
          </a:xfrm>
          <a:solidFill>
            <a:srgbClr val="FFFFFF"/>
          </a:solidFill>
          <a:ln>
            <a:solidFill>
              <a:srgbClr val="404040"/>
            </a:solidFill>
          </a:ln>
        </p:spPr>
        <p:txBody>
          <a:bodyPr>
            <a:normAutofit/>
          </a:bodyPr>
          <a:lstStyle/>
          <a:p>
            <a:r>
              <a:rPr lang="en-US"/>
              <a:t>Gut microbiome</a:t>
            </a:r>
          </a:p>
        </p:txBody>
      </p:sp>
      <p:sp>
        <p:nvSpPr>
          <p:cNvPr id="3" name="Content Placeholder 2">
            <a:extLst>
              <a:ext uri="{FF2B5EF4-FFF2-40B4-BE49-F238E27FC236}">
                <a16:creationId xmlns:a16="http://schemas.microsoft.com/office/drawing/2014/main" id="{0D2FD2F8-0976-7E65-4D8A-305F4BBE0F59}"/>
              </a:ext>
            </a:extLst>
          </p:cNvPr>
          <p:cNvSpPr>
            <a:spLocks noGrp="1"/>
          </p:cNvSpPr>
          <p:nvPr>
            <p:ph idx="1"/>
          </p:nvPr>
        </p:nvSpPr>
        <p:spPr>
          <a:xfrm>
            <a:off x="804672" y="2858703"/>
            <a:ext cx="4475892" cy="3042547"/>
          </a:xfrm>
        </p:spPr>
        <p:txBody>
          <a:bodyPr>
            <a:normAutofit/>
          </a:bodyPr>
          <a:lstStyle/>
          <a:p>
            <a:pPr>
              <a:lnSpc>
                <a:spcPct val="90000"/>
              </a:lnSpc>
              <a:spcBef>
                <a:spcPts val="0"/>
              </a:spcBef>
              <a:spcAft>
                <a:spcPts val="1200"/>
              </a:spcAft>
              <a:buClr>
                <a:srgbClr val="3CB4E5"/>
              </a:buClr>
              <a:buFont typeface="Acherus Grotesque" panose="02000505000000020004" pitchFamily="2" charset="0"/>
              <a:buChar char="›"/>
              <a:tabLst>
                <a:tab pos="344488" algn="l"/>
              </a:tabLst>
              <a:defRPr/>
            </a:pPr>
            <a:r>
              <a:rPr lang="en-US" sz="1700">
                <a:solidFill>
                  <a:schemeClr val="tx1"/>
                </a:solidFill>
                <a:latin typeface="Acherus Grotesque" panose="02000505000000020004" pitchFamily="2" charset="0"/>
              </a:rPr>
              <a:t>Decrease in short chain fatty acid producing microbes</a:t>
            </a:r>
          </a:p>
          <a:p>
            <a:pPr>
              <a:lnSpc>
                <a:spcPct val="90000"/>
              </a:lnSpc>
              <a:spcBef>
                <a:spcPts val="0"/>
              </a:spcBef>
              <a:spcAft>
                <a:spcPts val="1200"/>
              </a:spcAft>
              <a:buClr>
                <a:srgbClr val="3CB4E5"/>
              </a:buClr>
              <a:buFont typeface="Acherus Grotesque" panose="02000505000000020004" pitchFamily="2" charset="0"/>
              <a:buChar char="›"/>
              <a:tabLst>
                <a:tab pos="344488" algn="l"/>
              </a:tabLst>
              <a:defRPr/>
            </a:pPr>
            <a:r>
              <a:rPr lang="en-US" sz="1700">
                <a:solidFill>
                  <a:schemeClr val="tx1"/>
                </a:solidFill>
                <a:latin typeface="Acherus Grotesque" panose="02000505000000020004" pitchFamily="2" charset="0"/>
              </a:rPr>
              <a:t>More inflammatory microbes; less anti-inflammatory SCFA producing microbes </a:t>
            </a:r>
          </a:p>
          <a:p>
            <a:pPr>
              <a:lnSpc>
                <a:spcPct val="90000"/>
              </a:lnSpc>
              <a:spcBef>
                <a:spcPts val="0"/>
              </a:spcBef>
              <a:spcAft>
                <a:spcPts val="1200"/>
              </a:spcAft>
              <a:buClr>
                <a:srgbClr val="3CB4E5"/>
              </a:buClr>
              <a:buFont typeface="Acherus Grotesque" panose="02000505000000020004" pitchFamily="2" charset="0"/>
              <a:buChar char="›"/>
              <a:tabLst>
                <a:tab pos="344488" algn="l"/>
              </a:tabLst>
              <a:defRPr/>
            </a:pPr>
            <a:r>
              <a:rPr lang="en-US" sz="1700">
                <a:solidFill>
                  <a:schemeClr val="tx1"/>
                </a:solidFill>
                <a:latin typeface="Acherus Grotesque" panose="02000505000000020004" pitchFamily="2" charset="0"/>
              </a:rPr>
              <a:t>Decreased diversity </a:t>
            </a:r>
          </a:p>
          <a:p>
            <a:pPr>
              <a:lnSpc>
                <a:spcPct val="90000"/>
              </a:lnSpc>
              <a:spcBef>
                <a:spcPts val="0"/>
              </a:spcBef>
              <a:spcAft>
                <a:spcPts val="1200"/>
              </a:spcAft>
              <a:buClr>
                <a:srgbClr val="3CB4E5"/>
              </a:buClr>
              <a:buFont typeface="Acherus Grotesque" panose="02000505000000020004" pitchFamily="2" charset="0"/>
              <a:buChar char="›"/>
              <a:tabLst>
                <a:tab pos="344488" algn="l"/>
              </a:tabLst>
              <a:defRPr/>
            </a:pPr>
            <a:r>
              <a:rPr lang="en-US" sz="1700">
                <a:solidFill>
                  <a:schemeClr val="tx1"/>
                </a:solidFill>
                <a:latin typeface="Acherus Grotesque" panose="02000505000000020004" pitchFamily="2" charset="0"/>
              </a:rPr>
              <a:t>More microbes that are associated with poor health outcome</a:t>
            </a:r>
          </a:p>
          <a:p>
            <a:pPr>
              <a:lnSpc>
                <a:spcPct val="90000"/>
              </a:lnSpc>
              <a:spcBef>
                <a:spcPts val="0"/>
              </a:spcBef>
              <a:spcAft>
                <a:spcPts val="1200"/>
              </a:spcAft>
              <a:buClr>
                <a:srgbClr val="3CB4E5"/>
              </a:buClr>
              <a:buFont typeface="Acherus Grotesque" panose="02000505000000020004" pitchFamily="2" charset="0"/>
              <a:buChar char="›"/>
              <a:tabLst>
                <a:tab pos="344488" algn="l"/>
              </a:tabLst>
              <a:defRPr/>
            </a:pPr>
            <a:r>
              <a:rPr lang="en-US" sz="1700">
                <a:solidFill>
                  <a:schemeClr val="tx1"/>
                </a:solidFill>
                <a:latin typeface="Acherus Grotesque" panose="02000505000000020004" pitchFamily="2" charset="0"/>
              </a:rPr>
              <a:t>Interventional data shows increased fiber intake improves mood disorders. </a:t>
            </a:r>
          </a:p>
          <a:p>
            <a:pPr>
              <a:lnSpc>
                <a:spcPct val="90000"/>
              </a:lnSpc>
            </a:pPr>
            <a:endParaRPr lang="en-US" sz="1700">
              <a:solidFill>
                <a:srgbClr val="FFFFFF"/>
              </a:solidFill>
            </a:endParaRPr>
          </a:p>
        </p:txBody>
      </p:sp>
      <p:sp>
        <p:nvSpPr>
          <p:cNvPr id="20" name="Rectangle 19">
            <a:extLst>
              <a:ext uri="{FF2B5EF4-FFF2-40B4-BE49-F238E27FC236}">
                <a16:creationId xmlns:a16="http://schemas.microsoft.com/office/drawing/2014/main" id="{9E8345C6-0280-4226-BD83-7333BA6C3A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3032" y="640080"/>
            <a:ext cx="4818888" cy="5261170"/>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99823778-D290-4538-B146-1F73C3755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86843" y="806357"/>
            <a:ext cx="4511266" cy="49286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text, vector graphics&#10;&#10;Description automatically generated">
            <a:extLst>
              <a:ext uri="{FF2B5EF4-FFF2-40B4-BE49-F238E27FC236}">
                <a16:creationId xmlns:a16="http://schemas.microsoft.com/office/drawing/2014/main" id="{45EDD9DB-9C86-90CC-4017-08D5B5A4B4B2}"/>
              </a:ext>
            </a:extLst>
          </p:cNvPr>
          <p:cNvPicPr>
            <a:picLocks noChangeAspect="1"/>
          </p:cNvPicPr>
          <p:nvPr/>
        </p:nvPicPr>
        <p:blipFill rotWithShape="1">
          <a:blip r:embed="rId2">
            <a:extLst>
              <a:ext uri="{28A0092B-C50C-407E-A947-70E740481C1C}">
                <a14:useLocalDpi xmlns:a14="http://schemas.microsoft.com/office/drawing/2010/main" val="0"/>
              </a:ext>
            </a:extLst>
          </a:blip>
          <a:srcRect l="20752" r="13184" b="2"/>
          <a:stretch/>
        </p:blipFill>
        <p:spPr>
          <a:xfrm>
            <a:off x="7846540" y="1126397"/>
            <a:ext cx="3229891" cy="4288536"/>
          </a:xfrm>
          <a:prstGeom prst="rect">
            <a:avLst/>
          </a:prstGeom>
          <a:ln w="31750">
            <a:noFill/>
          </a:ln>
        </p:spPr>
      </p:pic>
    </p:spTree>
    <p:extLst>
      <p:ext uri="{BB962C8B-B14F-4D97-AF65-F5344CB8AC3E}">
        <p14:creationId xmlns:p14="http://schemas.microsoft.com/office/powerpoint/2010/main" val="31262420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F7D3890-2256-26AF-F9A8-550F1EA399B3}"/>
              </a:ext>
            </a:extLst>
          </p:cNvPr>
          <p:cNvSpPr>
            <a:spLocks noGrp="1"/>
          </p:cNvSpPr>
          <p:nvPr>
            <p:ph type="title"/>
          </p:nvPr>
        </p:nvSpPr>
        <p:spPr>
          <a:xfrm>
            <a:off x="4805082" y="2052919"/>
            <a:ext cx="7207624" cy="3065928"/>
          </a:xfrm>
        </p:spPr>
        <p:txBody>
          <a:bodyPr wrap="square">
            <a:normAutofit/>
          </a:bodyPr>
          <a:lstStyle/>
          <a:p>
            <a:r>
              <a:rPr lang="en-US" sz="2600" dirty="0"/>
              <a:t>2016</a:t>
            </a:r>
            <a:br>
              <a:rPr lang="en-US" sz="2600" dirty="0"/>
            </a:br>
            <a:r>
              <a:rPr lang="en-US" sz="2600" dirty="0"/>
              <a:t>THE EVOLUTION OF MEDICINE</a:t>
            </a:r>
            <a:br>
              <a:rPr lang="en-US" sz="2600" dirty="0"/>
            </a:br>
            <a:r>
              <a:rPr lang="en-US" sz="2600" dirty="0"/>
              <a:t>JAMES MASKELL</a:t>
            </a:r>
            <a:br>
              <a:rPr lang="en-US" sz="2600" dirty="0"/>
            </a:br>
            <a:br>
              <a:rPr lang="en-US" sz="2600" dirty="0"/>
            </a:br>
            <a:r>
              <a:rPr lang="en-US" sz="2600" dirty="0"/>
              <a:t>2017</a:t>
            </a:r>
            <a:br>
              <a:rPr lang="en-US" sz="2600" dirty="0"/>
            </a:br>
            <a:r>
              <a:rPr lang="en-US" sz="2600" dirty="0"/>
              <a:t>Equilibrium and Heron Medical</a:t>
            </a:r>
            <a:br>
              <a:rPr lang="en-US" sz="2600" dirty="0"/>
            </a:br>
            <a:endParaRPr lang="en-US" sz="2600" dirty="0"/>
          </a:p>
        </p:txBody>
      </p:sp>
      <p:sp>
        <p:nvSpPr>
          <p:cNvPr id="1037" name="Rectangle 1036">
            <a:extLst>
              <a:ext uri="{FF2B5EF4-FFF2-40B4-BE49-F238E27FC236}">
                <a16:creationId xmlns:a16="http://schemas.microsoft.com/office/drawing/2014/main" id="{9A30BEE6-CF9E-4712-A953-4B67901FC5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65429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6" name="Picture 2" descr="A book cover with blue fish&#10;&#10;Description automatically generated">
            <a:extLst>
              <a:ext uri="{FF2B5EF4-FFF2-40B4-BE49-F238E27FC236}">
                <a16:creationId xmlns:a16="http://schemas.microsoft.com/office/drawing/2014/main" id="{DAA17189-660E-D3CB-5058-025303A70E65}"/>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37674" y="662785"/>
            <a:ext cx="3398705" cy="52489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80896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33976D1-3430-450C-A978-87A9A6E8E7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D6AAC78-7D86-415A-ADC1-2B4748079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9680" y="1248156"/>
            <a:ext cx="9692640" cy="43616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2A658D9-F185-44F1-BA33-D50320D1D0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2228" y="1060704"/>
            <a:ext cx="10067544" cy="4736592"/>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E6F2A50-67CE-BF69-63A1-E0696F33A3BF}"/>
              </a:ext>
            </a:extLst>
          </p:cNvPr>
          <p:cNvSpPr>
            <a:spLocks noGrp="1"/>
          </p:cNvSpPr>
          <p:nvPr>
            <p:ph type="title"/>
          </p:nvPr>
        </p:nvSpPr>
        <p:spPr>
          <a:xfrm>
            <a:off x="2231136" y="467418"/>
            <a:ext cx="7729728" cy="1188720"/>
          </a:xfrm>
          <a:solidFill>
            <a:srgbClr val="FFFFFF"/>
          </a:solidFill>
        </p:spPr>
        <p:txBody>
          <a:bodyPr vert="horz" lIns="182880" tIns="182880" rIns="182880" bIns="182880" rtlCol="0" anchor="ctr">
            <a:normAutofit/>
          </a:bodyPr>
          <a:lstStyle/>
          <a:p>
            <a:r>
              <a:rPr lang="en-US" sz="2800" kern="1200" cap="all" spc="200" baseline="0">
                <a:solidFill>
                  <a:srgbClr val="262626"/>
                </a:solidFill>
                <a:latin typeface="+mj-lt"/>
                <a:ea typeface="+mj-ea"/>
                <a:cs typeface="+mj-cs"/>
              </a:rPr>
              <a:t>Anti-inflammatory diet</a:t>
            </a:r>
          </a:p>
        </p:txBody>
      </p:sp>
      <p:sp>
        <p:nvSpPr>
          <p:cNvPr id="6" name="TextBox 5">
            <a:extLst>
              <a:ext uri="{FF2B5EF4-FFF2-40B4-BE49-F238E27FC236}">
                <a16:creationId xmlns:a16="http://schemas.microsoft.com/office/drawing/2014/main" id="{D987A5E7-5255-F491-60D5-1999BEA9BA71}"/>
              </a:ext>
            </a:extLst>
          </p:cNvPr>
          <p:cNvSpPr txBox="1"/>
          <p:nvPr/>
        </p:nvSpPr>
        <p:spPr>
          <a:xfrm>
            <a:off x="1706062" y="2291262"/>
            <a:ext cx="8779512" cy="2879256"/>
          </a:xfrm>
          <a:prstGeom prst="rect">
            <a:avLst/>
          </a:prstGeom>
        </p:spPr>
        <p:txBody>
          <a:bodyPr vert="horz" lIns="91440" tIns="45720" rIns="91440" bIns="45720" rtlCol="0">
            <a:normAutofit fontScale="92500" lnSpcReduction="10000"/>
          </a:bodyPr>
          <a:lstStyle/>
          <a:p>
            <a:pPr marL="0" indent="-228600" defTabSz="914400">
              <a:lnSpc>
                <a:spcPct val="90000"/>
              </a:lnSpc>
              <a:spcBef>
                <a:spcPts val="1000"/>
              </a:spcBef>
              <a:buClr>
                <a:schemeClr val="accent2"/>
              </a:buClr>
              <a:buFont typeface="Arial" panose="020B0604020202020204" pitchFamily="34" charset="0"/>
              <a:buChar char="•"/>
            </a:pPr>
            <a:r>
              <a:rPr lang="en-US" sz="1200" b="1" u="sng">
                <a:solidFill>
                  <a:srgbClr val="404040"/>
                </a:solidFill>
              </a:rPr>
              <a:t>Mediterranean Diet Score</a:t>
            </a:r>
            <a:r>
              <a:rPr lang="en-US" sz="1200" b="1">
                <a:solidFill>
                  <a:srgbClr val="404040"/>
                </a:solidFill>
              </a:rPr>
              <a:t>:  </a:t>
            </a:r>
            <a:r>
              <a:rPr lang="en-US" sz="1200">
                <a:solidFill>
                  <a:srgbClr val="404040"/>
                </a:solidFill>
              </a:rPr>
              <a:t>Yes = 1 Point, No = 0 Points</a:t>
            </a:r>
            <a:endParaRPr lang="en-US" sz="1200" b="1" u="sng">
              <a:solidFill>
                <a:srgbClr val="404040"/>
              </a:solidFill>
            </a:endParaRPr>
          </a:p>
          <a:p>
            <a:pPr marL="0" indent="-228600" defTabSz="914400">
              <a:lnSpc>
                <a:spcPct val="90000"/>
              </a:lnSpc>
              <a:spcBef>
                <a:spcPts val="1000"/>
              </a:spcBef>
              <a:buClr>
                <a:schemeClr val="accent2"/>
              </a:buClr>
              <a:buFont typeface="Arial" panose="020B0604020202020204" pitchFamily="34" charset="0"/>
              <a:buChar char="•"/>
            </a:pPr>
            <a:endParaRPr lang="en-US" sz="1200" b="1" u="sng">
              <a:solidFill>
                <a:srgbClr val="404040"/>
              </a:solidFill>
            </a:endParaRPr>
          </a:p>
          <a:p>
            <a:pPr marL="0" indent="-228600" defTabSz="914400">
              <a:lnSpc>
                <a:spcPct val="90000"/>
              </a:lnSpc>
              <a:spcBef>
                <a:spcPts val="1000"/>
              </a:spcBef>
              <a:buClr>
                <a:schemeClr val="accent2"/>
              </a:buClr>
              <a:buFont typeface="Arial" panose="020B0604020202020204" pitchFamily="34" charset="0"/>
              <a:buChar char="•"/>
            </a:pPr>
            <a:r>
              <a:rPr lang="en-US" sz="1200" b="1">
                <a:solidFill>
                  <a:srgbClr val="404040"/>
                </a:solidFill>
              </a:rPr>
              <a:t>Vegetables: </a:t>
            </a:r>
            <a:r>
              <a:rPr lang="en-US" sz="1200">
                <a:solidFill>
                  <a:srgbClr val="404040"/>
                </a:solidFill>
              </a:rPr>
              <a:t>4 or more a day</a:t>
            </a:r>
          </a:p>
          <a:p>
            <a:pPr marL="0" indent="-228600" defTabSz="914400">
              <a:lnSpc>
                <a:spcPct val="90000"/>
              </a:lnSpc>
              <a:spcBef>
                <a:spcPts val="1000"/>
              </a:spcBef>
              <a:buClr>
                <a:schemeClr val="accent2"/>
              </a:buClr>
              <a:buFont typeface="Arial" panose="020B0604020202020204" pitchFamily="34" charset="0"/>
              <a:buChar char="•"/>
            </a:pPr>
            <a:r>
              <a:rPr lang="en-US" sz="1200" b="1">
                <a:solidFill>
                  <a:srgbClr val="404040"/>
                </a:solidFill>
              </a:rPr>
              <a:t>Legumes: </a:t>
            </a:r>
            <a:r>
              <a:rPr lang="en-US" sz="1200">
                <a:solidFill>
                  <a:srgbClr val="404040"/>
                </a:solidFill>
              </a:rPr>
              <a:t>1 or more servings a day</a:t>
            </a:r>
          </a:p>
          <a:p>
            <a:pPr marL="0" indent="-228600" defTabSz="914400">
              <a:lnSpc>
                <a:spcPct val="90000"/>
              </a:lnSpc>
              <a:spcBef>
                <a:spcPts val="1000"/>
              </a:spcBef>
              <a:buClr>
                <a:schemeClr val="accent2"/>
              </a:buClr>
              <a:buFont typeface="Arial" panose="020B0604020202020204" pitchFamily="34" charset="0"/>
              <a:buChar char="•"/>
            </a:pPr>
            <a:r>
              <a:rPr lang="en-US" sz="1200" b="1">
                <a:solidFill>
                  <a:srgbClr val="404040"/>
                </a:solidFill>
              </a:rPr>
              <a:t>Nuts and seeds: </a:t>
            </a:r>
            <a:r>
              <a:rPr lang="en-US" sz="1200">
                <a:solidFill>
                  <a:srgbClr val="404040"/>
                </a:solidFill>
              </a:rPr>
              <a:t>1 or more a week</a:t>
            </a:r>
          </a:p>
          <a:p>
            <a:pPr indent="-228600" defTabSz="914400">
              <a:lnSpc>
                <a:spcPct val="90000"/>
              </a:lnSpc>
              <a:spcBef>
                <a:spcPts val="1000"/>
              </a:spcBef>
              <a:buClr>
                <a:schemeClr val="accent2"/>
              </a:buClr>
              <a:buFont typeface="Arial" panose="020B0604020202020204" pitchFamily="34" charset="0"/>
              <a:buChar char="•"/>
            </a:pPr>
            <a:r>
              <a:rPr lang="en-US" sz="1200" b="1">
                <a:solidFill>
                  <a:srgbClr val="404040"/>
                </a:solidFill>
              </a:rPr>
              <a:t>Fruit: </a:t>
            </a:r>
            <a:r>
              <a:rPr lang="en-US" sz="1200">
                <a:solidFill>
                  <a:srgbClr val="404040"/>
                </a:solidFill>
              </a:rPr>
              <a:t>2 or more a day</a:t>
            </a:r>
          </a:p>
          <a:p>
            <a:pPr marL="0" indent="-228600" defTabSz="914400">
              <a:lnSpc>
                <a:spcPct val="90000"/>
              </a:lnSpc>
              <a:spcBef>
                <a:spcPts val="1000"/>
              </a:spcBef>
              <a:buClr>
                <a:schemeClr val="accent2"/>
              </a:buClr>
              <a:buFont typeface="Arial" panose="020B0604020202020204" pitchFamily="34" charset="0"/>
              <a:buChar char="•"/>
            </a:pPr>
            <a:r>
              <a:rPr lang="en-US" sz="1200" b="1">
                <a:solidFill>
                  <a:srgbClr val="404040"/>
                </a:solidFill>
              </a:rPr>
              <a:t>Green leafy vegetables: </a:t>
            </a:r>
            <a:r>
              <a:rPr lang="en-US" sz="1200">
                <a:solidFill>
                  <a:srgbClr val="404040"/>
                </a:solidFill>
              </a:rPr>
              <a:t>4 or more servings a week</a:t>
            </a:r>
          </a:p>
          <a:p>
            <a:pPr marL="0" indent="-228600" defTabSz="914400">
              <a:lnSpc>
                <a:spcPct val="90000"/>
              </a:lnSpc>
              <a:spcBef>
                <a:spcPts val="1000"/>
              </a:spcBef>
              <a:buClr>
                <a:schemeClr val="accent2"/>
              </a:buClr>
              <a:buFont typeface="Arial" panose="020B0604020202020204" pitchFamily="34" charset="0"/>
              <a:buChar char="•"/>
            </a:pPr>
            <a:r>
              <a:rPr lang="en-US" sz="1200" b="1">
                <a:solidFill>
                  <a:srgbClr val="404040"/>
                </a:solidFill>
              </a:rPr>
              <a:t>Fats: </a:t>
            </a:r>
            <a:r>
              <a:rPr lang="en-US" sz="1200">
                <a:solidFill>
                  <a:srgbClr val="404040"/>
                </a:solidFill>
              </a:rPr>
              <a:t>more unsaturated fats like avocados, nuts and seeds than saturated fats like butter</a:t>
            </a:r>
          </a:p>
          <a:p>
            <a:pPr marL="0" indent="-228600" defTabSz="914400">
              <a:lnSpc>
                <a:spcPct val="90000"/>
              </a:lnSpc>
              <a:spcBef>
                <a:spcPts val="1000"/>
              </a:spcBef>
              <a:buClr>
                <a:schemeClr val="accent2"/>
              </a:buClr>
              <a:buFont typeface="Arial" panose="020B0604020202020204" pitchFamily="34" charset="0"/>
              <a:buChar char="•"/>
            </a:pPr>
            <a:r>
              <a:rPr lang="en-US" sz="1200" b="1">
                <a:solidFill>
                  <a:srgbClr val="404040"/>
                </a:solidFill>
              </a:rPr>
              <a:t>Red and processed meat: </a:t>
            </a:r>
            <a:r>
              <a:rPr lang="en-US" sz="1200">
                <a:solidFill>
                  <a:srgbClr val="404040"/>
                </a:solidFill>
              </a:rPr>
              <a:t>fewer than 2 servings a week</a:t>
            </a:r>
          </a:p>
          <a:p>
            <a:pPr marL="0" indent="-228600" defTabSz="914400">
              <a:lnSpc>
                <a:spcPct val="90000"/>
              </a:lnSpc>
              <a:spcBef>
                <a:spcPts val="1000"/>
              </a:spcBef>
              <a:buClr>
                <a:schemeClr val="accent2"/>
              </a:buClr>
              <a:buFont typeface="Arial" panose="020B0604020202020204" pitchFamily="34" charset="0"/>
              <a:buChar char="•"/>
            </a:pPr>
            <a:endParaRPr lang="en-US" sz="1200" b="1">
              <a:solidFill>
                <a:srgbClr val="404040"/>
              </a:solidFill>
            </a:endParaRPr>
          </a:p>
          <a:p>
            <a:pPr marL="0" indent="-228600" defTabSz="914400">
              <a:lnSpc>
                <a:spcPct val="90000"/>
              </a:lnSpc>
              <a:spcBef>
                <a:spcPts val="1000"/>
              </a:spcBef>
              <a:buClr>
                <a:schemeClr val="accent2"/>
              </a:buClr>
              <a:buFont typeface="Arial" panose="020B0604020202020204" pitchFamily="34" charset="0"/>
              <a:buChar char="•"/>
            </a:pPr>
            <a:r>
              <a:rPr lang="en-US" sz="1200" i="1">
                <a:solidFill>
                  <a:srgbClr val="404040"/>
                </a:solidFill>
              </a:rPr>
              <a:t>5 points or higher puts you in the range of the highest benefit. Scores less than 4 mean you are getting little or no protection</a:t>
            </a:r>
            <a:r>
              <a:rPr lang="en-US" sz="1000" i="1">
                <a:solidFill>
                  <a:srgbClr val="404040"/>
                </a:solidFill>
              </a:rPr>
              <a:t>.</a:t>
            </a:r>
          </a:p>
        </p:txBody>
      </p:sp>
    </p:spTree>
    <p:extLst>
      <p:ext uri="{BB962C8B-B14F-4D97-AF65-F5344CB8AC3E}">
        <p14:creationId xmlns:p14="http://schemas.microsoft.com/office/powerpoint/2010/main" val="32285598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5" name="Picture 4" descr="Computer Generated Lights">
            <a:extLst>
              <a:ext uri="{FF2B5EF4-FFF2-40B4-BE49-F238E27FC236}">
                <a16:creationId xmlns:a16="http://schemas.microsoft.com/office/drawing/2014/main" id="{23836F0A-DC4B-59ED-09C9-CC3B39EEDC75}"/>
              </a:ext>
            </a:extLst>
          </p:cNvPr>
          <p:cNvPicPr>
            <a:picLocks noChangeAspect="1"/>
          </p:cNvPicPr>
          <p:nvPr/>
        </p:nvPicPr>
        <p:blipFill rotWithShape="1">
          <a:blip r:embed="rId2"/>
          <a:srcRect l="11836" r="22386"/>
          <a:stretch/>
        </p:blipFill>
        <p:spPr>
          <a:xfrm>
            <a:off x="642" y="10"/>
            <a:ext cx="6096000" cy="6857990"/>
          </a:xfrm>
          <a:prstGeom prst="rect">
            <a:avLst/>
          </a:prstGeom>
        </p:spPr>
      </p:pic>
      <p:sp>
        <p:nvSpPr>
          <p:cNvPr id="2" name="Title 1">
            <a:extLst>
              <a:ext uri="{FF2B5EF4-FFF2-40B4-BE49-F238E27FC236}">
                <a16:creationId xmlns:a16="http://schemas.microsoft.com/office/drawing/2014/main" id="{F94A765C-9738-AC13-5B5B-103F4E86D29A}"/>
              </a:ext>
            </a:extLst>
          </p:cNvPr>
          <p:cNvSpPr>
            <a:spLocks noGrp="1"/>
          </p:cNvSpPr>
          <p:nvPr>
            <p:ph type="title"/>
          </p:nvPr>
        </p:nvSpPr>
        <p:spPr>
          <a:xfrm>
            <a:off x="804672" y="2841505"/>
            <a:ext cx="4487298" cy="1174991"/>
          </a:xfrm>
          <a:solidFill>
            <a:schemeClr val="tx1">
              <a:alpha val="60000"/>
            </a:schemeClr>
          </a:solidFill>
          <a:ln>
            <a:solidFill>
              <a:schemeClr val="bg1"/>
            </a:solidFill>
          </a:ln>
        </p:spPr>
        <p:txBody>
          <a:bodyPr>
            <a:normAutofit/>
          </a:bodyPr>
          <a:lstStyle/>
          <a:p>
            <a:r>
              <a:rPr lang="en-US" sz="1900">
                <a:solidFill>
                  <a:schemeClr val="bg1"/>
                </a:solidFill>
              </a:rPr>
              <a:t>Brain Derived Neurotrophic Factor (BDNF)</a:t>
            </a:r>
          </a:p>
        </p:txBody>
      </p:sp>
      <p:sp>
        <p:nvSpPr>
          <p:cNvPr id="3" name="Content Placeholder 2">
            <a:extLst>
              <a:ext uri="{FF2B5EF4-FFF2-40B4-BE49-F238E27FC236}">
                <a16:creationId xmlns:a16="http://schemas.microsoft.com/office/drawing/2014/main" id="{60C610D9-3679-C6B6-F12E-B7DAE7F2E61F}"/>
              </a:ext>
            </a:extLst>
          </p:cNvPr>
          <p:cNvSpPr>
            <a:spLocks noGrp="1"/>
          </p:cNvSpPr>
          <p:nvPr>
            <p:ph idx="1"/>
          </p:nvPr>
        </p:nvSpPr>
        <p:spPr>
          <a:xfrm>
            <a:off x="6743941" y="976129"/>
            <a:ext cx="4804931" cy="4919815"/>
          </a:xfrm>
        </p:spPr>
        <p:txBody>
          <a:bodyPr anchor="ctr">
            <a:normAutofit/>
          </a:bodyPr>
          <a:lstStyle/>
          <a:p>
            <a:pPr>
              <a:spcBef>
                <a:spcPts val="0"/>
              </a:spcBef>
              <a:spcAft>
                <a:spcPts val="1800"/>
              </a:spcAft>
              <a:buClr>
                <a:srgbClr val="3CB4E5"/>
              </a:buClr>
              <a:buFont typeface="Acherus Grotesque" panose="02000505000000020004" pitchFamily="2" charset="0"/>
              <a:buChar char="›"/>
              <a:tabLst>
                <a:tab pos="344488" algn="l"/>
              </a:tabLst>
              <a:defRPr/>
            </a:pPr>
            <a:r>
              <a:rPr lang="en-US" sz="1700" b="1">
                <a:latin typeface="Acherus Grotesque" panose="02000505000000020004" pitchFamily="2" charset="0"/>
              </a:rPr>
              <a:t>BDNF: </a:t>
            </a:r>
            <a:r>
              <a:rPr lang="en-US" sz="1700">
                <a:latin typeface="Acherus Grotesque" panose="02000505000000020004" pitchFamily="2" charset="0"/>
              </a:rPr>
              <a:t>Evidence that brain-derived neurotrophic factor (BDNF) plays a role in human depression. BDNF controls the growth of new nerve cells, which may explain atrophy of specific brain areas with low levels among depressed patients. </a:t>
            </a:r>
          </a:p>
          <a:p>
            <a:r>
              <a:rPr lang="en-US" sz="1700"/>
              <a:t>How can we increase BDNF?</a:t>
            </a:r>
          </a:p>
          <a:p>
            <a:r>
              <a:rPr lang="en-US" sz="1700"/>
              <a:t>Fruits and Veggies</a:t>
            </a:r>
          </a:p>
          <a:p>
            <a:r>
              <a:rPr lang="en-US" sz="1700"/>
              <a:t>Nuts and Seeds</a:t>
            </a:r>
          </a:p>
          <a:p>
            <a:r>
              <a:rPr lang="en-US" sz="1700"/>
              <a:t>Exercise</a:t>
            </a:r>
          </a:p>
          <a:p>
            <a:r>
              <a:rPr lang="en-US" sz="1700"/>
              <a:t>Being outside </a:t>
            </a:r>
          </a:p>
        </p:txBody>
      </p:sp>
    </p:spTree>
    <p:extLst>
      <p:ext uri="{BB962C8B-B14F-4D97-AF65-F5344CB8AC3E}">
        <p14:creationId xmlns:p14="http://schemas.microsoft.com/office/powerpoint/2010/main" val="14439571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knife&#10;&#10;Description automatically generated">
            <a:extLst>
              <a:ext uri="{FF2B5EF4-FFF2-40B4-BE49-F238E27FC236}">
                <a16:creationId xmlns:a16="http://schemas.microsoft.com/office/drawing/2014/main" id="{2B84C517-D891-CF48-8E93-FD2765C3BDB1}"/>
              </a:ext>
            </a:extLst>
          </p:cNvPr>
          <p:cNvPicPr>
            <a:picLocks noChangeAspect="1"/>
          </p:cNvPicPr>
          <p:nvPr/>
        </p:nvPicPr>
        <p:blipFill rotWithShape="1">
          <a:blip r:embed="rId3"/>
          <a:srcRect t="4661"/>
          <a:stretch/>
        </p:blipFill>
        <p:spPr>
          <a:xfrm>
            <a:off x="20" y="-2"/>
            <a:ext cx="12191980" cy="3429000"/>
          </a:xfrm>
          <a:prstGeom prst="rect">
            <a:avLst/>
          </a:prstGeom>
        </p:spPr>
      </p:pic>
      <p:sp>
        <p:nvSpPr>
          <p:cNvPr id="3" name="Content Placeholder 2">
            <a:extLst>
              <a:ext uri="{FF2B5EF4-FFF2-40B4-BE49-F238E27FC236}">
                <a16:creationId xmlns:a16="http://schemas.microsoft.com/office/drawing/2014/main" id="{B0FDFA4E-1939-BF45-8891-F9C2EEDBAC6C}"/>
              </a:ext>
            </a:extLst>
          </p:cNvPr>
          <p:cNvSpPr>
            <a:spLocks noGrp="1"/>
          </p:cNvSpPr>
          <p:nvPr>
            <p:ph idx="1"/>
          </p:nvPr>
        </p:nvSpPr>
        <p:spPr>
          <a:xfrm>
            <a:off x="2238412" y="3743863"/>
            <a:ext cx="7715177" cy="2812211"/>
          </a:xfrm>
        </p:spPr>
        <p:txBody>
          <a:bodyPr>
            <a:normAutofit fontScale="92500" lnSpcReduction="10000"/>
          </a:bodyPr>
          <a:lstStyle/>
          <a:p>
            <a:pPr marL="0" indent="0">
              <a:lnSpc>
                <a:spcPct val="90000"/>
              </a:lnSpc>
              <a:buNone/>
            </a:pPr>
            <a:r>
              <a:rPr lang="en-US" sz="1500">
                <a:solidFill>
                  <a:schemeClr val="tx1"/>
                </a:solidFill>
              </a:rPr>
              <a:t>Survey of nutritional services provided by SUD treatment programs in the VA system and outcomes of treatment assessment by the Addiction Severity Index</a:t>
            </a:r>
          </a:p>
          <a:p>
            <a:pPr lvl="1">
              <a:lnSpc>
                <a:spcPct val="90000"/>
              </a:lnSpc>
              <a:buFont typeface="Arial" panose="020B0604020202020204" pitchFamily="34" charset="0"/>
              <a:buChar char="•"/>
            </a:pPr>
            <a:r>
              <a:rPr lang="en-US" sz="1500">
                <a:solidFill>
                  <a:schemeClr val="tx1"/>
                </a:solidFill>
              </a:rPr>
              <a:t>50% of programs offered nutritional education in a group setting</a:t>
            </a:r>
          </a:p>
          <a:p>
            <a:pPr lvl="1">
              <a:lnSpc>
                <a:spcPct val="90000"/>
              </a:lnSpc>
              <a:buFont typeface="Arial" panose="020B0604020202020204" pitchFamily="34" charset="0"/>
              <a:buChar char="•"/>
            </a:pPr>
            <a:r>
              <a:rPr lang="en-US" sz="1500">
                <a:solidFill>
                  <a:schemeClr val="tx1"/>
                </a:solidFill>
              </a:rPr>
              <a:t>Group nutrition education was positively associated with reduction in ASI scores in the medical and psychiatric and family/social domains. </a:t>
            </a:r>
          </a:p>
          <a:p>
            <a:pPr lvl="1">
              <a:lnSpc>
                <a:spcPct val="90000"/>
              </a:lnSpc>
              <a:buFont typeface="Arial" panose="020B0604020202020204" pitchFamily="34" charset="0"/>
              <a:buChar char="•"/>
            </a:pPr>
            <a:r>
              <a:rPr lang="en-US" sz="1500">
                <a:solidFill>
                  <a:schemeClr val="tx1"/>
                </a:solidFill>
              </a:rPr>
              <a:t>Conclusion – “Our findings reveal that nutrition education, particularly with a substance abuse treatment focus provided within a group setting, is associated with positive sub- stance abuse treatment outcomes and should be included as a component of substance abuse treatment. “</a:t>
            </a:r>
          </a:p>
          <a:p>
            <a:pPr lvl="1">
              <a:lnSpc>
                <a:spcPct val="90000"/>
              </a:lnSpc>
              <a:buFont typeface="Arial" panose="020B0604020202020204" pitchFamily="34" charset="0"/>
              <a:buChar char="•"/>
            </a:pPr>
            <a:endParaRPr lang="en-US" sz="1500">
              <a:solidFill>
                <a:schemeClr val="tx1"/>
              </a:solidFill>
            </a:endParaRPr>
          </a:p>
          <a:p>
            <a:pPr marL="128016" lvl="1" indent="0">
              <a:lnSpc>
                <a:spcPct val="90000"/>
              </a:lnSpc>
              <a:buNone/>
            </a:pPr>
            <a:r>
              <a:rPr lang="en-US" sz="1500" i="1">
                <a:solidFill>
                  <a:schemeClr val="tx1"/>
                </a:solidFill>
              </a:rPr>
              <a:t>Grant LP et al. Nutrition education is positively associated with substance abuse treatment program outcomes. Journal of the American Dietetic Association. 2004;104:604-610. </a:t>
            </a:r>
          </a:p>
          <a:p>
            <a:pPr marL="128016" lvl="1" indent="0">
              <a:lnSpc>
                <a:spcPct val="90000"/>
              </a:lnSpc>
              <a:buNone/>
            </a:pPr>
            <a:endParaRPr lang="en-US" sz="600">
              <a:solidFill>
                <a:schemeClr val="bg1"/>
              </a:solidFill>
            </a:endParaRPr>
          </a:p>
          <a:p>
            <a:pPr lvl="1">
              <a:lnSpc>
                <a:spcPct val="90000"/>
              </a:lnSpc>
              <a:buFont typeface="Arial" panose="020B0604020202020204" pitchFamily="34" charset="0"/>
              <a:buChar char="•"/>
            </a:pPr>
            <a:endParaRPr lang="en-US" sz="600">
              <a:solidFill>
                <a:schemeClr val="bg1"/>
              </a:solidFill>
            </a:endParaRPr>
          </a:p>
          <a:p>
            <a:pPr marL="0" indent="0">
              <a:lnSpc>
                <a:spcPct val="90000"/>
              </a:lnSpc>
              <a:buNone/>
            </a:pPr>
            <a:endParaRPr lang="en-US" sz="600">
              <a:solidFill>
                <a:schemeClr val="bg1"/>
              </a:solidFill>
            </a:endParaRPr>
          </a:p>
        </p:txBody>
      </p:sp>
    </p:spTree>
    <p:extLst>
      <p:ext uri="{BB962C8B-B14F-4D97-AF65-F5344CB8AC3E}">
        <p14:creationId xmlns:p14="http://schemas.microsoft.com/office/powerpoint/2010/main" val="33165216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81AB14-96D3-919E-9D62-D5B0419653CF}"/>
              </a:ext>
            </a:extLst>
          </p:cNvPr>
          <p:cNvSpPr>
            <a:spLocks noGrp="1"/>
          </p:cNvSpPr>
          <p:nvPr>
            <p:ph type="title"/>
          </p:nvPr>
        </p:nvSpPr>
        <p:spPr>
          <a:xfrm>
            <a:off x="188843" y="2404872"/>
            <a:ext cx="4641573" cy="1627792"/>
          </a:xfrm>
        </p:spPr>
        <p:txBody>
          <a:bodyPr vert="horz" lIns="274320" tIns="182880" rIns="274320" bIns="182880" rtlCol="0" anchor="ctr" anchorCtr="1">
            <a:normAutofit/>
          </a:bodyPr>
          <a:lstStyle/>
          <a:p>
            <a:r>
              <a:rPr lang="en-US" dirty="0"/>
              <a:t>Healthy Steps to Freedom</a:t>
            </a:r>
          </a:p>
        </p:txBody>
      </p:sp>
      <p:pic>
        <p:nvPicPr>
          <p:cNvPr id="7" name="Content Placeholder 4" descr="A screenshot of a cell phone&#10;&#10;Description automatically generated">
            <a:extLst>
              <a:ext uri="{FF2B5EF4-FFF2-40B4-BE49-F238E27FC236}">
                <a16:creationId xmlns:a16="http://schemas.microsoft.com/office/drawing/2014/main" id="{9F89E634-FE30-E5A9-8315-E735887E9949}"/>
              </a:ext>
            </a:extLst>
          </p:cNvPr>
          <p:cNvPicPr>
            <a:picLocks noGrp="1" noChangeAspect="1"/>
          </p:cNvPicPr>
          <p:nvPr>
            <p:ph idx="1"/>
          </p:nvPr>
        </p:nvPicPr>
        <p:blipFill rotWithShape="1">
          <a:blip r:embed="rId3"/>
          <a:srcRect t="4510" r="1" b="1"/>
          <a:stretch/>
        </p:blipFill>
        <p:spPr>
          <a:xfrm>
            <a:off x="5294376" y="1673247"/>
            <a:ext cx="6257544" cy="3196800"/>
          </a:xfrm>
          <a:prstGeom prst="rect">
            <a:avLst/>
          </a:prstGeom>
        </p:spPr>
      </p:pic>
    </p:spTree>
    <p:extLst>
      <p:ext uri="{BB962C8B-B14F-4D97-AF65-F5344CB8AC3E}">
        <p14:creationId xmlns:p14="http://schemas.microsoft.com/office/powerpoint/2010/main" val="8643772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67AE85-FA98-28D2-ABCA-B6BF4E8994CD}"/>
              </a:ext>
            </a:extLst>
          </p:cNvPr>
          <p:cNvSpPr>
            <a:spLocks noGrp="1"/>
          </p:cNvSpPr>
          <p:nvPr>
            <p:ph type="title"/>
          </p:nvPr>
        </p:nvSpPr>
        <p:spPr>
          <a:xfrm>
            <a:off x="8312677" y="964692"/>
            <a:ext cx="3066937" cy="1188720"/>
          </a:xfrm>
        </p:spPr>
        <p:txBody>
          <a:bodyPr>
            <a:normAutofit/>
          </a:bodyPr>
          <a:lstStyle/>
          <a:p>
            <a:r>
              <a:rPr lang="en-US" sz="2000"/>
              <a:t>Dietary Interventions in SUD Treatment</a:t>
            </a:r>
          </a:p>
        </p:txBody>
      </p:sp>
      <p:sp>
        <p:nvSpPr>
          <p:cNvPr id="28" name="Rectangle 27">
            <a:extLst>
              <a:ext uri="{FF2B5EF4-FFF2-40B4-BE49-F238E27FC236}">
                <a16:creationId xmlns:a16="http://schemas.microsoft.com/office/drawing/2014/main" id="{A99FE660-E3DF-47E7-962D-66C6F6CE0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4795" y="964692"/>
            <a:ext cx="6885432" cy="4936558"/>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38C29FEE-8E8F-43D5-AD23-EB4060B4D9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78415" y="1128683"/>
            <a:ext cx="6558192" cy="460857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screenshot of a computer&#10;&#10;Description automatically generated">
            <a:extLst>
              <a:ext uri="{FF2B5EF4-FFF2-40B4-BE49-F238E27FC236}">
                <a16:creationId xmlns:a16="http://schemas.microsoft.com/office/drawing/2014/main" id="{2EBCCC1B-1EC0-D3A3-EE2C-9D33ED3A884F}"/>
              </a:ext>
            </a:extLst>
          </p:cNvPr>
          <p:cNvPicPr>
            <a:picLocks noChangeAspect="1"/>
          </p:cNvPicPr>
          <p:nvPr/>
        </p:nvPicPr>
        <p:blipFill rotWithShape="1">
          <a:blip r:embed="rId2"/>
          <a:srcRect b="45820"/>
          <a:stretch/>
        </p:blipFill>
        <p:spPr>
          <a:xfrm>
            <a:off x="1143979" y="2682296"/>
            <a:ext cx="6227064" cy="1501349"/>
          </a:xfrm>
          <a:prstGeom prst="rect">
            <a:avLst/>
          </a:prstGeom>
        </p:spPr>
      </p:pic>
      <p:sp>
        <p:nvSpPr>
          <p:cNvPr id="3" name="Content Placeholder 2">
            <a:extLst>
              <a:ext uri="{FF2B5EF4-FFF2-40B4-BE49-F238E27FC236}">
                <a16:creationId xmlns:a16="http://schemas.microsoft.com/office/drawing/2014/main" id="{D11816C2-764C-AEB8-4927-0A8EF78D4A59}"/>
              </a:ext>
            </a:extLst>
          </p:cNvPr>
          <p:cNvSpPr>
            <a:spLocks noGrp="1"/>
          </p:cNvSpPr>
          <p:nvPr>
            <p:ph idx="1"/>
          </p:nvPr>
        </p:nvSpPr>
        <p:spPr>
          <a:xfrm>
            <a:off x="8311249" y="2638044"/>
            <a:ext cx="3063765" cy="3263206"/>
          </a:xfrm>
        </p:spPr>
        <p:txBody>
          <a:bodyPr>
            <a:normAutofit/>
          </a:bodyPr>
          <a:lstStyle/>
          <a:p>
            <a:pPr marL="0" indent="0">
              <a:lnSpc>
                <a:spcPct val="90000"/>
              </a:lnSpc>
              <a:spcBef>
                <a:spcPts val="0"/>
              </a:spcBef>
              <a:spcAft>
                <a:spcPts val="600"/>
              </a:spcAft>
              <a:buClr>
                <a:srgbClr val="3CB4E5"/>
              </a:buClr>
              <a:buNone/>
              <a:tabLst>
                <a:tab pos="344488" algn="l"/>
              </a:tabLst>
              <a:defRPr/>
            </a:pPr>
            <a:r>
              <a:rPr lang="en-US" sz="1300" dirty="0">
                <a:latin typeface="Acherus Grotesque" panose="02000505000000020004" pitchFamily="2" charset="0"/>
              </a:rPr>
              <a:t>WFPBD group </a:t>
            </a:r>
            <a:r>
              <a:rPr lang="en-US" sz="1300" b="1" dirty="0">
                <a:latin typeface="Acherus Grotesque" panose="02000505000000020004" pitchFamily="2" charset="0"/>
              </a:rPr>
              <a:t>maintained their healthy eating patterns </a:t>
            </a:r>
            <a:r>
              <a:rPr lang="en-US" sz="1300" dirty="0">
                <a:latin typeface="Acherus Grotesque" panose="02000505000000020004" pitchFamily="2" charset="0"/>
              </a:rPr>
              <a:t>to a greater degree than the control group when they left residential programming. </a:t>
            </a:r>
          </a:p>
          <a:p>
            <a:pPr marL="0" indent="0">
              <a:lnSpc>
                <a:spcPct val="90000"/>
              </a:lnSpc>
              <a:spcBef>
                <a:spcPts val="0"/>
              </a:spcBef>
              <a:spcAft>
                <a:spcPts val="600"/>
              </a:spcAft>
              <a:buClr>
                <a:srgbClr val="3CB4E5"/>
              </a:buClr>
              <a:buNone/>
              <a:tabLst>
                <a:tab pos="344488" algn="l"/>
              </a:tabLst>
              <a:defRPr/>
            </a:pPr>
            <a:endParaRPr lang="en-US" sz="1300" dirty="0">
              <a:latin typeface="Acherus Grotesque" panose="02000505000000020004" pitchFamily="2" charset="0"/>
            </a:endParaRPr>
          </a:p>
          <a:p>
            <a:pPr marL="0" indent="0">
              <a:lnSpc>
                <a:spcPct val="90000"/>
              </a:lnSpc>
              <a:spcBef>
                <a:spcPts val="0"/>
              </a:spcBef>
              <a:spcAft>
                <a:spcPts val="600"/>
              </a:spcAft>
              <a:buClr>
                <a:srgbClr val="3CB4E5"/>
              </a:buClr>
              <a:buNone/>
              <a:tabLst>
                <a:tab pos="344488" algn="l"/>
              </a:tabLst>
              <a:defRPr/>
            </a:pPr>
            <a:r>
              <a:rPr lang="en-US" sz="1300" b="1" dirty="0">
                <a:latin typeface="Acherus Grotesque" panose="02000505000000020004" pitchFamily="2" charset="0"/>
              </a:rPr>
              <a:t>Increase in self-esteem </a:t>
            </a:r>
            <a:r>
              <a:rPr lang="en-US" sz="1300" dirty="0">
                <a:latin typeface="Acherus Grotesque" panose="02000505000000020004" pitchFamily="2" charset="0"/>
              </a:rPr>
              <a:t>in the WFPBD experimental group; similar to findings of a previous study where self-esteem was measured as an outcome of adopting a plant-based diet.</a:t>
            </a:r>
          </a:p>
          <a:p>
            <a:pPr marL="0" indent="0">
              <a:lnSpc>
                <a:spcPct val="90000"/>
              </a:lnSpc>
              <a:spcBef>
                <a:spcPts val="0"/>
              </a:spcBef>
              <a:spcAft>
                <a:spcPts val="600"/>
              </a:spcAft>
              <a:buClr>
                <a:srgbClr val="3CB4E5"/>
              </a:buClr>
              <a:buNone/>
              <a:tabLst>
                <a:tab pos="344488" algn="l"/>
              </a:tabLst>
              <a:defRPr/>
            </a:pPr>
            <a:endParaRPr lang="en-US" sz="1300" dirty="0">
              <a:latin typeface="Acherus Grotesque" panose="02000505000000020004" pitchFamily="2" charset="0"/>
            </a:endParaRPr>
          </a:p>
          <a:p>
            <a:pPr marL="0" indent="0">
              <a:lnSpc>
                <a:spcPct val="90000"/>
              </a:lnSpc>
              <a:spcBef>
                <a:spcPts val="0"/>
              </a:spcBef>
              <a:spcAft>
                <a:spcPts val="600"/>
              </a:spcAft>
              <a:buClr>
                <a:srgbClr val="3CB4E5"/>
              </a:buClr>
              <a:buNone/>
              <a:tabLst>
                <a:tab pos="344488" algn="l"/>
              </a:tabLst>
              <a:defRPr/>
            </a:pPr>
            <a:r>
              <a:rPr lang="en-US" sz="1300" b="1" dirty="0">
                <a:latin typeface="Acherus Grotesque" panose="02000505000000020004" pitchFamily="2" charset="0"/>
              </a:rPr>
              <a:t>Greater resilience </a:t>
            </a:r>
            <a:r>
              <a:rPr lang="en-US" sz="1300" dirty="0">
                <a:latin typeface="Acherus Grotesque" panose="02000505000000020004" pitchFamily="2" charset="0"/>
              </a:rPr>
              <a:t>thought to prevent the low moods and poor self-image that might trigger a downward emotional spiral and leave them more susceptible to relapse.</a:t>
            </a:r>
          </a:p>
          <a:p>
            <a:pPr>
              <a:lnSpc>
                <a:spcPct val="90000"/>
              </a:lnSpc>
            </a:pPr>
            <a:endParaRPr lang="en-US" sz="1300" dirty="0"/>
          </a:p>
        </p:txBody>
      </p:sp>
    </p:spTree>
    <p:extLst>
      <p:ext uri="{BB962C8B-B14F-4D97-AF65-F5344CB8AC3E}">
        <p14:creationId xmlns:p14="http://schemas.microsoft.com/office/powerpoint/2010/main" val="40280021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0AB45E-56EE-FD46-9304-F510E25A3537}"/>
              </a:ext>
            </a:extLst>
          </p:cNvPr>
          <p:cNvSpPr>
            <a:spLocks noGrp="1"/>
          </p:cNvSpPr>
          <p:nvPr>
            <p:ph type="title"/>
          </p:nvPr>
        </p:nvSpPr>
        <p:spPr/>
        <p:txBody>
          <a:bodyPr>
            <a:normAutofit/>
          </a:bodyPr>
          <a:lstStyle/>
          <a:p>
            <a:r>
              <a:rPr lang="en-US"/>
              <a:t>Nutritional interventions in recovery</a:t>
            </a:r>
          </a:p>
        </p:txBody>
      </p:sp>
      <p:graphicFrame>
        <p:nvGraphicFramePr>
          <p:cNvPr id="5" name="Content Placeholder 2">
            <a:extLst>
              <a:ext uri="{FF2B5EF4-FFF2-40B4-BE49-F238E27FC236}">
                <a16:creationId xmlns:a16="http://schemas.microsoft.com/office/drawing/2014/main" id="{14797CAA-2770-402A-A958-6CC745C94E45}"/>
              </a:ext>
            </a:extLst>
          </p:cNvPr>
          <p:cNvGraphicFramePr>
            <a:graphicFrameLocks noGrp="1"/>
          </p:cNvGraphicFramePr>
          <p:nvPr>
            <p:ph idx="1"/>
            <p:extLst>
              <p:ext uri="{D42A27DB-BD31-4B8C-83A1-F6EECF244321}">
                <p14:modId xmlns:p14="http://schemas.microsoft.com/office/powerpoint/2010/main" val="678339207"/>
              </p:ext>
            </p:extLst>
          </p:nvPr>
        </p:nvGraphicFramePr>
        <p:xfrm>
          <a:off x="965200" y="2638425"/>
          <a:ext cx="10261600" cy="31077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784269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22B766-B58A-9849-B17C-95DED6EF9108}"/>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en-US">
                <a:solidFill>
                  <a:schemeClr val="tx1"/>
                </a:solidFill>
              </a:rPr>
              <a:t>Remove</a:t>
            </a:r>
            <a:br>
              <a:rPr lang="en-US">
                <a:solidFill>
                  <a:schemeClr val="tx1"/>
                </a:solidFill>
              </a:rPr>
            </a:br>
            <a:r>
              <a:rPr lang="en-US">
                <a:solidFill>
                  <a:schemeClr val="tx1"/>
                </a:solidFill>
              </a:rPr>
              <a:t>Sugary Drinks</a:t>
            </a:r>
          </a:p>
        </p:txBody>
      </p:sp>
      <p:sp>
        <p:nvSpPr>
          <p:cNvPr id="3" name="Content Placeholder 2">
            <a:extLst>
              <a:ext uri="{FF2B5EF4-FFF2-40B4-BE49-F238E27FC236}">
                <a16:creationId xmlns:a16="http://schemas.microsoft.com/office/drawing/2014/main" id="{B942C05B-2F9F-3641-863A-9BEF2ECDBD99}"/>
              </a:ext>
            </a:extLst>
          </p:cNvPr>
          <p:cNvSpPr>
            <a:spLocks noGrp="1"/>
          </p:cNvSpPr>
          <p:nvPr>
            <p:ph idx="1"/>
          </p:nvPr>
        </p:nvSpPr>
        <p:spPr>
          <a:xfrm>
            <a:off x="643468" y="2638044"/>
            <a:ext cx="3363974" cy="3415622"/>
          </a:xfrm>
        </p:spPr>
        <p:txBody>
          <a:bodyPr>
            <a:normAutofit/>
          </a:bodyPr>
          <a:lstStyle/>
          <a:p>
            <a:r>
              <a:rPr lang="en-US">
                <a:solidFill>
                  <a:schemeClr val="tx1"/>
                </a:solidFill>
              </a:rPr>
              <a:t>Women- no more than 6 teaspoons per day (24 grams)</a:t>
            </a:r>
          </a:p>
          <a:p>
            <a:r>
              <a:rPr lang="en-US">
                <a:solidFill>
                  <a:schemeClr val="tx1"/>
                </a:solidFill>
              </a:rPr>
              <a:t>Men – no more than 9 teaspoons per day (36 grams)</a:t>
            </a:r>
          </a:p>
          <a:p>
            <a:r>
              <a:rPr lang="en-US">
                <a:solidFill>
                  <a:schemeClr val="tx1"/>
                </a:solidFill>
              </a:rPr>
              <a:t>Average American consumed 38.87 gallons of soda in 2018</a:t>
            </a:r>
          </a:p>
          <a:p>
            <a:r>
              <a:rPr lang="en-US">
                <a:solidFill>
                  <a:schemeClr val="tx1"/>
                </a:solidFill>
              </a:rPr>
              <a:t>Frequent sugary drink consumption increases Type 2 DM, heart disease, fatty liver disease and premature death!</a:t>
            </a:r>
          </a:p>
          <a:p>
            <a:endParaRPr lang="en-US">
              <a:solidFill>
                <a:schemeClr val="bg1"/>
              </a:solidFill>
            </a:endParaRPr>
          </a:p>
        </p:txBody>
      </p:sp>
      <p:pic>
        <p:nvPicPr>
          <p:cNvPr id="3074" name="Picture 2" descr="LiveLighter - Tips to avoid sugary drinks">
            <a:extLst>
              <a:ext uri="{FF2B5EF4-FFF2-40B4-BE49-F238E27FC236}">
                <a16:creationId xmlns:a16="http://schemas.microsoft.com/office/drawing/2014/main" id="{23176618-6B06-AB4B-BACE-944A76CB5BC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030455" y="965199"/>
            <a:ext cx="6907545" cy="46905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20412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3A1B50-25E0-9445-8D32-EB0185EE8072}"/>
              </a:ext>
            </a:extLst>
          </p:cNvPr>
          <p:cNvSpPr>
            <a:spLocks noGrp="1"/>
          </p:cNvSpPr>
          <p:nvPr>
            <p:ph type="title"/>
          </p:nvPr>
        </p:nvSpPr>
        <p:spPr>
          <a:xfrm>
            <a:off x="2231136" y="3781241"/>
            <a:ext cx="7729729" cy="855406"/>
          </a:xfrm>
          <a:noFill/>
          <a:ln>
            <a:solidFill>
              <a:schemeClr val="bg1"/>
            </a:solidFill>
          </a:ln>
        </p:spPr>
        <p:txBody>
          <a:bodyPr>
            <a:normAutofit/>
          </a:bodyPr>
          <a:lstStyle/>
          <a:p>
            <a:r>
              <a:rPr lang="en-US" sz="2400">
                <a:solidFill>
                  <a:schemeClr val="tx1"/>
                </a:solidFill>
              </a:rPr>
              <a:t>ADD in Healthy Drinks</a:t>
            </a:r>
          </a:p>
        </p:txBody>
      </p:sp>
      <p:pic>
        <p:nvPicPr>
          <p:cNvPr id="4102" name="Picture 6" descr="4 Uptown Coffee Houses Near Your Condominium | Arabella">
            <a:extLst>
              <a:ext uri="{FF2B5EF4-FFF2-40B4-BE49-F238E27FC236}">
                <a16:creationId xmlns:a16="http://schemas.microsoft.com/office/drawing/2014/main" id="{69303F56-C66D-5C40-A729-EF111F209E9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972" r="14943" b="-2"/>
          <a:stretch/>
        </p:blipFill>
        <p:spPr bwMode="auto">
          <a:xfrm>
            <a:off x="20" y="10"/>
            <a:ext cx="4059916" cy="342675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7 Health Benefits of Green Tea | The Active Times">
            <a:extLst>
              <a:ext uri="{FF2B5EF4-FFF2-40B4-BE49-F238E27FC236}">
                <a16:creationId xmlns:a16="http://schemas.microsoft.com/office/drawing/2014/main" id="{B91EF931-AF5A-1E4A-A16C-E930ACB0152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435" r="11440" b="1"/>
          <a:stretch/>
        </p:blipFill>
        <p:spPr bwMode="auto">
          <a:xfrm>
            <a:off x="4059936" y="10"/>
            <a:ext cx="4066032" cy="3426751"/>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12,533,015 Water Stock Photos, Images | Download Water Pictures on  Depositphotos®">
            <a:extLst>
              <a:ext uri="{FF2B5EF4-FFF2-40B4-BE49-F238E27FC236}">
                <a16:creationId xmlns:a16="http://schemas.microsoft.com/office/drawing/2014/main" id="{4D20671F-E433-1847-B31E-C81533C1974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249" r="15484" b="2"/>
          <a:stretch/>
        </p:blipFill>
        <p:spPr bwMode="auto">
          <a:xfrm>
            <a:off x="8119872" y="-1"/>
            <a:ext cx="4072128" cy="34290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6941E2DC-2088-3946-AC9B-FAF393554E8E}"/>
              </a:ext>
            </a:extLst>
          </p:cNvPr>
          <p:cNvSpPr>
            <a:spLocks noGrp="1"/>
          </p:cNvSpPr>
          <p:nvPr>
            <p:ph idx="1"/>
          </p:nvPr>
        </p:nvSpPr>
        <p:spPr>
          <a:xfrm>
            <a:off x="2238412" y="4846076"/>
            <a:ext cx="7715177" cy="1271556"/>
          </a:xfrm>
        </p:spPr>
        <p:txBody>
          <a:bodyPr>
            <a:normAutofit/>
          </a:bodyPr>
          <a:lstStyle/>
          <a:p>
            <a:r>
              <a:rPr lang="en-US">
                <a:solidFill>
                  <a:schemeClr val="tx1"/>
                </a:solidFill>
              </a:rPr>
              <a:t>With still or sparkling water without added sugars</a:t>
            </a:r>
          </a:p>
          <a:p>
            <a:r>
              <a:rPr lang="en-US">
                <a:solidFill>
                  <a:schemeClr val="tx1"/>
                </a:solidFill>
              </a:rPr>
              <a:t>Green tea is an excellent anti-oxidant for gut, brain and heart health</a:t>
            </a:r>
          </a:p>
          <a:p>
            <a:r>
              <a:rPr lang="en-US">
                <a:solidFill>
                  <a:schemeClr val="tx1"/>
                </a:solidFill>
              </a:rPr>
              <a:t>Coffee is an antioxidant (but not with added milk, non-dairy cream or sugar)</a:t>
            </a:r>
          </a:p>
        </p:txBody>
      </p:sp>
    </p:spTree>
    <p:extLst>
      <p:ext uri="{BB962C8B-B14F-4D97-AF65-F5344CB8AC3E}">
        <p14:creationId xmlns:p14="http://schemas.microsoft.com/office/powerpoint/2010/main" val="34767325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8213" name="Rectangle 8212">
            <a:extLst>
              <a:ext uri="{FF2B5EF4-FFF2-40B4-BE49-F238E27FC236}">
                <a16:creationId xmlns:a16="http://schemas.microsoft.com/office/drawing/2014/main" id="{4E3759DD-698F-4D3A-AF4C-5E44527D30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491851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2814400B-F56C-51FB-33CA-8ECA6A31A18E}"/>
              </a:ext>
            </a:extLst>
          </p:cNvPr>
          <p:cNvSpPr>
            <a:spLocks noGrp="1"/>
          </p:cNvSpPr>
          <p:nvPr>
            <p:ph type="ctrTitle"/>
          </p:nvPr>
        </p:nvSpPr>
        <p:spPr>
          <a:xfrm>
            <a:off x="1600200" y="4269282"/>
            <a:ext cx="8991600" cy="1264762"/>
          </a:xfrm>
        </p:spPr>
        <p:txBody>
          <a:bodyPr>
            <a:normAutofit/>
          </a:bodyPr>
          <a:lstStyle/>
          <a:p>
            <a:r>
              <a:rPr lang="en-US" sz="3200"/>
              <a:t>Cost comparison</a:t>
            </a:r>
          </a:p>
        </p:txBody>
      </p:sp>
      <p:pic>
        <p:nvPicPr>
          <p:cNvPr id="8198" name="Picture 6" descr="Waterloo Sparkling Water Tropical Fruit - 12.0 fl oz">
            <a:extLst>
              <a:ext uri="{FF2B5EF4-FFF2-40B4-BE49-F238E27FC236}">
                <a16:creationId xmlns:a16="http://schemas.microsoft.com/office/drawing/2014/main" id="{BA174C5C-9A60-92A5-6ABB-540901496594}"/>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28258" y="587857"/>
            <a:ext cx="3348468" cy="3301307"/>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a:extLst>
              <a:ext uri="{FF2B5EF4-FFF2-40B4-BE49-F238E27FC236}">
                <a16:creationId xmlns:a16="http://schemas.microsoft.com/office/drawing/2014/main" id="{01E1E44C-4414-BAAA-BDBF-F83DF0D4A6E7}"/>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456353" y="587858"/>
            <a:ext cx="3301307" cy="330130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Organic Green Tea Ginger | Traditional Medicinals 1 box (16 tea bags)">
            <a:extLst>
              <a:ext uri="{FF2B5EF4-FFF2-40B4-BE49-F238E27FC236}">
                <a16:creationId xmlns:a16="http://schemas.microsoft.com/office/drawing/2014/main" id="{508B25A0-F982-443E-D862-209E72A267D1}"/>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8607465" y="587857"/>
            <a:ext cx="2186100" cy="3301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93623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C0710-5C78-9242-8E97-8FB7AE737C4A}"/>
              </a:ext>
            </a:extLst>
          </p:cNvPr>
          <p:cNvSpPr>
            <a:spLocks noGrp="1"/>
          </p:cNvSpPr>
          <p:nvPr>
            <p:ph type="title"/>
          </p:nvPr>
        </p:nvSpPr>
        <p:spPr>
          <a:xfrm>
            <a:off x="804672" y="283317"/>
            <a:ext cx="5925310" cy="1174991"/>
          </a:xfrm>
        </p:spPr>
        <p:txBody>
          <a:bodyPr>
            <a:normAutofit/>
          </a:bodyPr>
          <a:lstStyle/>
          <a:p>
            <a:r>
              <a:rPr lang="en-US" sz="2400"/>
              <a:t>High fiber – Happy Gut</a:t>
            </a:r>
          </a:p>
        </p:txBody>
      </p:sp>
      <p:sp>
        <p:nvSpPr>
          <p:cNvPr id="6150" name="Content Placeholder 6149">
            <a:extLst>
              <a:ext uri="{FF2B5EF4-FFF2-40B4-BE49-F238E27FC236}">
                <a16:creationId xmlns:a16="http://schemas.microsoft.com/office/drawing/2014/main" id="{6C73F2CB-91B7-44A7-939E-A4EA7FA08E25}"/>
              </a:ext>
            </a:extLst>
          </p:cNvPr>
          <p:cNvSpPr>
            <a:spLocks noGrp="1"/>
          </p:cNvSpPr>
          <p:nvPr>
            <p:ph idx="1"/>
          </p:nvPr>
        </p:nvSpPr>
        <p:spPr>
          <a:xfrm>
            <a:off x="804672" y="1584101"/>
            <a:ext cx="5925310" cy="5273899"/>
          </a:xfrm>
        </p:spPr>
        <p:txBody>
          <a:bodyPr>
            <a:normAutofit lnSpcReduction="10000"/>
          </a:bodyPr>
          <a:lstStyle/>
          <a:p>
            <a:pPr>
              <a:lnSpc>
                <a:spcPct val="90000"/>
              </a:lnSpc>
            </a:pPr>
            <a:r>
              <a:rPr lang="en-US" sz="2500" dirty="0"/>
              <a:t>Recommended daily fiber intake – 25-30 grams</a:t>
            </a:r>
          </a:p>
          <a:p>
            <a:pPr>
              <a:lnSpc>
                <a:spcPct val="90000"/>
              </a:lnSpc>
            </a:pPr>
            <a:r>
              <a:rPr lang="en-US" sz="2500" dirty="0"/>
              <a:t>Average American daily fiber intake – 7-15 grams</a:t>
            </a:r>
          </a:p>
          <a:p>
            <a:pPr>
              <a:lnSpc>
                <a:spcPct val="90000"/>
              </a:lnSpc>
            </a:pPr>
            <a:r>
              <a:rPr lang="en-US" sz="2500" dirty="0"/>
              <a:t>My recommendation – 50 grams!!!</a:t>
            </a:r>
          </a:p>
          <a:p>
            <a:pPr>
              <a:lnSpc>
                <a:spcPct val="90000"/>
              </a:lnSpc>
            </a:pPr>
            <a:r>
              <a:rPr lang="en-US" sz="2500" dirty="0"/>
              <a:t>Fruits and veggies</a:t>
            </a:r>
          </a:p>
          <a:p>
            <a:pPr>
              <a:lnSpc>
                <a:spcPct val="90000"/>
              </a:lnSpc>
            </a:pPr>
            <a:r>
              <a:rPr lang="en-US" sz="2500" dirty="0"/>
              <a:t>WHOLE grains – oats, rye, barley, farro, quinoa, buckwheat, polenta</a:t>
            </a:r>
          </a:p>
          <a:p>
            <a:pPr>
              <a:lnSpc>
                <a:spcPct val="90000"/>
              </a:lnSpc>
            </a:pPr>
            <a:r>
              <a:rPr lang="en-US" sz="2500" dirty="0"/>
              <a:t>Beans and legumes –chickpea, edamame, lentils, split peas</a:t>
            </a:r>
          </a:p>
          <a:p>
            <a:pPr>
              <a:lnSpc>
                <a:spcPct val="90000"/>
              </a:lnSpc>
            </a:pPr>
            <a:r>
              <a:rPr lang="en-US" sz="2500" dirty="0"/>
              <a:t>Nuts and seeds</a:t>
            </a:r>
          </a:p>
          <a:p>
            <a:pPr>
              <a:lnSpc>
                <a:spcPct val="90000"/>
              </a:lnSpc>
            </a:pPr>
            <a:r>
              <a:rPr lang="en-US" sz="2500" dirty="0"/>
              <a:t>START BY ADDING ONE FRUIT OR VEGETABLE WITH EACH MEAL</a:t>
            </a:r>
          </a:p>
          <a:p>
            <a:pPr marL="0" indent="0">
              <a:lnSpc>
                <a:spcPct val="90000"/>
              </a:lnSpc>
              <a:buNone/>
            </a:pPr>
            <a:endParaRPr lang="en-US" sz="1500" dirty="0"/>
          </a:p>
        </p:txBody>
      </p:sp>
      <p:pic>
        <p:nvPicPr>
          <p:cNvPr id="6146" name="Picture 2" descr="High Fiber Foods. Healthy balanced dieting concept. Top view Stock Photo - 106916384">
            <a:extLst>
              <a:ext uri="{FF2B5EF4-FFF2-40B4-BE49-F238E27FC236}">
                <a16:creationId xmlns:a16="http://schemas.microsoft.com/office/drawing/2014/main" id="{20DE1B21-46FE-234F-97A9-A232AB7471D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0003" r="31817" b="1"/>
          <a:stretch/>
        </p:blipFill>
        <p:spPr bwMode="auto">
          <a:xfrm>
            <a:off x="7534654" y="10"/>
            <a:ext cx="4657345"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77845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CF4680D4-DEE2-49EE-AF90-EFEAF50AEC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6876939"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CC3740AC-3706-469C-1EB7-5F9FD60063FD}"/>
              </a:ext>
            </a:extLst>
          </p:cNvPr>
          <p:cNvSpPr>
            <a:spLocks noGrp="1"/>
          </p:cNvSpPr>
          <p:nvPr>
            <p:ph type="title"/>
          </p:nvPr>
        </p:nvSpPr>
        <p:spPr>
          <a:xfrm>
            <a:off x="804671" y="1290025"/>
            <a:ext cx="5291327" cy="1188720"/>
          </a:xfrm>
          <a:solidFill>
            <a:srgbClr val="FFFFFF"/>
          </a:solidFill>
          <a:ln>
            <a:solidFill>
              <a:srgbClr val="404040"/>
            </a:solidFill>
          </a:ln>
        </p:spPr>
        <p:txBody>
          <a:bodyPr vert="horz" lIns="182880" tIns="182880" rIns="182880" bIns="182880" rtlCol="0" anchor="ctr">
            <a:normAutofit/>
          </a:bodyPr>
          <a:lstStyle/>
          <a:p>
            <a:r>
              <a:rPr lang="en-US" dirty="0"/>
              <a:t>Functional Medicine</a:t>
            </a:r>
          </a:p>
        </p:txBody>
      </p:sp>
      <p:sp>
        <p:nvSpPr>
          <p:cNvPr id="7" name="TextBox 6">
            <a:extLst>
              <a:ext uri="{FF2B5EF4-FFF2-40B4-BE49-F238E27FC236}">
                <a16:creationId xmlns:a16="http://schemas.microsoft.com/office/drawing/2014/main" id="{D1100CC0-858B-AB4B-86B2-D58ECD0E3582}"/>
              </a:ext>
            </a:extLst>
          </p:cNvPr>
          <p:cNvSpPr txBox="1"/>
          <p:nvPr/>
        </p:nvSpPr>
        <p:spPr>
          <a:xfrm>
            <a:off x="804671" y="2858703"/>
            <a:ext cx="5285791" cy="3042547"/>
          </a:xfrm>
          <a:prstGeom prst="rect">
            <a:avLst/>
          </a:prstGeom>
        </p:spPr>
        <p:txBody>
          <a:bodyPr vert="horz" lIns="91440" tIns="45720" rIns="91440" bIns="45720" rtlCol="0">
            <a:normAutofit fontScale="85000" lnSpcReduction="20000"/>
          </a:bodyPr>
          <a:lstStyle/>
          <a:p>
            <a:pPr indent="-228600" defTabSz="914400">
              <a:spcBef>
                <a:spcPts val="1000"/>
              </a:spcBef>
              <a:spcAft>
                <a:spcPts val="600"/>
              </a:spcAft>
              <a:buClr>
                <a:schemeClr val="accent2"/>
              </a:buClr>
              <a:buFont typeface="Arial" panose="020B0604020202020204" pitchFamily="34" charset="0"/>
              <a:buChar char="•"/>
            </a:pPr>
            <a:r>
              <a:rPr lang="en-US" sz="2500" dirty="0"/>
              <a:t>EVIDENCE-BASED, EVIDENCE INFORMED</a:t>
            </a:r>
          </a:p>
          <a:p>
            <a:pPr indent="-228600" defTabSz="914400">
              <a:spcBef>
                <a:spcPts val="1000"/>
              </a:spcBef>
              <a:spcAft>
                <a:spcPts val="600"/>
              </a:spcAft>
              <a:buClr>
                <a:schemeClr val="accent2"/>
              </a:buClr>
              <a:buFont typeface="Arial" panose="020B0604020202020204" pitchFamily="34" charset="0"/>
              <a:buChar char="•"/>
            </a:pPr>
            <a:r>
              <a:rPr lang="en-US" sz="2500" dirty="0"/>
              <a:t>PROVIDER AS GUIDE</a:t>
            </a:r>
          </a:p>
          <a:p>
            <a:pPr indent="-228600" defTabSz="914400">
              <a:spcBef>
                <a:spcPts val="1000"/>
              </a:spcBef>
              <a:spcAft>
                <a:spcPts val="600"/>
              </a:spcAft>
              <a:buClr>
                <a:schemeClr val="accent2"/>
              </a:buClr>
              <a:buFont typeface="Arial" panose="020B0604020202020204" pitchFamily="34" charset="0"/>
              <a:buChar char="•"/>
            </a:pPr>
            <a:r>
              <a:rPr lang="en-US" sz="2500" dirty="0"/>
              <a:t>PATIENT CENTERED </a:t>
            </a:r>
          </a:p>
          <a:p>
            <a:pPr indent="-228600" defTabSz="914400">
              <a:spcBef>
                <a:spcPts val="1000"/>
              </a:spcBef>
              <a:spcAft>
                <a:spcPts val="600"/>
              </a:spcAft>
              <a:buClr>
                <a:schemeClr val="accent2"/>
              </a:buClr>
              <a:buFont typeface="Arial" panose="020B0604020202020204" pitchFamily="34" charset="0"/>
              <a:buChar char="•"/>
            </a:pPr>
            <a:r>
              <a:rPr lang="en-US" sz="2500" dirty="0"/>
              <a:t>FOCUSED ON WELLNESS AND HEALING</a:t>
            </a:r>
          </a:p>
          <a:p>
            <a:pPr indent="-228600" defTabSz="914400">
              <a:spcBef>
                <a:spcPts val="1000"/>
              </a:spcBef>
              <a:spcAft>
                <a:spcPts val="600"/>
              </a:spcAft>
              <a:buClr>
                <a:schemeClr val="accent2"/>
              </a:buClr>
              <a:buFont typeface="Arial" panose="020B0604020202020204" pitchFamily="34" charset="0"/>
              <a:buChar char="•"/>
            </a:pPr>
            <a:endParaRPr lang="en-US" sz="2500" dirty="0"/>
          </a:p>
          <a:p>
            <a:pPr indent="-228600" defTabSz="914400">
              <a:spcBef>
                <a:spcPts val="1000"/>
              </a:spcBef>
              <a:spcAft>
                <a:spcPts val="600"/>
              </a:spcAft>
              <a:buClr>
                <a:schemeClr val="accent2"/>
              </a:buClr>
              <a:buFont typeface="Arial" panose="020B0604020202020204" pitchFamily="34" charset="0"/>
              <a:buChar char="•"/>
            </a:pPr>
            <a:endParaRPr lang="en-US" dirty="0">
              <a:solidFill>
                <a:srgbClr val="FFFFFF"/>
              </a:solidFill>
            </a:endParaRPr>
          </a:p>
          <a:p>
            <a:pPr indent="-228600" defTabSz="914400">
              <a:spcBef>
                <a:spcPts val="1000"/>
              </a:spcBef>
              <a:spcAft>
                <a:spcPts val="600"/>
              </a:spcAft>
              <a:buClr>
                <a:schemeClr val="accent2"/>
              </a:buClr>
              <a:buFont typeface="Arial" panose="020B0604020202020204" pitchFamily="34" charset="0"/>
              <a:buChar char="•"/>
            </a:pPr>
            <a:r>
              <a:rPr lang="en-US" dirty="0">
                <a:solidFill>
                  <a:srgbClr val="FFFFFF"/>
                </a:solidFill>
              </a:rPr>
              <a:t>	</a:t>
            </a:r>
          </a:p>
          <a:p>
            <a:pPr indent="-228600" defTabSz="914400">
              <a:spcBef>
                <a:spcPts val="1000"/>
              </a:spcBef>
              <a:spcAft>
                <a:spcPts val="600"/>
              </a:spcAft>
              <a:buClr>
                <a:schemeClr val="accent2"/>
              </a:buClr>
              <a:buFont typeface="Arial" panose="020B0604020202020204" pitchFamily="34" charset="0"/>
              <a:buChar char="•"/>
            </a:pPr>
            <a:endParaRPr lang="en-US" dirty="0">
              <a:solidFill>
                <a:srgbClr val="FFFFFF"/>
              </a:solidFill>
            </a:endParaRPr>
          </a:p>
          <a:p>
            <a:pPr indent="-228600" defTabSz="914400">
              <a:spcBef>
                <a:spcPts val="1000"/>
              </a:spcBef>
              <a:spcAft>
                <a:spcPts val="600"/>
              </a:spcAft>
              <a:buClr>
                <a:schemeClr val="accent2"/>
              </a:buClr>
              <a:buFont typeface="Arial" panose="020B0604020202020204" pitchFamily="34" charset="0"/>
              <a:buChar char="•"/>
            </a:pPr>
            <a:endParaRPr lang="en-US" dirty="0">
              <a:solidFill>
                <a:srgbClr val="FFFFFF"/>
              </a:solidFill>
            </a:endParaRPr>
          </a:p>
        </p:txBody>
      </p:sp>
      <p:sp>
        <p:nvSpPr>
          <p:cNvPr id="23" name="Rectangle 22">
            <a:extLst>
              <a:ext uri="{FF2B5EF4-FFF2-40B4-BE49-F238E27FC236}">
                <a16:creationId xmlns:a16="http://schemas.microsoft.com/office/drawing/2014/main" id="{50C52EE1-5085-4960-AD29-A926E62EC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6" y="640080"/>
            <a:ext cx="4017264" cy="5261170"/>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CD15AA94-C237-4412-B37B-EB317D2B05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00772" y="806357"/>
            <a:ext cx="3685032" cy="49286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Content Placeholder 4">
            <a:extLst>
              <a:ext uri="{FF2B5EF4-FFF2-40B4-BE49-F238E27FC236}">
                <a16:creationId xmlns:a16="http://schemas.microsoft.com/office/drawing/2014/main" id="{A88EBBCD-9A4F-A449-AE75-13348A64B061}"/>
              </a:ext>
            </a:extLst>
          </p:cNvPr>
          <p:cNvPicPr>
            <a:picLocks noGrp="1" noChangeAspect="1"/>
          </p:cNvPicPr>
          <p:nvPr>
            <p:ph idx="1"/>
          </p:nvPr>
        </p:nvPicPr>
        <p:blipFill>
          <a:blip r:embed="rId3">
            <a:extLst>
              <a:ext uri="{96DAC541-7B7A-43D3-8B79-37D633B846F1}">
                <asvg:svgBlip xmlns:asvg="http://schemas.microsoft.com/office/drawing/2016/SVG/main" r:embed="rId4"/>
              </a:ext>
            </a:extLst>
          </a:blip>
          <a:stretch>
            <a:fillRect/>
          </a:stretch>
        </p:blipFill>
        <p:spPr>
          <a:xfrm>
            <a:off x="7865364" y="2757270"/>
            <a:ext cx="3355848" cy="1026789"/>
          </a:xfrm>
          <a:prstGeom prst="rect">
            <a:avLst/>
          </a:prstGeom>
        </p:spPr>
      </p:pic>
    </p:spTree>
    <p:extLst>
      <p:ext uri="{BB962C8B-B14F-4D97-AF65-F5344CB8AC3E}">
        <p14:creationId xmlns:p14="http://schemas.microsoft.com/office/powerpoint/2010/main" val="221507297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7192" name="Rectangle 7191">
            <a:extLst>
              <a:ext uri="{FF2B5EF4-FFF2-40B4-BE49-F238E27FC236}">
                <a16:creationId xmlns:a16="http://schemas.microsoft.com/office/drawing/2014/main" id="{E642F1F7-6246-4C87-B941-6957B32BD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491851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9F50C12-2EAA-C8C5-0144-EF99C6C3BFFC}"/>
              </a:ext>
            </a:extLst>
          </p:cNvPr>
          <p:cNvSpPr>
            <a:spLocks noGrp="1"/>
          </p:cNvSpPr>
          <p:nvPr>
            <p:ph type="title"/>
          </p:nvPr>
        </p:nvSpPr>
        <p:spPr>
          <a:xfrm>
            <a:off x="1600200" y="4269282"/>
            <a:ext cx="8991600" cy="1264762"/>
          </a:xfrm>
        </p:spPr>
        <p:txBody>
          <a:bodyPr vert="horz" lIns="274320" tIns="182880" rIns="274320" bIns="182880" rtlCol="0" anchor="ctr" anchorCtr="1">
            <a:normAutofit/>
          </a:bodyPr>
          <a:lstStyle/>
          <a:p>
            <a:r>
              <a:rPr lang="en-US" sz="3200"/>
              <a:t>COST comparisons</a:t>
            </a:r>
          </a:p>
        </p:txBody>
      </p:sp>
      <p:pic>
        <p:nvPicPr>
          <p:cNvPr id="7174" name="Picture 6" descr="Fresh Red Delicious Apples, 5 lb Bag ...">
            <a:extLst>
              <a:ext uri="{FF2B5EF4-FFF2-40B4-BE49-F238E27FC236}">
                <a16:creationId xmlns:a16="http://schemas.microsoft.com/office/drawing/2014/main" id="{DBB75280-E8CC-38A1-704B-AC0497D8F8BC}"/>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692912" y="948063"/>
            <a:ext cx="2580894" cy="2580894"/>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Doritos, Nacho Cheese Flavored Tortilla ...">
            <a:extLst>
              <a:ext uri="{FF2B5EF4-FFF2-40B4-BE49-F238E27FC236}">
                <a16:creationId xmlns:a16="http://schemas.microsoft.com/office/drawing/2014/main" id="{F7AB71FA-A0F0-0943-A2FC-4612B5659652}"/>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434672" y="948064"/>
            <a:ext cx="2580895" cy="2580895"/>
          </a:xfrm>
          <a:prstGeom prst="rect">
            <a:avLst/>
          </a:prstGeom>
          <a:noFill/>
          <a:extLst>
            <a:ext uri="{909E8E84-426E-40DD-AFC4-6F175D3DCCD1}">
              <a14:hiddenFill xmlns:a14="http://schemas.microsoft.com/office/drawing/2010/main">
                <a:solidFill>
                  <a:srgbClr val="FFFFFF"/>
                </a:solidFill>
              </a14:hiddenFill>
            </a:ext>
          </a:extLst>
        </p:spPr>
      </p:pic>
      <p:pic>
        <p:nvPicPr>
          <p:cNvPr id="7182" name="Picture 14" descr="Image of Great Value Black Beans 4 lb, Size: 4 LB (1.81kg)">
            <a:extLst>
              <a:ext uri="{FF2B5EF4-FFF2-40B4-BE49-F238E27FC236}">
                <a16:creationId xmlns:a16="http://schemas.microsoft.com/office/drawing/2014/main" id="{825433AF-8F55-6E36-D3E7-B275F87ABC56}"/>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176433" y="948064"/>
            <a:ext cx="2580895" cy="2580895"/>
          </a:xfrm>
          <a:prstGeom prst="rect">
            <a:avLst/>
          </a:prstGeom>
          <a:noFill/>
          <a:extLst>
            <a:ext uri="{909E8E84-426E-40DD-AFC4-6F175D3DCCD1}">
              <a14:hiddenFill xmlns:a14="http://schemas.microsoft.com/office/drawing/2010/main">
                <a:solidFill>
                  <a:srgbClr val="FFFFFF"/>
                </a:solidFill>
              </a14:hiddenFill>
            </a:ext>
          </a:extLst>
        </p:spPr>
      </p:pic>
      <p:pic>
        <p:nvPicPr>
          <p:cNvPr id="7180" name="Picture 12" descr="Red Baron Pepperoni Classic Crust Frozen Pizza, 20.61 oz, Bronze">
            <a:extLst>
              <a:ext uri="{FF2B5EF4-FFF2-40B4-BE49-F238E27FC236}">
                <a16:creationId xmlns:a16="http://schemas.microsoft.com/office/drawing/2014/main" id="{40DD0C9C-E040-A371-1DD9-FB6ED05A0146}"/>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8918193" y="948063"/>
            <a:ext cx="2580895" cy="25808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26107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MyPlate Meal Planning Ideas : Food Network | Food Network">
            <a:extLst>
              <a:ext uri="{FF2B5EF4-FFF2-40B4-BE49-F238E27FC236}">
                <a16:creationId xmlns:a16="http://schemas.microsoft.com/office/drawing/2014/main" id="{F239059D-EEF1-7745-80F0-2B1AB8A08158}"/>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3524" b="11476"/>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53845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kitten sleeping on a rug">
            <a:extLst>
              <a:ext uri="{FF2B5EF4-FFF2-40B4-BE49-F238E27FC236}">
                <a16:creationId xmlns:a16="http://schemas.microsoft.com/office/drawing/2014/main" id="{2EF5779B-F766-F200-1861-31030E5F0E11}"/>
              </a:ext>
            </a:extLst>
          </p:cNvPr>
          <p:cNvPicPr>
            <a:picLocks noChangeAspect="1"/>
          </p:cNvPicPr>
          <p:nvPr/>
        </p:nvPicPr>
        <p:blipFill rotWithShape="1">
          <a:blip r:embed="rId2"/>
          <a:srcRect t="15730"/>
          <a:stretch/>
        </p:blipFill>
        <p:spPr>
          <a:xfrm>
            <a:off x="20" y="10"/>
            <a:ext cx="12191980" cy="6857990"/>
          </a:xfrm>
          <a:prstGeom prst="rect">
            <a:avLst/>
          </a:prstGeom>
        </p:spPr>
      </p:pic>
      <p:sp>
        <p:nvSpPr>
          <p:cNvPr id="2" name="Title 1">
            <a:extLst>
              <a:ext uri="{FF2B5EF4-FFF2-40B4-BE49-F238E27FC236}">
                <a16:creationId xmlns:a16="http://schemas.microsoft.com/office/drawing/2014/main" id="{5B7E3241-C2AB-C30F-8ECC-1D655CF1F06A}"/>
              </a:ext>
            </a:extLst>
          </p:cNvPr>
          <p:cNvSpPr>
            <a:spLocks noGrp="1"/>
          </p:cNvSpPr>
          <p:nvPr>
            <p:ph type="title"/>
          </p:nvPr>
        </p:nvSpPr>
        <p:spPr>
          <a:xfrm>
            <a:off x="2231136" y="5045160"/>
            <a:ext cx="7729728" cy="731520"/>
          </a:xfrm>
          <a:solidFill>
            <a:srgbClr val="000000">
              <a:alpha val="70000"/>
            </a:srgbClr>
          </a:solidFill>
          <a:ln>
            <a:noFill/>
          </a:ln>
        </p:spPr>
        <p:txBody>
          <a:bodyPr vert="horz" lIns="182880" tIns="182880" rIns="182880" bIns="182880" rtlCol="0" anchor="ctr">
            <a:normAutofit/>
          </a:bodyPr>
          <a:lstStyle/>
          <a:p>
            <a:r>
              <a:rPr lang="en-US" sz="2400" kern="1200" cap="all" spc="200" baseline="0">
                <a:solidFill>
                  <a:srgbClr val="FFFFFF"/>
                </a:solidFill>
                <a:latin typeface="+mj-lt"/>
                <a:ea typeface="+mj-ea"/>
                <a:cs typeface="+mj-cs"/>
              </a:rPr>
              <a:t>Sleep and Sud</a:t>
            </a:r>
          </a:p>
        </p:txBody>
      </p:sp>
    </p:spTree>
    <p:extLst>
      <p:ext uri="{BB962C8B-B14F-4D97-AF65-F5344CB8AC3E}">
        <p14:creationId xmlns:p14="http://schemas.microsoft.com/office/powerpoint/2010/main" val="11316369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F9475-5B61-5848-A777-CA19BF2BF0E3}"/>
              </a:ext>
            </a:extLst>
          </p:cNvPr>
          <p:cNvSpPr>
            <a:spLocks noGrp="1"/>
          </p:cNvSpPr>
          <p:nvPr>
            <p:ph type="title"/>
          </p:nvPr>
        </p:nvSpPr>
        <p:spPr>
          <a:xfrm>
            <a:off x="804672" y="964692"/>
            <a:ext cx="5894832" cy="1188720"/>
          </a:xfrm>
        </p:spPr>
        <p:txBody>
          <a:bodyPr>
            <a:normAutofit/>
          </a:bodyPr>
          <a:lstStyle/>
          <a:p>
            <a:r>
              <a:rPr lang="en-US"/>
              <a:t>Sleep</a:t>
            </a:r>
          </a:p>
        </p:txBody>
      </p:sp>
      <p:sp>
        <p:nvSpPr>
          <p:cNvPr id="3" name="Content Placeholder 2">
            <a:extLst>
              <a:ext uri="{FF2B5EF4-FFF2-40B4-BE49-F238E27FC236}">
                <a16:creationId xmlns:a16="http://schemas.microsoft.com/office/drawing/2014/main" id="{45B59B61-5F87-3049-88F5-8A11201CF6D7}"/>
              </a:ext>
            </a:extLst>
          </p:cNvPr>
          <p:cNvSpPr>
            <a:spLocks noGrp="1"/>
          </p:cNvSpPr>
          <p:nvPr>
            <p:ph idx="1"/>
          </p:nvPr>
        </p:nvSpPr>
        <p:spPr>
          <a:xfrm>
            <a:off x="803243" y="2638044"/>
            <a:ext cx="5963317" cy="3263206"/>
          </a:xfrm>
        </p:spPr>
        <p:txBody>
          <a:bodyPr>
            <a:normAutofit lnSpcReduction="10000"/>
          </a:bodyPr>
          <a:lstStyle/>
          <a:p>
            <a:pPr>
              <a:buFont typeface="Arial" panose="020B0604020202020204" pitchFamily="34" charset="0"/>
              <a:buChar char="•"/>
            </a:pPr>
            <a:r>
              <a:rPr lang="en-US" dirty="0"/>
              <a:t>Chronic use of substances leads to characteristic changes in sleep which can persist weeks into abstinence</a:t>
            </a:r>
          </a:p>
          <a:p>
            <a:pPr lvl="1">
              <a:buFont typeface="Arial" panose="020B0604020202020204" pitchFamily="34" charset="0"/>
              <a:buChar char="•"/>
            </a:pPr>
            <a:r>
              <a:rPr lang="en-US" dirty="0"/>
              <a:t>Increase in sleep onset latency</a:t>
            </a:r>
          </a:p>
          <a:p>
            <a:pPr lvl="1">
              <a:buFont typeface="Arial" panose="020B0604020202020204" pitchFamily="34" charset="0"/>
              <a:buChar char="•"/>
            </a:pPr>
            <a:r>
              <a:rPr lang="en-US" dirty="0"/>
              <a:t>Decreased total sleep time</a:t>
            </a:r>
          </a:p>
          <a:p>
            <a:pPr lvl="1">
              <a:buFont typeface="Arial" panose="020B0604020202020204" pitchFamily="34" charset="0"/>
              <a:buChar char="•"/>
            </a:pPr>
            <a:r>
              <a:rPr lang="en-US" dirty="0"/>
              <a:t>Increased night wakening</a:t>
            </a:r>
          </a:p>
          <a:p>
            <a:pPr lvl="1">
              <a:buFont typeface="Arial" panose="020B0604020202020204" pitchFamily="34" charset="0"/>
              <a:buChar char="•"/>
            </a:pPr>
            <a:r>
              <a:rPr lang="en-US" dirty="0"/>
              <a:t>Decreased Stage 3 slow wave sleep (memories and learning)</a:t>
            </a:r>
          </a:p>
          <a:p>
            <a:pPr lvl="1">
              <a:buFont typeface="Arial" panose="020B0604020202020204" pitchFamily="34" charset="0"/>
              <a:buChar char="•"/>
            </a:pPr>
            <a:r>
              <a:rPr lang="en-US" dirty="0"/>
              <a:t> Decreased REM sleep (memories and physical restoration)</a:t>
            </a:r>
          </a:p>
          <a:p>
            <a:pPr>
              <a:buFont typeface="Arial" panose="020B0604020202020204" pitchFamily="34" charset="0"/>
              <a:buChar char="•"/>
            </a:pPr>
            <a:r>
              <a:rPr lang="en-US" sz="2500" dirty="0"/>
              <a:t>PERSISTENT SLEEP DISRUPTION IS A RISK FOR RETURN TO USE (HALT)</a:t>
            </a:r>
          </a:p>
          <a:p>
            <a:pPr marL="0" indent="0">
              <a:buNone/>
            </a:pPr>
            <a:endParaRPr lang="en-US" dirty="0"/>
          </a:p>
          <a:p>
            <a:pPr marL="0" indent="0">
              <a:buNone/>
            </a:pPr>
            <a:endParaRPr lang="en-US" dirty="0"/>
          </a:p>
          <a:p>
            <a:pPr marL="0" indent="0">
              <a:buNone/>
            </a:pPr>
            <a:endParaRPr lang="en-US" dirty="0"/>
          </a:p>
          <a:p>
            <a:pPr>
              <a:buFont typeface="Arial" panose="020B0604020202020204" pitchFamily="34" charset="0"/>
              <a:buChar char="•"/>
            </a:pPr>
            <a:endParaRPr lang="en-US" dirty="0"/>
          </a:p>
          <a:p>
            <a:pPr marL="0" indent="0">
              <a:buNone/>
            </a:pPr>
            <a:endParaRPr lang="en-US" dirty="0"/>
          </a:p>
        </p:txBody>
      </p:sp>
      <p:sp>
        <p:nvSpPr>
          <p:cNvPr id="3085" name="Rectangle 3084">
            <a:extLst>
              <a:ext uri="{FF2B5EF4-FFF2-40B4-BE49-F238E27FC236}">
                <a16:creationId xmlns:a16="http://schemas.microsoft.com/office/drawing/2014/main" id="{879398A9-0D0D-4901-BDDF-B3D93CECA7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6706" y="964692"/>
            <a:ext cx="3986784" cy="4936558"/>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86" name="Rectangle 3085">
            <a:extLst>
              <a:ext uri="{FF2B5EF4-FFF2-40B4-BE49-F238E27FC236}">
                <a16:creationId xmlns:a16="http://schemas.microsoft.com/office/drawing/2014/main" id="{011FEC3B-E514-4E21-B2CB-7903A73569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1298" y="1128683"/>
            <a:ext cx="3657600" cy="460857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Why We Sleep: Unlocking the Power of Sleep and Dreams">
            <a:extLst>
              <a:ext uri="{FF2B5EF4-FFF2-40B4-BE49-F238E27FC236}">
                <a16:creationId xmlns:a16="http://schemas.microsoft.com/office/drawing/2014/main" id="{9693A44F-E006-3C7C-67A5-07B530B3D535}"/>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965365" y="1293275"/>
            <a:ext cx="2829466" cy="42793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24377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2050" name="Picture 2" descr="app icon">
            <a:extLst>
              <a:ext uri="{FF2B5EF4-FFF2-40B4-BE49-F238E27FC236}">
                <a16:creationId xmlns:a16="http://schemas.microsoft.com/office/drawing/2014/main" id="{CFD1198F-EE6B-5434-63C4-BC7F747C5F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725" r="6386"/>
          <a:stretch/>
        </p:blipFill>
        <p:spPr bwMode="auto">
          <a:xfrm>
            <a:off x="642" y="10"/>
            <a:ext cx="609600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5EED04D-79DC-914E-AAE9-0EA1B56DF6ED}"/>
              </a:ext>
            </a:extLst>
          </p:cNvPr>
          <p:cNvSpPr>
            <a:spLocks noGrp="1"/>
          </p:cNvSpPr>
          <p:nvPr>
            <p:ph type="title"/>
          </p:nvPr>
        </p:nvSpPr>
        <p:spPr>
          <a:xfrm>
            <a:off x="804993" y="2476560"/>
            <a:ext cx="4487298" cy="1918951"/>
          </a:xfrm>
          <a:solidFill>
            <a:schemeClr val="tx1">
              <a:alpha val="60000"/>
            </a:schemeClr>
          </a:solidFill>
          <a:ln>
            <a:solidFill>
              <a:schemeClr val="bg1"/>
            </a:solidFill>
          </a:ln>
        </p:spPr>
        <p:txBody>
          <a:bodyPr>
            <a:normAutofit/>
          </a:bodyPr>
          <a:lstStyle/>
          <a:p>
            <a:r>
              <a:rPr lang="en-US" sz="2400" dirty="0">
                <a:solidFill>
                  <a:schemeClr val="bg1"/>
                </a:solidFill>
              </a:rPr>
              <a:t>Sleep interventions for your patients</a:t>
            </a:r>
          </a:p>
        </p:txBody>
      </p:sp>
      <p:sp>
        <p:nvSpPr>
          <p:cNvPr id="3" name="Content Placeholder 2">
            <a:extLst>
              <a:ext uri="{FF2B5EF4-FFF2-40B4-BE49-F238E27FC236}">
                <a16:creationId xmlns:a16="http://schemas.microsoft.com/office/drawing/2014/main" id="{509B00F2-7C1D-B74E-A8DC-D57A6C565CDE}"/>
              </a:ext>
            </a:extLst>
          </p:cNvPr>
          <p:cNvSpPr>
            <a:spLocks noGrp="1"/>
          </p:cNvSpPr>
          <p:nvPr>
            <p:ph idx="1"/>
          </p:nvPr>
        </p:nvSpPr>
        <p:spPr>
          <a:xfrm>
            <a:off x="6743941" y="976129"/>
            <a:ext cx="4804931" cy="4919815"/>
          </a:xfrm>
        </p:spPr>
        <p:txBody>
          <a:bodyPr anchor="ctr">
            <a:normAutofit/>
          </a:bodyPr>
          <a:lstStyle/>
          <a:p>
            <a:r>
              <a:rPr lang="en-US" dirty="0"/>
              <a:t>Go to sleep and wake up at the same time everyday</a:t>
            </a:r>
          </a:p>
          <a:p>
            <a:r>
              <a:rPr lang="en-US" dirty="0"/>
              <a:t>Turn off devices at LEAST one hour before bed and DO NOT USE during night awakenings</a:t>
            </a:r>
          </a:p>
          <a:p>
            <a:r>
              <a:rPr lang="en-US" dirty="0"/>
              <a:t>Do not exercise within 2 hours of bedtime</a:t>
            </a:r>
          </a:p>
          <a:p>
            <a:r>
              <a:rPr lang="en-US" dirty="0"/>
              <a:t>Do not eat within 2 hours of bedtime</a:t>
            </a:r>
          </a:p>
          <a:p>
            <a:r>
              <a:rPr lang="en-US" dirty="0"/>
              <a:t>Develop a sleep ritual- warm bath or shower, hot tea, night-time walk </a:t>
            </a:r>
          </a:p>
          <a:p>
            <a:r>
              <a:rPr lang="en-US" dirty="0"/>
              <a:t>Use the bed ONLY for sleep, sex and sickness – getting out of bed if not sleeping</a:t>
            </a:r>
          </a:p>
          <a:p>
            <a:r>
              <a:rPr lang="en-US" b="1" dirty="0"/>
              <a:t>CBT-I !!!! Better than ANY medication – The VA says so!!!</a:t>
            </a:r>
          </a:p>
        </p:txBody>
      </p:sp>
    </p:spTree>
    <p:extLst>
      <p:ext uri="{BB962C8B-B14F-4D97-AF65-F5344CB8AC3E}">
        <p14:creationId xmlns:p14="http://schemas.microsoft.com/office/powerpoint/2010/main" val="29697161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95C25-4A80-D64D-B65A-F299B10ADB9C}"/>
              </a:ext>
            </a:extLst>
          </p:cNvPr>
          <p:cNvSpPr>
            <a:spLocks noGrp="1"/>
          </p:cNvSpPr>
          <p:nvPr>
            <p:ph type="title"/>
          </p:nvPr>
        </p:nvSpPr>
        <p:spPr>
          <a:xfrm>
            <a:off x="804672" y="964692"/>
            <a:ext cx="3066937" cy="1188720"/>
          </a:xfrm>
        </p:spPr>
        <p:txBody>
          <a:bodyPr vert="horz" lIns="182880" tIns="182880" rIns="182880" bIns="182880" rtlCol="0" anchor="ctr">
            <a:normAutofit/>
          </a:bodyPr>
          <a:lstStyle/>
          <a:p>
            <a:r>
              <a:rPr lang="en-US"/>
              <a:t>Magnesium</a:t>
            </a:r>
          </a:p>
        </p:txBody>
      </p:sp>
      <p:sp>
        <p:nvSpPr>
          <p:cNvPr id="19" name="Content Placeholder 2">
            <a:extLst>
              <a:ext uri="{FF2B5EF4-FFF2-40B4-BE49-F238E27FC236}">
                <a16:creationId xmlns:a16="http://schemas.microsoft.com/office/drawing/2014/main" id="{085BCE8D-81EF-6D49-8784-51B1235C4E47}"/>
              </a:ext>
            </a:extLst>
          </p:cNvPr>
          <p:cNvSpPr>
            <a:spLocks noGrp="1"/>
          </p:cNvSpPr>
          <p:nvPr>
            <p:ph idx="4294967295"/>
          </p:nvPr>
        </p:nvSpPr>
        <p:spPr>
          <a:xfrm>
            <a:off x="803244" y="2638044"/>
            <a:ext cx="3063765" cy="3263206"/>
          </a:xfrm>
        </p:spPr>
        <p:txBody>
          <a:bodyPr vert="horz" lIns="91440" tIns="45720" rIns="91440" bIns="45720" rtlCol="0">
            <a:normAutofit/>
          </a:bodyPr>
          <a:lstStyle/>
          <a:p>
            <a:pPr marL="0"/>
            <a:r>
              <a:rPr lang="en-US"/>
              <a:t>NMDA receptor antagonist – reduces glutamate excitation</a:t>
            </a:r>
          </a:p>
          <a:p>
            <a:pPr marL="0"/>
            <a:r>
              <a:rPr lang="en-US"/>
              <a:t>GABA agonist – increases GABA inhibition</a:t>
            </a:r>
          </a:p>
          <a:p>
            <a:pPr marL="128016" lvl="1"/>
            <a:endParaRPr lang="en-US"/>
          </a:p>
        </p:txBody>
      </p:sp>
      <p:pic>
        <p:nvPicPr>
          <p:cNvPr id="5" name="Picture 4" descr="A table full of food&#10;&#10;Description automatically generated with medium confidence">
            <a:extLst>
              <a:ext uri="{FF2B5EF4-FFF2-40B4-BE49-F238E27FC236}">
                <a16:creationId xmlns:a16="http://schemas.microsoft.com/office/drawing/2014/main" id="{C5BEAE1F-B590-8A40-A7DD-2EB6CFA1E170}"/>
              </a:ext>
            </a:extLst>
          </p:cNvPr>
          <p:cNvPicPr>
            <a:picLocks noChangeAspect="1"/>
          </p:cNvPicPr>
          <p:nvPr/>
        </p:nvPicPr>
        <p:blipFill rotWithShape="1">
          <a:blip r:embed="rId3"/>
          <a:srcRect l="8820" r="2291"/>
          <a:stretch/>
        </p:blipFill>
        <p:spPr>
          <a:xfrm>
            <a:off x="4823366" y="1681611"/>
            <a:ext cx="6227064" cy="3502720"/>
          </a:xfrm>
          <a:prstGeom prst="rect">
            <a:avLst/>
          </a:prstGeom>
        </p:spPr>
      </p:pic>
    </p:spTree>
    <p:extLst>
      <p:ext uri="{BB962C8B-B14F-4D97-AF65-F5344CB8AC3E}">
        <p14:creationId xmlns:p14="http://schemas.microsoft.com/office/powerpoint/2010/main" val="17580360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62AC1-657D-834F-AD77-E518125B3DD0}"/>
              </a:ext>
            </a:extLst>
          </p:cNvPr>
          <p:cNvSpPr>
            <a:spLocks noGrp="1"/>
          </p:cNvSpPr>
          <p:nvPr>
            <p:ph type="title"/>
          </p:nvPr>
        </p:nvSpPr>
        <p:spPr>
          <a:xfrm>
            <a:off x="1024128" y="459317"/>
            <a:ext cx="4389120" cy="1749552"/>
          </a:xfrm>
        </p:spPr>
        <p:txBody>
          <a:bodyPr>
            <a:normAutofit/>
          </a:bodyPr>
          <a:lstStyle/>
          <a:p>
            <a:r>
              <a:rPr lang="en-US" sz="4400"/>
              <a:t>Magnesium</a:t>
            </a:r>
          </a:p>
        </p:txBody>
      </p:sp>
      <p:sp>
        <p:nvSpPr>
          <p:cNvPr id="3" name="Content Placeholder 2">
            <a:extLst>
              <a:ext uri="{FF2B5EF4-FFF2-40B4-BE49-F238E27FC236}">
                <a16:creationId xmlns:a16="http://schemas.microsoft.com/office/drawing/2014/main" id="{F07C60A7-746D-F541-96E0-0A9ADC13D9CD}"/>
              </a:ext>
            </a:extLst>
          </p:cNvPr>
          <p:cNvSpPr>
            <a:spLocks noGrp="1"/>
          </p:cNvSpPr>
          <p:nvPr>
            <p:ph idx="1"/>
          </p:nvPr>
        </p:nvSpPr>
        <p:spPr>
          <a:xfrm>
            <a:off x="1024129" y="2286000"/>
            <a:ext cx="4389120" cy="3931920"/>
          </a:xfrm>
        </p:spPr>
        <p:txBody>
          <a:bodyPr>
            <a:normAutofit lnSpcReduction="10000"/>
          </a:bodyPr>
          <a:lstStyle/>
          <a:p>
            <a:pPr>
              <a:buFont typeface="Arial" panose="020B0604020202020204" pitchFamily="34" charset="0"/>
              <a:buChar char="•"/>
            </a:pPr>
            <a:r>
              <a:rPr lang="en-US" sz="1700"/>
              <a:t>Magnesium rich foods </a:t>
            </a:r>
          </a:p>
          <a:p>
            <a:pPr>
              <a:buFont typeface="Arial" panose="020B0604020202020204" pitchFamily="34" charset="0"/>
              <a:buChar char="•"/>
            </a:pPr>
            <a:r>
              <a:rPr lang="en-US" sz="1700" b="1"/>
              <a:t>Magnesium Glycinate </a:t>
            </a:r>
            <a:r>
              <a:rPr lang="en-US" sz="1700"/>
              <a:t>is my preferred formulation</a:t>
            </a:r>
          </a:p>
          <a:p>
            <a:pPr>
              <a:buFont typeface="Arial" panose="020B0604020202020204" pitchFamily="34" charset="0"/>
              <a:buChar char="•"/>
            </a:pPr>
            <a:r>
              <a:rPr lang="en-US" sz="1700"/>
              <a:t>Reduced GI effects- cramping and diarrhea</a:t>
            </a:r>
          </a:p>
          <a:p>
            <a:pPr>
              <a:buFont typeface="Arial" panose="020B0604020202020204" pitchFamily="34" charset="0"/>
              <a:buChar char="•"/>
            </a:pPr>
            <a:r>
              <a:rPr lang="en-US" sz="1700"/>
              <a:t>Uses</a:t>
            </a:r>
          </a:p>
          <a:p>
            <a:pPr lvl="1">
              <a:buFont typeface="Arial" panose="020B0604020202020204" pitchFamily="34" charset="0"/>
              <a:buChar char="•"/>
            </a:pPr>
            <a:r>
              <a:rPr lang="en-US" sz="1700"/>
              <a:t>Insomnia  250-500 mg – either alone or in combination with melatonin or as adjunctive treatment with medication</a:t>
            </a:r>
          </a:p>
          <a:p>
            <a:pPr lvl="1">
              <a:buFont typeface="Arial" panose="020B0604020202020204" pitchFamily="34" charset="0"/>
              <a:buChar char="•"/>
            </a:pPr>
            <a:r>
              <a:rPr lang="en-US" sz="1700"/>
              <a:t>Acute Alcohol Withdrawal 250 mg twice daily </a:t>
            </a:r>
          </a:p>
          <a:p>
            <a:pPr lvl="1">
              <a:buFont typeface="Arial" panose="020B0604020202020204" pitchFamily="34" charset="0"/>
              <a:buChar char="•"/>
            </a:pPr>
            <a:r>
              <a:rPr lang="en-US" sz="1700" b="1"/>
              <a:t>Constipation</a:t>
            </a:r>
            <a:r>
              <a:rPr lang="en-US" sz="1700"/>
              <a:t> for patients on buprenorphine – </a:t>
            </a:r>
            <a:r>
              <a:rPr lang="en-US" sz="1700" b="1"/>
              <a:t>Magnesium Oxide </a:t>
            </a:r>
            <a:r>
              <a:rPr lang="en-US" sz="1700"/>
              <a:t>250 mg, increase as needed</a:t>
            </a:r>
          </a:p>
        </p:txBody>
      </p:sp>
      <p:pic>
        <p:nvPicPr>
          <p:cNvPr id="5" name="Picture 4" descr="A plate of food on a table&#10;&#10;Description automatically generated">
            <a:extLst>
              <a:ext uri="{FF2B5EF4-FFF2-40B4-BE49-F238E27FC236}">
                <a16:creationId xmlns:a16="http://schemas.microsoft.com/office/drawing/2014/main" id="{C2BDCBE3-2B7C-5947-8D84-D58158739C56}"/>
              </a:ext>
            </a:extLst>
          </p:cNvPr>
          <p:cNvPicPr>
            <a:picLocks noChangeAspect="1"/>
          </p:cNvPicPr>
          <p:nvPr/>
        </p:nvPicPr>
        <p:blipFill>
          <a:blip r:embed="rId3"/>
          <a:stretch>
            <a:fillRect/>
          </a:stretch>
        </p:blipFill>
        <p:spPr>
          <a:xfrm>
            <a:off x="7056116" y="2002804"/>
            <a:ext cx="4175762" cy="2855484"/>
          </a:xfrm>
          <a:prstGeom prst="rect">
            <a:avLst/>
          </a:prstGeom>
        </p:spPr>
      </p:pic>
    </p:spTree>
    <p:extLst>
      <p:ext uri="{BB962C8B-B14F-4D97-AF65-F5344CB8AC3E}">
        <p14:creationId xmlns:p14="http://schemas.microsoft.com/office/powerpoint/2010/main" val="278126215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16B76-9C1B-544A-B488-C1F3749CBFD5}"/>
              </a:ext>
            </a:extLst>
          </p:cNvPr>
          <p:cNvSpPr>
            <a:spLocks noGrp="1"/>
          </p:cNvSpPr>
          <p:nvPr>
            <p:ph type="title"/>
          </p:nvPr>
        </p:nvSpPr>
        <p:spPr>
          <a:xfrm>
            <a:off x="804672" y="964692"/>
            <a:ext cx="3066937" cy="1188720"/>
          </a:xfrm>
        </p:spPr>
        <p:txBody>
          <a:bodyPr>
            <a:normAutofit/>
          </a:bodyPr>
          <a:lstStyle/>
          <a:p>
            <a:r>
              <a:rPr lang="en-US"/>
              <a:t>MELATONIN </a:t>
            </a:r>
          </a:p>
        </p:txBody>
      </p:sp>
      <p:sp>
        <p:nvSpPr>
          <p:cNvPr id="3" name="Content Placeholder 2">
            <a:extLst>
              <a:ext uri="{FF2B5EF4-FFF2-40B4-BE49-F238E27FC236}">
                <a16:creationId xmlns:a16="http://schemas.microsoft.com/office/drawing/2014/main" id="{4C1C8A80-23C8-664A-8BCA-4CF21BE61BD7}"/>
              </a:ext>
            </a:extLst>
          </p:cNvPr>
          <p:cNvSpPr>
            <a:spLocks noGrp="1"/>
          </p:cNvSpPr>
          <p:nvPr>
            <p:ph idx="1"/>
          </p:nvPr>
        </p:nvSpPr>
        <p:spPr>
          <a:xfrm>
            <a:off x="803244" y="2638044"/>
            <a:ext cx="3063765" cy="3263206"/>
          </a:xfrm>
        </p:spPr>
        <p:txBody>
          <a:bodyPr>
            <a:normAutofit fontScale="92500" lnSpcReduction="20000"/>
          </a:bodyPr>
          <a:lstStyle/>
          <a:p>
            <a:pPr>
              <a:lnSpc>
                <a:spcPct val="90000"/>
              </a:lnSpc>
              <a:buFont typeface="Arial" panose="020B0604020202020204" pitchFamily="34" charset="0"/>
              <a:buChar char="•"/>
            </a:pPr>
            <a:r>
              <a:rPr lang="en-US" sz="2000" b="1"/>
              <a:t>Start low and go slow to avoid negative side effects</a:t>
            </a:r>
          </a:p>
          <a:p>
            <a:pPr>
              <a:lnSpc>
                <a:spcPct val="90000"/>
              </a:lnSpc>
              <a:buFont typeface="Arial" panose="020B0604020202020204" pitchFamily="34" charset="0"/>
              <a:buChar char="•"/>
            </a:pPr>
            <a:r>
              <a:rPr lang="en-US" sz="2000"/>
              <a:t>Dosing</a:t>
            </a:r>
          </a:p>
          <a:p>
            <a:pPr lvl="1">
              <a:lnSpc>
                <a:spcPct val="90000"/>
              </a:lnSpc>
              <a:buFont typeface="Arial" panose="020B0604020202020204" pitchFamily="34" charset="0"/>
              <a:buChar char="•"/>
            </a:pPr>
            <a:r>
              <a:rPr lang="en-US" sz="2000"/>
              <a:t>Melatonin should be taken at least 1-2 hours before bedtime, ideally at sundown</a:t>
            </a:r>
          </a:p>
          <a:p>
            <a:pPr lvl="1">
              <a:lnSpc>
                <a:spcPct val="90000"/>
              </a:lnSpc>
              <a:buFont typeface="Arial" panose="020B0604020202020204" pitchFamily="34" charset="0"/>
              <a:buChar char="•"/>
            </a:pPr>
            <a:r>
              <a:rPr lang="en-US" sz="2000"/>
              <a:t>Start with 1 mg and gradually increase every 3-4 nights</a:t>
            </a:r>
          </a:p>
          <a:p>
            <a:pPr lvl="1">
              <a:lnSpc>
                <a:spcPct val="90000"/>
              </a:lnSpc>
              <a:buFont typeface="Arial" panose="020B0604020202020204" pitchFamily="34" charset="0"/>
              <a:buChar char="•"/>
            </a:pPr>
            <a:r>
              <a:rPr lang="en-US" sz="2000"/>
              <a:t>Nightmares and Trauma </a:t>
            </a:r>
          </a:p>
          <a:p>
            <a:pPr marL="128016" lvl="1" indent="0">
              <a:lnSpc>
                <a:spcPct val="90000"/>
              </a:lnSpc>
              <a:buNone/>
            </a:pPr>
            <a:endParaRPr lang="en-US" sz="900"/>
          </a:p>
          <a:p>
            <a:pPr marL="0" indent="0">
              <a:lnSpc>
                <a:spcPct val="90000"/>
              </a:lnSpc>
              <a:buNone/>
            </a:pPr>
            <a:endParaRPr lang="en-US" sz="900"/>
          </a:p>
          <a:p>
            <a:pPr marL="128016" lvl="1" indent="0">
              <a:lnSpc>
                <a:spcPct val="90000"/>
              </a:lnSpc>
              <a:buNone/>
            </a:pPr>
            <a:endParaRPr lang="en-US" sz="900"/>
          </a:p>
        </p:txBody>
      </p:sp>
      <p:pic>
        <p:nvPicPr>
          <p:cNvPr id="40962" name="Picture 2" descr="Melatonin and Sleep | The Sleep Matters Club">
            <a:extLst>
              <a:ext uri="{FF2B5EF4-FFF2-40B4-BE49-F238E27FC236}">
                <a16:creationId xmlns:a16="http://schemas.microsoft.com/office/drawing/2014/main" id="{1F80F95B-7999-C34E-90C6-E0603A1A0BF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7408"/>
          <a:stretch/>
        </p:blipFill>
        <p:spPr bwMode="auto">
          <a:xfrm>
            <a:off x="4823366" y="1681621"/>
            <a:ext cx="6227064" cy="35026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14025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7534B-3C22-D054-9DAD-7CD8A416E69B}"/>
              </a:ext>
            </a:extLst>
          </p:cNvPr>
          <p:cNvSpPr>
            <a:spLocks noGrp="1"/>
          </p:cNvSpPr>
          <p:nvPr>
            <p:ph type="title"/>
          </p:nvPr>
        </p:nvSpPr>
        <p:spPr>
          <a:xfrm>
            <a:off x="2231136" y="467418"/>
            <a:ext cx="7729728" cy="1188720"/>
          </a:xfrm>
          <a:solidFill>
            <a:srgbClr val="FFFFFF"/>
          </a:solidFill>
        </p:spPr>
        <p:txBody>
          <a:bodyPr>
            <a:normAutofit/>
          </a:bodyPr>
          <a:lstStyle/>
          <a:p>
            <a:r>
              <a:rPr lang="en-US"/>
              <a:t>EXERCISE AND SUD</a:t>
            </a:r>
          </a:p>
        </p:txBody>
      </p:sp>
      <p:sp>
        <p:nvSpPr>
          <p:cNvPr id="3" name="Content Placeholder 2">
            <a:extLst>
              <a:ext uri="{FF2B5EF4-FFF2-40B4-BE49-F238E27FC236}">
                <a16:creationId xmlns:a16="http://schemas.microsoft.com/office/drawing/2014/main" id="{8695439A-8416-BD28-DF46-71AC7D7D3DB3}"/>
              </a:ext>
            </a:extLst>
          </p:cNvPr>
          <p:cNvSpPr>
            <a:spLocks noGrp="1"/>
          </p:cNvSpPr>
          <p:nvPr>
            <p:ph idx="1"/>
          </p:nvPr>
        </p:nvSpPr>
        <p:spPr>
          <a:xfrm>
            <a:off x="1706062" y="1843589"/>
            <a:ext cx="8779512" cy="4875263"/>
          </a:xfrm>
        </p:spPr>
        <p:txBody>
          <a:bodyPr>
            <a:normAutofit fontScale="25000" lnSpcReduction="20000"/>
          </a:bodyPr>
          <a:lstStyle/>
          <a:p>
            <a:pPr>
              <a:lnSpc>
                <a:spcPct val="90000"/>
              </a:lnSpc>
            </a:pPr>
            <a:r>
              <a:rPr lang="en-US" sz="7200" dirty="0">
                <a:solidFill>
                  <a:srgbClr val="404040"/>
                </a:solidFill>
              </a:rPr>
              <a:t>Current public health guidelines for achieving the health benefits of exercise – 150 minutes per week (30 minutes 5 days per week) of moderate intensity exercise – increase heart-rate 40-60%- Talk but can’t sing</a:t>
            </a:r>
          </a:p>
          <a:p>
            <a:pPr marL="0" indent="0">
              <a:lnSpc>
                <a:spcPct val="90000"/>
              </a:lnSpc>
              <a:buNone/>
            </a:pPr>
            <a:endParaRPr lang="en-US" sz="7200" dirty="0">
              <a:solidFill>
                <a:srgbClr val="404040"/>
              </a:solidFill>
            </a:endParaRPr>
          </a:p>
          <a:p>
            <a:pPr>
              <a:lnSpc>
                <a:spcPct val="90000"/>
              </a:lnSpc>
            </a:pPr>
            <a:r>
              <a:rPr lang="en-US" sz="7200" dirty="0">
                <a:solidFill>
                  <a:srgbClr val="404040"/>
                </a:solidFill>
              </a:rPr>
              <a:t>What does EXERCISE in studies do?</a:t>
            </a:r>
          </a:p>
          <a:p>
            <a:pPr lvl="1">
              <a:lnSpc>
                <a:spcPct val="90000"/>
              </a:lnSpc>
            </a:pPr>
            <a:r>
              <a:rPr lang="en-US" sz="7200" dirty="0">
                <a:solidFill>
                  <a:srgbClr val="404040"/>
                </a:solidFill>
              </a:rPr>
              <a:t>Reduced anxiety and depression – this is good for SUD</a:t>
            </a:r>
          </a:p>
          <a:p>
            <a:pPr lvl="1">
              <a:lnSpc>
                <a:spcPct val="90000"/>
              </a:lnSpc>
            </a:pPr>
            <a:r>
              <a:rPr lang="en-US" sz="7200" dirty="0">
                <a:solidFill>
                  <a:srgbClr val="404040"/>
                </a:solidFill>
              </a:rPr>
              <a:t>Reduced stress</a:t>
            </a:r>
          </a:p>
          <a:p>
            <a:pPr lvl="1">
              <a:lnSpc>
                <a:spcPct val="90000"/>
              </a:lnSpc>
            </a:pPr>
            <a:r>
              <a:rPr lang="en-US" sz="7200" dirty="0">
                <a:solidFill>
                  <a:srgbClr val="404040"/>
                </a:solidFill>
              </a:rPr>
              <a:t>Reduced cravings for alcohol</a:t>
            </a:r>
          </a:p>
          <a:p>
            <a:pPr lvl="1">
              <a:lnSpc>
                <a:spcPct val="90000"/>
              </a:lnSpc>
            </a:pPr>
            <a:r>
              <a:rPr lang="en-US" sz="7200" dirty="0">
                <a:solidFill>
                  <a:srgbClr val="404040"/>
                </a:solidFill>
              </a:rPr>
              <a:t>Longer duration of abstinence from alcohol</a:t>
            </a:r>
          </a:p>
          <a:p>
            <a:pPr lvl="1">
              <a:lnSpc>
                <a:spcPct val="90000"/>
              </a:lnSpc>
            </a:pPr>
            <a:r>
              <a:rPr lang="en-US" sz="7200" dirty="0">
                <a:solidFill>
                  <a:srgbClr val="404040"/>
                </a:solidFill>
              </a:rPr>
              <a:t>Reduced cocaine use</a:t>
            </a:r>
          </a:p>
          <a:p>
            <a:pPr lvl="1">
              <a:lnSpc>
                <a:spcPct val="90000"/>
              </a:lnSpc>
            </a:pPr>
            <a:r>
              <a:rPr lang="en-US" sz="7200" dirty="0">
                <a:solidFill>
                  <a:srgbClr val="404040"/>
                </a:solidFill>
              </a:rPr>
              <a:t>Improved physical activity and and reduced stress in OUD</a:t>
            </a:r>
          </a:p>
          <a:p>
            <a:pPr marL="228600" lvl="1" indent="0">
              <a:lnSpc>
                <a:spcPct val="90000"/>
              </a:lnSpc>
              <a:buNone/>
            </a:pPr>
            <a:endParaRPr lang="en-US" sz="5500" dirty="0">
              <a:solidFill>
                <a:srgbClr val="404040"/>
              </a:solidFill>
            </a:endParaRPr>
          </a:p>
          <a:p>
            <a:pPr marL="228600" lvl="1" indent="0">
              <a:lnSpc>
                <a:spcPct val="90000"/>
              </a:lnSpc>
              <a:buNone/>
            </a:pPr>
            <a:r>
              <a:rPr lang="en-US" sz="10000" dirty="0">
                <a:solidFill>
                  <a:srgbClr val="404040"/>
                </a:solidFill>
              </a:rPr>
              <a:t>Approximately 50% of people who start an exercise program drop out within 6 months, or do not exercise sufficiently to get the benefits – :(</a:t>
            </a:r>
          </a:p>
          <a:p>
            <a:pPr lvl="1">
              <a:lnSpc>
                <a:spcPct val="90000"/>
              </a:lnSpc>
            </a:pPr>
            <a:endParaRPr lang="en-US" sz="1500" dirty="0">
              <a:solidFill>
                <a:srgbClr val="404040"/>
              </a:solidFill>
            </a:endParaRPr>
          </a:p>
          <a:p>
            <a:pPr lvl="1">
              <a:lnSpc>
                <a:spcPct val="90000"/>
              </a:lnSpc>
            </a:pPr>
            <a:endParaRPr lang="en-US" sz="1500" dirty="0">
              <a:solidFill>
                <a:srgbClr val="404040"/>
              </a:solidFill>
            </a:endParaRPr>
          </a:p>
          <a:p>
            <a:pPr lvl="1">
              <a:lnSpc>
                <a:spcPct val="90000"/>
              </a:lnSpc>
            </a:pPr>
            <a:endParaRPr lang="en-US" sz="1500" dirty="0">
              <a:solidFill>
                <a:srgbClr val="404040"/>
              </a:solidFill>
            </a:endParaRPr>
          </a:p>
          <a:p>
            <a:pPr lvl="1">
              <a:lnSpc>
                <a:spcPct val="90000"/>
              </a:lnSpc>
            </a:pPr>
            <a:endParaRPr lang="en-US" sz="1500" dirty="0">
              <a:solidFill>
                <a:srgbClr val="404040"/>
              </a:solidFill>
            </a:endParaRPr>
          </a:p>
          <a:p>
            <a:pPr>
              <a:lnSpc>
                <a:spcPct val="90000"/>
              </a:lnSpc>
            </a:pPr>
            <a:endParaRPr lang="en-US" sz="1500" dirty="0">
              <a:solidFill>
                <a:srgbClr val="404040"/>
              </a:solidFill>
            </a:endParaRPr>
          </a:p>
          <a:p>
            <a:pPr marL="0" indent="0">
              <a:lnSpc>
                <a:spcPct val="90000"/>
              </a:lnSpc>
              <a:buNone/>
            </a:pPr>
            <a:r>
              <a:rPr lang="en-US" sz="1500" dirty="0">
                <a:solidFill>
                  <a:srgbClr val="404040"/>
                </a:solidFill>
              </a:rPr>
              <a:t>	</a:t>
            </a:r>
          </a:p>
        </p:txBody>
      </p:sp>
    </p:spTree>
    <p:extLst>
      <p:ext uri="{BB962C8B-B14F-4D97-AF65-F5344CB8AC3E}">
        <p14:creationId xmlns:p14="http://schemas.microsoft.com/office/powerpoint/2010/main" val="115050999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F0F68-2F48-7B99-741F-A5E7F86BAB24}"/>
              </a:ext>
            </a:extLst>
          </p:cNvPr>
          <p:cNvSpPr>
            <a:spLocks noGrp="1"/>
          </p:cNvSpPr>
          <p:nvPr>
            <p:ph type="title"/>
          </p:nvPr>
        </p:nvSpPr>
        <p:spPr>
          <a:xfrm>
            <a:off x="2231136" y="467418"/>
            <a:ext cx="7729728" cy="1188720"/>
          </a:xfrm>
          <a:solidFill>
            <a:srgbClr val="FFFFFF"/>
          </a:solidFill>
        </p:spPr>
        <p:txBody>
          <a:bodyPr>
            <a:normAutofit/>
          </a:bodyPr>
          <a:lstStyle/>
          <a:p>
            <a:r>
              <a:rPr lang="en-US"/>
              <a:t>Movement</a:t>
            </a:r>
          </a:p>
        </p:txBody>
      </p:sp>
      <p:sp>
        <p:nvSpPr>
          <p:cNvPr id="3" name="Content Placeholder 2">
            <a:extLst>
              <a:ext uri="{FF2B5EF4-FFF2-40B4-BE49-F238E27FC236}">
                <a16:creationId xmlns:a16="http://schemas.microsoft.com/office/drawing/2014/main" id="{6203458E-B01A-A2A2-4E96-8B1BB4B2C8FD}"/>
              </a:ext>
            </a:extLst>
          </p:cNvPr>
          <p:cNvSpPr>
            <a:spLocks noGrp="1"/>
          </p:cNvSpPr>
          <p:nvPr>
            <p:ph idx="1"/>
          </p:nvPr>
        </p:nvSpPr>
        <p:spPr>
          <a:xfrm>
            <a:off x="1706062" y="2291262"/>
            <a:ext cx="8779512" cy="2879256"/>
          </a:xfrm>
        </p:spPr>
        <p:txBody>
          <a:bodyPr>
            <a:noAutofit/>
          </a:bodyPr>
          <a:lstStyle/>
          <a:p>
            <a:r>
              <a:rPr lang="en-US" sz="2500" dirty="0">
                <a:solidFill>
                  <a:srgbClr val="404040"/>
                </a:solidFill>
              </a:rPr>
              <a:t>Exercise- physical movement that is planned, structured and repetitive</a:t>
            </a:r>
          </a:p>
          <a:p>
            <a:r>
              <a:rPr lang="en-US" sz="2500" dirty="0">
                <a:solidFill>
                  <a:srgbClr val="404040"/>
                </a:solidFill>
              </a:rPr>
              <a:t>Physical Activity – Any movement that uses muscles and expends energy</a:t>
            </a:r>
          </a:p>
          <a:p>
            <a:pPr lvl="1"/>
            <a:r>
              <a:rPr lang="en-US" sz="2500" dirty="0">
                <a:solidFill>
                  <a:srgbClr val="404040"/>
                </a:solidFill>
              </a:rPr>
              <a:t>Walking</a:t>
            </a:r>
          </a:p>
          <a:p>
            <a:pPr lvl="1"/>
            <a:r>
              <a:rPr lang="en-US" sz="2500" dirty="0">
                <a:solidFill>
                  <a:srgbClr val="404040"/>
                </a:solidFill>
              </a:rPr>
              <a:t>Cleaning</a:t>
            </a:r>
          </a:p>
          <a:p>
            <a:pPr lvl="1"/>
            <a:r>
              <a:rPr lang="en-US" sz="2500" dirty="0">
                <a:solidFill>
                  <a:srgbClr val="404040"/>
                </a:solidFill>
              </a:rPr>
              <a:t>Yardwork</a:t>
            </a:r>
          </a:p>
          <a:p>
            <a:pPr lvl="1"/>
            <a:r>
              <a:rPr lang="en-US" sz="2500" dirty="0">
                <a:solidFill>
                  <a:srgbClr val="404040"/>
                </a:solidFill>
              </a:rPr>
              <a:t>Climbing stairs</a:t>
            </a:r>
          </a:p>
          <a:p>
            <a:pPr lvl="1"/>
            <a:r>
              <a:rPr lang="en-US" sz="2500" dirty="0">
                <a:solidFill>
                  <a:srgbClr val="404040"/>
                </a:solidFill>
              </a:rPr>
              <a:t>ANY MOVEMENT IS BETTER THAN NO MOVEMENT</a:t>
            </a:r>
          </a:p>
        </p:txBody>
      </p:sp>
    </p:spTree>
    <p:extLst>
      <p:ext uri="{BB962C8B-B14F-4D97-AF65-F5344CB8AC3E}">
        <p14:creationId xmlns:p14="http://schemas.microsoft.com/office/powerpoint/2010/main" val="6903957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4C45E-3E07-6D48-A14C-06F6BF038AD0}"/>
              </a:ext>
            </a:extLst>
          </p:cNvPr>
          <p:cNvSpPr>
            <a:spLocks noGrp="1"/>
          </p:cNvSpPr>
          <p:nvPr>
            <p:ph type="title"/>
          </p:nvPr>
        </p:nvSpPr>
        <p:spPr>
          <a:xfrm>
            <a:off x="804671" y="1290025"/>
            <a:ext cx="5291327" cy="1188720"/>
          </a:xfrm>
          <a:solidFill>
            <a:srgbClr val="FFFFFF"/>
          </a:solidFill>
          <a:ln>
            <a:solidFill>
              <a:srgbClr val="404040"/>
            </a:solidFill>
          </a:ln>
        </p:spPr>
        <p:txBody>
          <a:bodyPr>
            <a:normAutofit/>
          </a:bodyPr>
          <a:lstStyle/>
          <a:p>
            <a:r>
              <a:rPr lang="en-US"/>
              <a:t>Modifiable Lifestyle Factors</a:t>
            </a:r>
          </a:p>
        </p:txBody>
      </p:sp>
      <p:sp>
        <p:nvSpPr>
          <p:cNvPr id="3" name="Content Placeholder 2">
            <a:extLst>
              <a:ext uri="{FF2B5EF4-FFF2-40B4-BE49-F238E27FC236}">
                <a16:creationId xmlns:a16="http://schemas.microsoft.com/office/drawing/2014/main" id="{8CF16FE2-23CF-5144-90B7-5EE367ECF1EA}"/>
              </a:ext>
            </a:extLst>
          </p:cNvPr>
          <p:cNvSpPr>
            <a:spLocks noGrp="1"/>
          </p:cNvSpPr>
          <p:nvPr>
            <p:ph idx="1"/>
          </p:nvPr>
        </p:nvSpPr>
        <p:spPr>
          <a:xfrm>
            <a:off x="804671" y="2858703"/>
            <a:ext cx="5285791" cy="3042547"/>
          </a:xfrm>
        </p:spPr>
        <p:txBody>
          <a:bodyPr>
            <a:normAutofit/>
          </a:bodyPr>
          <a:lstStyle/>
          <a:p>
            <a:pPr marL="0" indent="0">
              <a:buNone/>
            </a:pPr>
            <a:r>
              <a:rPr lang="en-US" sz="2400">
                <a:solidFill>
                  <a:schemeClr val="tx1"/>
                </a:solidFill>
              </a:rPr>
              <a:t>NUTRITION</a:t>
            </a:r>
          </a:p>
          <a:p>
            <a:pPr marL="0" indent="0">
              <a:buNone/>
            </a:pPr>
            <a:r>
              <a:rPr lang="en-US" sz="2400">
                <a:solidFill>
                  <a:schemeClr val="tx1"/>
                </a:solidFill>
              </a:rPr>
              <a:t>SLEEP</a:t>
            </a:r>
          </a:p>
          <a:p>
            <a:pPr marL="0" indent="0">
              <a:buNone/>
            </a:pPr>
            <a:r>
              <a:rPr lang="en-US" sz="2400">
                <a:solidFill>
                  <a:schemeClr val="tx1"/>
                </a:solidFill>
              </a:rPr>
              <a:t>MOVEMENT</a:t>
            </a:r>
          </a:p>
          <a:p>
            <a:pPr marL="0" indent="0">
              <a:buNone/>
            </a:pPr>
            <a:r>
              <a:rPr lang="en-US" sz="2400">
                <a:solidFill>
                  <a:schemeClr val="tx1"/>
                </a:solidFill>
              </a:rPr>
              <a:t>MITIGATING THE EFFECTS OF STRESS</a:t>
            </a:r>
          </a:p>
          <a:p>
            <a:pPr marL="0" indent="0">
              <a:buNone/>
            </a:pPr>
            <a:r>
              <a:rPr lang="en-US" sz="2400">
                <a:solidFill>
                  <a:schemeClr val="tx1"/>
                </a:solidFill>
              </a:rPr>
              <a:t>COMMUNITY AND CONNECTION</a:t>
            </a:r>
          </a:p>
        </p:txBody>
      </p:sp>
      <p:pic>
        <p:nvPicPr>
          <p:cNvPr id="7169" name="Picture 1" descr="page1image25344560">
            <a:extLst>
              <a:ext uri="{FF2B5EF4-FFF2-40B4-BE49-F238E27FC236}">
                <a16:creationId xmlns:a16="http://schemas.microsoft.com/office/drawing/2014/main" id="{A0F6A61E-31B8-FB47-8A7A-7C78E0C46AC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 b="14124"/>
          <a:stretch/>
        </p:blipFill>
        <p:spPr bwMode="auto">
          <a:xfrm>
            <a:off x="6774287" y="618186"/>
            <a:ext cx="5112913" cy="57439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946203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B23F2-B7CE-DE58-465E-DD28E8D7210F}"/>
              </a:ext>
            </a:extLst>
          </p:cNvPr>
          <p:cNvSpPr>
            <a:spLocks noGrp="1"/>
          </p:cNvSpPr>
          <p:nvPr>
            <p:ph type="title"/>
          </p:nvPr>
        </p:nvSpPr>
        <p:spPr>
          <a:xfrm>
            <a:off x="804671" y="1290025"/>
            <a:ext cx="5291327" cy="1188720"/>
          </a:xfrm>
          <a:solidFill>
            <a:srgbClr val="FFFFFF"/>
          </a:solidFill>
          <a:ln>
            <a:solidFill>
              <a:srgbClr val="404040"/>
            </a:solidFill>
          </a:ln>
        </p:spPr>
        <p:txBody>
          <a:bodyPr>
            <a:normAutofit/>
          </a:bodyPr>
          <a:lstStyle/>
          <a:p>
            <a:r>
              <a:rPr lang="en-US"/>
              <a:t>Benefits of walking</a:t>
            </a:r>
            <a:br>
              <a:rPr lang="en-US"/>
            </a:br>
            <a:r>
              <a:rPr lang="en-US"/>
              <a:t>FREE FREE FREE</a:t>
            </a:r>
          </a:p>
        </p:txBody>
      </p:sp>
      <p:pic>
        <p:nvPicPr>
          <p:cNvPr id="8" name="Picture 7" descr="A picture containing text, indoor&#10;&#10;Description automatically generated">
            <a:extLst>
              <a:ext uri="{FF2B5EF4-FFF2-40B4-BE49-F238E27FC236}">
                <a16:creationId xmlns:a16="http://schemas.microsoft.com/office/drawing/2014/main" id="{A44C9BAC-2117-B9A3-A761-AD45208ACBB7}"/>
              </a:ext>
            </a:extLst>
          </p:cNvPr>
          <p:cNvPicPr>
            <a:picLocks noChangeAspect="1"/>
          </p:cNvPicPr>
          <p:nvPr/>
        </p:nvPicPr>
        <p:blipFill>
          <a:blip r:embed="rId3"/>
          <a:stretch>
            <a:fillRect/>
          </a:stretch>
        </p:blipFill>
        <p:spPr>
          <a:xfrm rot="5400000">
            <a:off x="6912701" y="1262036"/>
            <a:ext cx="5261171" cy="4017263"/>
          </a:xfrm>
          <a:prstGeom prst="rect">
            <a:avLst/>
          </a:prstGeom>
        </p:spPr>
      </p:pic>
      <p:graphicFrame>
        <p:nvGraphicFramePr>
          <p:cNvPr id="13" name="Content Placeholder 2">
            <a:extLst>
              <a:ext uri="{FF2B5EF4-FFF2-40B4-BE49-F238E27FC236}">
                <a16:creationId xmlns:a16="http://schemas.microsoft.com/office/drawing/2014/main" id="{FAE18E43-EB12-47E8-7991-6B9772C01E44}"/>
              </a:ext>
            </a:extLst>
          </p:cNvPr>
          <p:cNvGraphicFramePr>
            <a:graphicFrameLocks noGrp="1"/>
          </p:cNvGraphicFramePr>
          <p:nvPr>
            <p:ph idx="1"/>
          </p:nvPr>
        </p:nvGraphicFramePr>
        <p:xfrm>
          <a:off x="804671" y="2858703"/>
          <a:ext cx="5285791" cy="304254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0051629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Yoga with Adriene - KeepMovingOKC.org">
            <a:extLst>
              <a:ext uri="{FF2B5EF4-FFF2-40B4-BE49-F238E27FC236}">
                <a16:creationId xmlns:a16="http://schemas.microsoft.com/office/drawing/2014/main" id="{C66E61A1-AEE1-1E64-4344-BA28EC5124D1}"/>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015463" y="3377509"/>
            <a:ext cx="3284135" cy="273404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3F013B5-5CAF-1EE0-FDEB-A9840C028EF3}"/>
              </a:ext>
            </a:extLst>
          </p:cNvPr>
          <p:cNvSpPr>
            <a:spLocks noGrp="1"/>
          </p:cNvSpPr>
          <p:nvPr>
            <p:ph type="title"/>
          </p:nvPr>
        </p:nvSpPr>
        <p:spPr>
          <a:xfrm>
            <a:off x="6119732" y="1290025"/>
            <a:ext cx="5291327" cy="1188720"/>
          </a:xfrm>
          <a:solidFill>
            <a:srgbClr val="FFFFFF"/>
          </a:solidFill>
          <a:ln>
            <a:solidFill>
              <a:srgbClr val="404040"/>
            </a:solidFill>
          </a:ln>
        </p:spPr>
        <p:txBody>
          <a:bodyPr>
            <a:normAutofit/>
          </a:bodyPr>
          <a:lstStyle/>
          <a:p>
            <a:r>
              <a:rPr lang="en-US"/>
              <a:t>Yoga as movement</a:t>
            </a:r>
            <a:br>
              <a:rPr lang="en-US"/>
            </a:br>
            <a:r>
              <a:rPr lang="en-US"/>
              <a:t>FREE FREE FREE</a:t>
            </a:r>
          </a:p>
        </p:txBody>
      </p:sp>
      <p:pic>
        <p:nvPicPr>
          <p:cNvPr id="1028" name="Picture 4" descr="Adriene Mishler, queen of &quot;yogalebrities&quot; - Monica Jackson">
            <a:extLst>
              <a:ext uri="{FF2B5EF4-FFF2-40B4-BE49-F238E27FC236}">
                <a16:creationId xmlns:a16="http://schemas.microsoft.com/office/drawing/2014/main" id="{C4335880-AD47-110E-D6FE-AB4242CC54E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21733" y="719979"/>
            <a:ext cx="4671595" cy="2335797"/>
          </a:xfrm>
          <a:prstGeom prst="rect">
            <a:avLst/>
          </a:prstGeom>
          <a:noFill/>
          <a:extLst>
            <a:ext uri="{909E8E84-426E-40DD-AFC4-6F175D3DCCD1}">
              <a14:hiddenFill xmlns:a14="http://schemas.microsoft.com/office/drawing/2010/main">
                <a:solidFill>
                  <a:srgbClr val="FFFFFF"/>
                </a:solidFill>
              </a14:hiddenFill>
            </a:ext>
          </a:extLst>
        </p:spPr>
      </p:pic>
      <p:sp>
        <p:nvSpPr>
          <p:cNvPr id="1032" name="Content Placeholder 1031">
            <a:extLst>
              <a:ext uri="{FF2B5EF4-FFF2-40B4-BE49-F238E27FC236}">
                <a16:creationId xmlns:a16="http://schemas.microsoft.com/office/drawing/2014/main" id="{1B313E40-073F-7F76-3B7A-DE18072D8CFE}"/>
              </a:ext>
            </a:extLst>
          </p:cNvPr>
          <p:cNvSpPr>
            <a:spLocks noGrp="1"/>
          </p:cNvSpPr>
          <p:nvPr>
            <p:ph idx="1"/>
          </p:nvPr>
        </p:nvSpPr>
        <p:spPr>
          <a:xfrm>
            <a:off x="6119732" y="2858703"/>
            <a:ext cx="5285791" cy="3042547"/>
          </a:xfrm>
        </p:spPr>
        <p:txBody>
          <a:bodyPr>
            <a:normAutofit/>
          </a:bodyPr>
          <a:lstStyle/>
          <a:p>
            <a:endParaRPr lang="en-US">
              <a:solidFill>
                <a:schemeClr val="tx1"/>
              </a:solidFill>
              <a:hlinkClick r:id="rId4">
                <a:extLst>
                  <a:ext uri="{A12FA001-AC4F-418D-AE19-62706E023703}">
                    <ahyp:hlinkClr xmlns:ahyp="http://schemas.microsoft.com/office/drawing/2018/hyperlinkcolor" val="tx"/>
                  </a:ext>
                </a:extLst>
              </a:hlinkClick>
            </a:endParaRPr>
          </a:p>
          <a:p>
            <a:r>
              <a:rPr lang="en-US"/>
              <a:t>Check out Yoga for Beginners</a:t>
            </a:r>
          </a:p>
          <a:p>
            <a:endParaRPr lang="en-US">
              <a:solidFill>
                <a:srgbClr val="00B0F0"/>
              </a:solidFill>
              <a:hlinkClick r:id="rId4">
                <a:extLst>
                  <a:ext uri="{A12FA001-AC4F-418D-AE19-62706E023703}">
                    <ahyp:hlinkClr xmlns:ahyp="http://schemas.microsoft.com/office/drawing/2018/hyperlinkcolor" val="tx"/>
                  </a:ext>
                </a:extLst>
              </a:hlinkClick>
            </a:endParaRPr>
          </a:p>
          <a:p>
            <a:r>
              <a:rPr lang="en-US">
                <a:hlinkClick r:id="rId4"/>
              </a:rPr>
              <a:t>https://youtu.be/v7AYKMP6rOE</a:t>
            </a:r>
            <a:endParaRPr lang="en-US">
              <a:solidFill>
                <a:srgbClr val="00B0F0"/>
              </a:solidFill>
              <a:hlinkClick r:id="rId4">
                <a:extLst>
                  <a:ext uri="{A12FA001-AC4F-418D-AE19-62706E023703}">
                    <ahyp:hlinkClr xmlns:ahyp="http://schemas.microsoft.com/office/drawing/2018/hyperlinkcolor" val="tx"/>
                  </a:ext>
                </a:extLst>
              </a:hlinkClick>
            </a:endParaRPr>
          </a:p>
          <a:p>
            <a:endParaRPr lang="en-US">
              <a:solidFill>
                <a:srgbClr val="00B0F0"/>
              </a:solidFill>
              <a:hlinkClick r:id="rId4">
                <a:extLst>
                  <a:ext uri="{A12FA001-AC4F-418D-AE19-62706E023703}">
                    <ahyp:hlinkClr xmlns:ahyp="http://schemas.microsoft.com/office/drawing/2018/hyperlinkcolor" val="tx"/>
                  </a:ext>
                </a:extLst>
              </a:hlinkClick>
            </a:endParaRPr>
          </a:p>
        </p:txBody>
      </p:sp>
    </p:spTree>
    <p:extLst>
      <p:ext uri="{BB962C8B-B14F-4D97-AF65-F5344CB8AC3E}">
        <p14:creationId xmlns:p14="http://schemas.microsoft.com/office/powerpoint/2010/main" val="392040629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057" name="Rectangle 2056">
            <a:extLst>
              <a:ext uri="{FF2B5EF4-FFF2-40B4-BE49-F238E27FC236}">
                <a16:creationId xmlns:a16="http://schemas.microsoft.com/office/drawing/2014/main" id="{E9F26AF7-9AC1-49A4-8F89-2C63E1C0A0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491851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C0514C0-EF6E-2B66-172A-EA5A80DEC336}"/>
              </a:ext>
            </a:extLst>
          </p:cNvPr>
          <p:cNvSpPr>
            <a:spLocks noGrp="1"/>
          </p:cNvSpPr>
          <p:nvPr>
            <p:ph type="title"/>
          </p:nvPr>
        </p:nvSpPr>
        <p:spPr>
          <a:xfrm>
            <a:off x="1600200" y="4269282"/>
            <a:ext cx="8991600" cy="1264762"/>
          </a:xfrm>
        </p:spPr>
        <p:txBody>
          <a:bodyPr vert="horz" lIns="274320" tIns="182880" rIns="274320" bIns="182880" rtlCol="0" anchor="ctr" anchorCtr="1">
            <a:normAutofit/>
          </a:bodyPr>
          <a:lstStyle/>
          <a:p>
            <a:r>
              <a:rPr lang="en-US" sz="3200"/>
              <a:t>Reducing Stress</a:t>
            </a:r>
            <a:br>
              <a:rPr lang="en-US" sz="3200"/>
            </a:br>
            <a:r>
              <a:rPr lang="en-US" sz="3200"/>
              <a:t>Reduces hALT</a:t>
            </a:r>
          </a:p>
        </p:txBody>
      </p:sp>
      <p:pic>
        <p:nvPicPr>
          <p:cNvPr id="4" name="Content Placeholder 8">
            <a:extLst>
              <a:ext uri="{FF2B5EF4-FFF2-40B4-BE49-F238E27FC236}">
                <a16:creationId xmlns:a16="http://schemas.microsoft.com/office/drawing/2014/main" id="{88C38720-65A3-09A7-8CB1-0EB01EA58E68}"/>
              </a:ext>
            </a:extLst>
          </p:cNvPr>
          <p:cNvPicPr>
            <a:picLocks noGrp="1" noChangeAspect="1"/>
          </p:cNvPicPr>
          <p:nvPr>
            <p:ph idx="1"/>
          </p:nvPr>
        </p:nvPicPr>
        <p:blipFill>
          <a:blip r:embed="rId2"/>
          <a:stretch>
            <a:fillRect/>
          </a:stretch>
        </p:blipFill>
        <p:spPr>
          <a:xfrm>
            <a:off x="3193962" y="587858"/>
            <a:ext cx="2659722" cy="3301307"/>
          </a:xfrm>
          <a:prstGeom prst="rect">
            <a:avLst/>
          </a:prstGeom>
        </p:spPr>
      </p:pic>
      <p:pic>
        <p:nvPicPr>
          <p:cNvPr id="2052" name="Picture 4" descr="Headspace Announces World Mental Health Day Pledge, Encouraging Companies  Globally to Prioritize Mental Health | Business Wire">
            <a:extLst>
              <a:ext uri="{FF2B5EF4-FFF2-40B4-BE49-F238E27FC236}">
                <a16:creationId xmlns:a16="http://schemas.microsoft.com/office/drawing/2014/main" id="{D904CBFC-240B-0C6C-7AF0-BEAF00D528A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338316" y="1035161"/>
            <a:ext cx="4297680" cy="2406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10973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419501C6-F015-4273-AF88-E0F6C8538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Rectangle 1032">
            <a:extLst>
              <a:ext uri="{FF2B5EF4-FFF2-40B4-BE49-F238E27FC236}">
                <a16:creationId xmlns:a16="http://schemas.microsoft.com/office/drawing/2014/main" id="{CA677DB7-5829-45BD-9754-5EC484CC42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465429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C4CE701-5714-8142-9F9C-2369F478C430}"/>
              </a:ext>
            </a:extLst>
          </p:cNvPr>
          <p:cNvSpPr>
            <a:spLocks noGrp="1"/>
          </p:cNvSpPr>
          <p:nvPr>
            <p:ph type="title"/>
          </p:nvPr>
        </p:nvSpPr>
        <p:spPr>
          <a:xfrm>
            <a:off x="804672" y="2404872"/>
            <a:ext cx="3044950" cy="1627792"/>
          </a:xfrm>
        </p:spPr>
        <p:txBody>
          <a:bodyPr vert="horz" lIns="274320" tIns="182880" rIns="274320" bIns="182880" rtlCol="0" anchor="ctr" anchorCtr="1">
            <a:normAutofit/>
          </a:bodyPr>
          <a:lstStyle/>
          <a:p>
            <a:r>
              <a:rPr lang="en-US"/>
              <a:t>5-Needle Protocol</a:t>
            </a:r>
          </a:p>
        </p:txBody>
      </p:sp>
      <p:pic>
        <p:nvPicPr>
          <p:cNvPr id="1026" name="Picture 2">
            <a:extLst>
              <a:ext uri="{FF2B5EF4-FFF2-40B4-BE49-F238E27FC236}">
                <a16:creationId xmlns:a16="http://schemas.microsoft.com/office/drawing/2014/main" id="{47CF8423-610E-F6ED-869A-DC85AFFE8A95}"/>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5614" r="4194" b="-1"/>
          <a:stretch/>
        </p:blipFill>
        <p:spPr bwMode="auto">
          <a:xfrm>
            <a:off x="6049708" y="640080"/>
            <a:ext cx="4746879" cy="52631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100599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36" descr="Abstract blurred public library with bookshelves">
            <a:extLst>
              <a:ext uri="{FF2B5EF4-FFF2-40B4-BE49-F238E27FC236}">
                <a16:creationId xmlns:a16="http://schemas.microsoft.com/office/drawing/2014/main" id="{6406F4DC-4DB0-6849-8716-20678F8742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0026" r="42365" b="-2"/>
          <a:stretch>
            <a:fillRect/>
          </a:stretch>
        </p:blipFill>
        <p:spPr bwMode="auto">
          <a:xfrm>
            <a:off x="9645651" y="1765301"/>
            <a:ext cx="2002367" cy="3553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0" name="Title 1">
            <a:extLst>
              <a:ext uri="{FF2B5EF4-FFF2-40B4-BE49-F238E27FC236}">
                <a16:creationId xmlns:a16="http://schemas.microsoft.com/office/drawing/2014/main" id="{8900ADFB-484F-FC4B-8DAC-78ACE42817AA}"/>
              </a:ext>
            </a:extLst>
          </p:cNvPr>
          <p:cNvSpPr>
            <a:spLocks noGrp="1" noChangeArrowheads="1"/>
          </p:cNvSpPr>
          <p:nvPr>
            <p:ph type="title"/>
          </p:nvPr>
        </p:nvSpPr>
        <p:spPr>
          <a:xfrm>
            <a:off x="988485" y="1"/>
            <a:ext cx="10215033" cy="1132417"/>
          </a:xfrm>
        </p:spPr>
        <p:txBody>
          <a:bodyPr/>
          <a:lstStyle/>
          <a:p>
            <a:r>
              <a:rPr lang="en-US" altLang="en-US"/>
              <a:t>Evidence overview</a:t>
            </a:r>
          </a:p>
        </p:txBody>
      </p:sp>
      <p:sp>
        <p:nvSpPr>
          <p:cNvPr id="3" name="Content Placeholder 2">
            <a:extLst>
              <a:ext uri="{FF2B5EF4-FFF2-40B4-BE49-F238E27FC236}">
                <a16:creationId xmlns:a16="http://schemas.microsoft.com/office/drawing/2014/main" id="{F81A5673-2854-8F4F-B88B-46BA8C869053}"/>
              </a:ext>
            </a:extLst>
          </p:cNvPr>
          <p:cNvSpPr>
            <a:spLocks noGrp="1"/>
          </p:cNvSpPr>
          <p:nvPr>
            <p:ph idx="1"/>
          </p:nvPr>
        </p:nvSpPr>
        <p:spPr>
          <a:xfrm>
            <a:off x="1212851" y="1765301"/>
            <a:ext cx="9601200" cy="4102100"/>
          </a:xfrm>
        </p:spPr>
        <p:txBody>
          <a:bodyPr>
            <a:normAutofit/>
          </a:bodyPr>
          <a:lstStyle/>
          <a:p>
            <a:pPr marL="0" indent="0">
              <a:buNone/>
              <a:defRPr/>
            </a:pPr>
            <a:endParaRPr lang="en-US"/>
          </a:p>
          <a:p>
            <a:pPr>
              <a:buFont typeface="Arial" panose="020B0604020202020204" pitchFamily="34" charset="0"/>
              <a:buChar char="•"/>
              <a:defRPr/>
            </a:pPr>
            <a:endParaRPr lang="en-US"/>
          </a:p>
          <a:p>
            <a:pPr marL="285744" indent="-285744">
              <a:buFont typeface="Arial" panose="020B0604020202020204" pitchFamily="34" charset="0"/>
              <a:buChar char="•"/>
              <a:defRPr/>
            </a:pPr>
            <a:endParaRPr lang="en-US"/>
          </a:p>
        </p:txBody>
      </p:sp>
      <p:sp>
        <p:nvSpPr>
          <p:cNvPr id="22532" name="Rectangle 3">
            <a:extLst>
              <a:ext uri="{FF2B5EF4-FFF2-40B4-BE49-F238E27FC236}">
                <a16:creationId xmlns:a16="http://schemas.microsoft.com/office/drawing/2014/main" id="{836CED71-3246-D34D-8725-3B7FB54449DF}"/>
              </a:ext>
            </a:extLst>
          </p:cNvPr>
          <p:cNvSpPr>
            <a:spLocks noChangeArrowheads="1"/>
          </p:cNvSpPr>
          <p:nvPr/>
        </p:nvSpPr>
        <p:spPr bwMode="auto">
          <a:xfrm>
            <a:off x="2347384" y="990600"/>
            <a:ext cx="6796616" cy="5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ea typeface="MS PGothic" panose="020B0600070205080204" pitchFamily="34" charset="-128"/>
              </a:defRPr>
            </a:lvl1pPr>
            <a:lvl2pPr marL="742950" indent="-285750">
              <a:defRPr>
                <a:solidFill>
                  <a:schemeClr val="tx1"/>
                </a:solidFill>
                <a:latin typeface="Franklin Gothic Book" panose="020B0503020102020204" pitchFamily="34" charset="0"/>
                <a:ea typeface="MS PGothic" panose="020B0600070205080204" pitchFamily="34" charset="-128"/>
              </a:defRPr>
            </a:lvl2pPr>
            <a:lvl3pPr marL="1143000" indent="-228600">
              <a:defRPr>
                <a:solidFill>
                  <a:schemeClr val="tx1"/>
                </a:solidFill>
                <a:latin typeface="Franklin Gothic Book" panose="020B0503020102020204" pitchFamily="34" charset="0"/>
                <a:ea typeface="MS PGothic" panose="020B0600070205080204" pitchFamily="34" charset="-128"/>
              </a:defRPr>
            </a:lvl3pPr>
            <a:lvl4pPr marL="1600200" indent="-228600">
              <a:defRPr>
                <a:solidFill>
                  <a:schemeClr val="tx1"/>
                </a:solidFill>
                <a:latin typeface="Franklin Gothic Book" panose="020B0503020102020204" pitchFamily="34" charset="0"/>
                <a:ea typeface="MS PGothic" panose="020B0600070205080204" pitchFamily="34" charset="-128"/>
              </a:defRPr>
            </a:lvl4pPr>
            <a:lvl5pPr marL="2057400" indent="-228600">
              <a:defRPr>
                <a:solidFill>
                  <a:schemeClr val="tx1"/>
                </a:solidFill>
                <a:latin typeface="Franklin Gothic Book" panose="020B05030201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Franklin Gothic Book" panose="020B05030201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Franklin Gothic Book" panose="020B05030201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Franklin Gothic Book" panose="020B05030201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Franklin Gothic Book" panose="020B0503020102020204" pitchFamily="34" charset="0"/>
                <a:ea typeface="MS PGothic" panose="020B0600070205080204" pitchFamily="34" charset="-128"/>
              </a:defRPr>
            </a:lvl9pPr>
          </a:lstStyle>
          <a:p>
            <a:pPr>
              <a:spcAft>
                <a:spcPts val="600"/>
              </a:spcAft>
            </a:pPr>
            <a:r>
              <a:rPr lang="en-US" altLang="en-US" sz="2400"/>
              <a:t>Carter et al. 2017 - improves quality of life, reduction of mental and physical symptoms, reduction of alcohol and nicotine use</a:t>
            </a:r>
          </a:p>
          <a:p>
            <a:pPr>
              <a:spcAft>
                <a:spcPts val="600"/>
              </a:spcAft>
            </a:pPr>
            <a:r>
              <a:rPr lang="en-US" altLang="en-US" sz="2400"/>
              <a:t>Baker et al. 2016 - improves retention for treatment of OUD</a:t>
            </a:r>
          </a:p>
          <a:p>
            <a:pPr>
              <a:spcAft>
                <a:spcPts val="600"/>
              </a:spcAft>
            </a:pPr>
            <a:r>
              <a:rPr lang="en-US" altLang="en-US" sz="2400"/>
              <a:t>Stuyt et al. 2016 - improves treatment outcomes when used a complimentary method to standard treatment</a:t>
            </a:r>
          </a:p>
          <a:p>
            <a:pPr>
              <a:spcAft>
                <a:spcPts val="600"/>
              </a:spcAft>
            </a:pPr>
            <a:r>
              <a:rPr lang="en-US" altLang="en-US" sz="2400"/>
              <a:t>Chang et al. 2014 - improved cravings and anxiety in Veterans</a:t>
            </a:r>
          </a:p>
          <a:p>
            <a:pPr>
              <a:spcAft>
                <a:spcPts val="600"/>
              </a:spcAft>
            </a:pPr>
            <a:r>
              <a:rPr lang="en-US" altLang="en-US" sz="2400"/>
              <a:t>Avants et al. 2000 - adjunctive use for treatment of cocaine use disorder</a:t>
            </a:r>
          </a:p>
          <a:p>
            <a:pPr>
              <a:spcAft>
                <a:spcPts val="600"/>
              </a:spcAft>
            </a:pPr>
            <a:r>
              <a:rPr lang="en-US" altLang="en-US" sz="2400"/>
              <a:t>Janssen et al. 2005 - effective in harm reduction settings</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a:extLst>
              <a:ext uri="{FF2B5EF4-FFF2-40B4-BE49-F238E27FC236}">
                <a16:creationId xmlns:a16="http://schemas.microsoft.com/office/drawing/2014/main" id="{80A8118F-49BB-FD48-B285-08444E077322}"/>
              </a:ext>
            </a:extLst>
          </p:cNvPr>
          <p:cNvSpPr>
            <a:spLocks noGrp="1" noChangeArrowheads="1"/>
          </p:cNvSpPr>
          <p:nvPr>
            <p:ph type="title"/>
          </p:nvPr>
        </p:nvSpPr>
        <p:spPr>
          <a:xfrm>
            <a:off x="2231136" y="964692"/>
            <a:ext cx="7729728" cy="1188720"/>
          </a:xfrm>
        </p:spPr>
        <p:txBody>
          <a:bodyPr>
            <a:normAutofit fontScale="90000"/>
          </a:bodyPr>
          <a:lstStyle/>
          <a:p>
            <a:r>
              <a:rPr lang="en-US" altLang="en-US"/>
              <a:t>Odyssey House auricular acupuncture Quality Improvement Study</a:t>
            </a:r>
          </a:p>
        </p:txBody>
      </p:sp>
      <p:graphicFrame>
        <p:nvGraphicFramePr>
          <p:cNvPr id="5" name="Content Placeholder 2">
            <a:extLst>
              <a:ext uri="{FF2B5EF4-FFF2-40B4-BE49-F238E27FC236}">
                <a16:creationId xmlns:a16="http://schemas.microsoft.com/office/drawing/2014/main" id="{40913934-DB74-2C42-A4C1-ECD12B2D753D}"/>
              </a:ext>
            </a:extLst>
          </p:cNvPr>
          <p:cNvGraphicFramePr>
            <a:graphicFrameLocks noGrp="1"/>
          </p:cNvGraphicFramePr>
          <p:nvPr>
            <p:ph idx="1"/>
          </p:nvPr>
        </p:nvGraphicFramePr>
        <p:xfrm>
          <a:off x="965200" y="2638425"/>
          <a:ext cx="10261600" cy="31077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a:extLst>
              <a:ext uri="{FF2B5EF4-FFF2-40B4-BE49-F238E27FC236}">
                <a16:creationId xmlns:a16="http://schemas.microsoft.com/office/drawing/2014/main" id="{DA8C9527-51E0-9040-8BD6-5C94C368FC4A}"/>
              </a:ext>
            </a:extLst>
          </p:cNvPr>
          <p:cNvSpPr>
            <a:spLocks noGrp="1" noChangeArrowheads="1"/>
          </p:cNvSpPr>
          <p:nvPr>
            <p:ph type="title"/>
          </p:nvPr>
        </p:nvSpPr>
        <p:spPr>
          <a:xfrm>
            <a:off x="1079500" y="1079500"/>
            <a:ext cx="3905251" cy="4690533"/>
          </a:xfrm>
        </p:spPr>
        <p:txBody>
          <a:bodyPr anchor="ctr">
            <a:normAutofit/>
          </a:bodyPr>
          <a:lstStyle/>
          <a:p>
            <a:r>
              <a:rPr lang="en-US" altLang="en-US" sz="4800"/>
              <a:t>QI study</a:t>
            </a:r>
          </a:p>
        </p:txBody>
      </p:sp>
      <p:graphicFrame>
        <p:nvGraphicFramePr>
          <p:cNvPr id="5" name="Content Placeholder 2">
            <a:extLst>
              <a:ext uri="{FF2B5EF4-FFF2-40B4-BE49-F238E27FC236}">
                <a16:creationId xmlns:a16="http://schemas.microsoft.com/office/drawing/2014/main" id="{067A2C3C-745A-234C-8D64-2EBE5DCDF629}"/>
              </a:ext>
            </a:extLst>
          </p:cNvPr>
          <p:cNvGraphicFramePr>
            <a:graphicFrameLocks noGrp="1"/>
          </p:cNvGraphicFramePr>
          <p:nvPr>
            <p:ph idx="1"/>
          </p:nvPr>
        </p:nvGraphicFramePr>
        <p:xfrm>
          <a:off x="6654801" y="531815"/>
          <a:ext cx="4996207" cy="57835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D00C32F6-D9F5-5B46-B023-48E7E80C49A6}"/>
              </a:ext>
            </a:extLst>
          </p:cNvPr>
          <p:cNvGraphicFramePr>
            <a:graphicFrameLocks/>
          </p:cNvGraphicFramePr>
          <p:nvPr/>
        </p:nvGraphicFramePr>
        <p:xfrm>
          <a:off x="772533" y="1103246"/>
          <a:ext cx="9838267" cy="5241175"/>
        </p:xfrm>
        <a:graphic>
          <a:graphicData uri="http://schemas.openxmlformats.org/drawingml/2006/chart">
            <c:chart xmlns:c="http://schemas.openxmlformats.org/drawingml/2006/chart" xmlns:r="http://schemas.openxmlformats.org/officeDocument/2006/relationships" r:id="rId3"/>
          </a:graphicData>
        </a:graphic>
      </p:graphicFrame>
      <p:cxnSp>
        <p:nvCxnSpPr>
          <p:cNvPr id="3" name="Straight Connector 2">
            <a:extLst>
              <a:ext uri="{FF2B5EF4-FFF2-40B4-BE49-F238E27FC236}">
                <a16:creationId xmlns:a16="http://schemas.microsoft.com/office/drawing/2014/main" id="{5E2FAFD9-6BE9-5D4D-9968-47E8B9982C48}"/>
              </a:ext>
            </a:extLst>
          </p:cNvPr>
          <p:cNvCxnSpPr>
            <a:cxnSpLocks/>
          </p:cNvCxnSpPr>
          <p:nvPr/>
        </p:nvCxnSpPr>
        <p:spPr>
          <a:xfrm>
            <a:off x="1462618" y="6208184"/>
            <a:ext cx="9148233"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34819" name="TextBox 6">
            <a:extLst>
              <a:ext uri="{FF2B5EF4-FFF2-40B4-BE49-F238E27FC236}">
                <a16:creationId xmlns:a16="http://schemas.microsoft.com/office/drawing/2014/main" id="{B455FD54-B499-C645-9CF6-8DADE3AF8E5B}"/>
              </a:ext>
            </a:extLst>
          </p:cNvPr>
          <p:cNvSpPr txBox="1">
            <a:spLocks noChangeArrowheads="1"/>
          </p:cNvSpPr>
          <p:nvPr/>
        </p:nvSpPr>
        <p:spPr bwMode="auto">
          <a:xfrm>
            <a:off x="1917701" y="6318251"/>
            <a:ext cx="92204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Franklin Gothic Book" panose="020B0503020102020204" pitchFamily="34" charset="0"/>
                <a:ea typeface="MS PGothic" panose="020B0600070205080204" pitchFamily="34" charset="-128"/>
              </a:defRPr>
            </a:lvl1pPr>
            <a:lvl2pPr marL="742950" indent="-285750">
              <a:defRPr>
                <a:solidFill>
                  <a:schemeClr val="tx1"/>
                </a:solidFill>
                <a:latin typeface="Franklin Gothic Book" panose="020B0503020102020204" pitchFamily="34" charset="0"/>
                <a:ea typeface="MS PGothic" panose="020B0600070205080204" pitchFamily="34" charset="-128"/>
              </a:defRPr>
            </a:lvl2pPr>
            <a:lvl3pPr marL="1143000" indent="-228600">
              <a:defRPr>
                <a:solidFill>
                  <a:schemeClr val="tx1"/>
                </a:solidFill>
                <a:latin typeface="Franklin Gothic Book" panose="020B0503020102020204" pitchFamily="34" charset="0"/>
                <a:ea typeface="MS PGothic" panose="020B0600070205080204" pitchFamily="34" charset="-128"/>
              </a:defRPr>
            </a:lvl3pPr>
            <a:lvl4pPr marL="1600200" indent="-228600">
              <a:defRPr>
                <a:solidFill>
                  <a:schemeClr val="tx1"/>
                </a:solidFill>
                <a:latin typeface="Franklin Gothic Book" panose="020B0503020102020204" pitchFamily="34" charset="0"/>
                <a:ea typeface="MS PGothic" panose="020B0600070205080204" pitchFamily="34" charset="-128"/>
              </a:defRPr>
            </a:lvl4pPr>
            <a:lvl5pPr marL="2057400" indent="-228600">
              <a:defRPr>
                <a:solidFill>
                  <a:schemeClr val="tx1"/>
                </a:solidFill>
                <a:latin typeface="Franklin Gothic Book" panose="020B05030201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Franklin Gothic Book" panose="020B05030201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Franklin Gothic Book" panose="020B05030201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Franklin Gothic Book" panose="020B05030201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Franklin Gothic Book" panose="020B0503020102020204" pitchFamily="34" charset="0"/>
                <a:ea typeface="MS PGothic" panose="020B0600070205080204" pitchFamily="34" charset="-128"/>
              </a:defRPr>
            </a:lvl9pPr>
          </a:lstStyle>
          <a:p>
            <a:r>
              <a:rPr lang="en-US" altLang="en-US" sz="1600">
                <a:latin typeface="Eurostile" panose="020B0504020202050204" pitchFamily="34" charset="77"/>
                <a:ea typeface="SimSun" panose="02010600030101010101" pitchFamily="2" charset="-122"/>
                <a:cs typeface="Beirut" pitchFamily="2" charset="-78"/>
              </a:rPr>
              <a:t>Cravings</a:t>
            </a:r>
          </a:p>
        </p:txBody>
      </p:sp>
      <p:sp>
        <p:nvSpPr>
          <p:cNvPr id="34820" name="TextBox 7">
            <a:extLst>
              <a:ext uri="{FF2B5EF4-FFF2-40B4-BE49-F238E27FC236}">
                <a16:creationId xmlns:a16="http://schemas.microsoft.com/office/drawing/2014/main" id="{50AA48BD-C1B4-9248-9E62-A7EBAD4219EC}"/>
              </a:ext>
            </a:extLst>
          </p:cNvPr>
          <p:cNvSpPr txBox="1">
            <a:spLocks noChangeArrowheads="1"/>
          </p:cNvSpPr>
          <p:nvPr/>
        </p:nvSpPr>
        <p:spPr bwMode="auto">
          <a:xfrm>
            <a:off x="3793067" y="6318251"/>
            <a:ext cx="78739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Franklin Gothic Book" panose="020B0503020102020204" pitchFamily="34" charset="0"/>
                <a:ea typeface="MS PGothic" panose="020B0600070205080204" pitchFamily="34" charset="-128"/>
              </a:defRPr>
            </a:lvl1pPr>
            <a:lvl2pPr marL="742950" indent="-285750">
              <a:defRPr>
                <a:solidFill>
                  <a:schemeClr val="tx1"/>
                </a:solidFill>
                <a:latin typeface="Franklin Gothic Book" panose="020B0503020102020204" pitchFamily="34" charset="0"/>
                <a:ea typeface="MS PGothic" panose="020B0600070205080204" pitchFamily="34" charset="-128"/>
              </a:defRPr>
            </a:lvl2pPr>
            <a:lvl3pPr marL="1143000" indent="-228600">
              <a:defRPr>
                <a:solidFill>
                  <a:schemeClr val="tx1"/>
                </a:solidFill>
                <a:latin typeface="Franklin Gothic Book" panose="020B0503020102020204" pitchFamily="34" charset="0"/>
                <a:ea typeface="MS PGothic" panose="020B0600070205080204" pitchFamily="34" charset="-128"/>
              </a:defRPr>
            </a:lvl3pPr>
            <a:lvl4pPr marL="1600200" indent="-228600">
              <a:defRPr>
                <a:solidFill>
                  <a:schemeClr val="tx1"/>
                </a:solidFill>
                <a:latin typeface="Franklin Gothic Book" panose="020B0503020102020204" pitchFamily="34" charset="0"/>
                <a:ea typeface="MS PGothic" panose="020B0600070205080204" pitchFamily="34" charset="-128"/>
              </a:defRPr>
            </a:lvl4pPr>
            <a:lvl5pPr marL="2057400" indent="-228600">
              <a:defRPr>
                <a:solidFill>
                  <a:schemeClr val="tx1"/>
                </a:solidFill>
                <a:latin typeface="Franklin Gothic Book" panose="020B05030201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Franklin Gothic Book" panose="020B05030201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Franklin Gothic Book" panose="020B05030201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Franklin Gothic Book" panose="020B05030201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Franklin Gothic Book" panose="020B0503020102020204" pitchFamily="34" charset="0"/>
                <a:ea typeface="MS PGothic" panose="020B0600070205080204" pitchFamily="34" charset="-128"/>
              </a:defRPr>
            </a:lvl9pPr>
          </a:lstStyle>
          <a:p>
            <a:r>
              <a:rPr lang="en-US" altLang="en-US" sz="1600">
                <a:latin typeface="Eurostile" panose="020B0504020202050204" pitchFamily="34" charset="77"/>
                <a:ea typeface="SimSun" panose="02010600030101010101" pitchFamily="2" charset="-122"/>
                <a:cs typeface="Beirut" pitchFamily="2" charset="-78"/>
              </a:rPr>
              <a:t>Anxiety</a:t>
            </a:r>
          </a:p>
        </p:txBody>
      </p:sp>
      <p:sp>
        <p:nvSpPr>
          <p:cNvPr id="34821" name="TextBox 8">
            <a:extLst>
              <a:ext uri="{FF2B5EF4-FFF2-40B4-BE49-F238E27FC236}">
                <a16:creationId xmlns:a16="http://schemas.microsoft.com/office/drawing/2014/main" id="{40117F80-D57D-544A-939C-617066CAC3E4}"/>
              </a:ext>
            </a:extLst>
          </p:cNvPr>
          <p:cNvSpPr txBox="1">
            <a:spLocks noChangeArrowheads="1"/>
          </p:cNvSpPr>
          <p:nvPr/>
        </p:nvSpPr>
        <p:spPr bwMode="auto">
          <a:xfrm>
            <a:off x="5558368" y="6318251"/>
            <a:ext cx="96693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Franklin Gothic Book" panose="020B0503020102020204" pitchFamily="34" charset="0"/>
                <a:ea typeface="MS PGothic" panose="020B0600070205080204" pitchFamily="34" charset="-128"/>
              </a:defRPr>
            </a:lvl1pPr>
            <a:lvl2pPr marL="742950" indent="-285750">
              <a:defRPr>
                <a:solidFill>
                  <a:schemeClr val="tx1"/>
                </a:solidFill>
                <a:latin typeface="Franklin Gothic Book" panose="020B0503020102020204" pitchFamily="34" charset="0"/>
                <a:ea typeface="MS PGothic" panose="020B0600070205080204" pitchFamily="34" charset="-128"/>
              </a:defRPr>
            </a:lvl2pPr>
            <a:lvl3pPr marL="1143000" indent="-228600">
              <a:defRPr>
                <a:solidFill>
                  <a:schemeClr val="tx1"/>
                </a:solidFill>
                <a:latin typeface="Franklin Gothic Book" panose="020B0503020102020204" pitchFamily="34" charset="0"/>
                <a:ea typeface="MS PGothic" panose="020B0600070205080204" pitchFamily="34" charset="-128"/>
              </a:defRPr>
            </a:lvl3pPr>
            <a:lvl4pPr marL="1600200" indent="-228600">
              <a:defRPr>
                <a:solidFill>
                  <a:schemeClr val="tx1"/>
                </a:solidFill>
                <a:latin typeface="Franklin Gothic Book" panose="020B0503020102020204" pitchFamily="34" charset="0"/>
                <a:ea typeface="MS PGothic" panose="020B0600070205080204" pitchFamily="34" charset="-128"/>
              </a:defRPr>
            </a:lvl4pPr>
            <a:lvl5pPr marL="2057400" indent="-228600">
              <a:defRPr>
                <a:solidFill>
                  <a:schemeClr val="tx1"/>
                </a:solidFill>
                <a:latin typeface="Franklin Gothic Book" panose="020B05030201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Franklin Gothic Book" panose="020B05030201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Franklin Gothic Book" panose="020B05030201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Franklin Gothic Book" panose="020B05030201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Franklin Gothic Book" panose="020B0503020102020204" pitchFamily="34" charset="0"/>
                <a:ea typeface="MS PGothic" panose="020B0600070205080204" pitchFamily="34" charset="-128"/>
              </a:defRPr>
            </a:lvl9pPr>
          </a:lstStyle>
          <a:p>
            <a:r>
              <a:rPr lang="en-US" altLang="en-US" sz="1600">
                <a:latin typeface="Eurostile" panose="020B0504020202050204" pitchFamily="34" charset="77"/>
                <a:ea typeface="SimSun" panose="02010600030101010101" pitchFamily="2" charset="-122"/>
                <a:cs typeface="Beirut" pitchFamily="2" charset="-78"/>
              </a:rPr>
              <a:t>Irritability</a:t>
            </a:r>
          </a:p>
        </p:txBody>
      </p:sp>
      <p:sp>
        <p:nvSpPr>
          <p:cNvPr id="34822" name="TextBox 9">
            <a:extLst>
              <a:ext uri="{FF2B5EF4-FFF2-40B4-BE49-F238E27FC236}">
                <a16:creationId xmlns:a16="http://schemas.microsoft.com/office/drawing/2014/main" id="{720283D7-98D5-C746-880D-21AB5D7CBD4F}"/>
              </a:ext>
            </a:extLst>
          </p:cNvPr>
          <p:cNvSpPr txBox="1">
            <a:spLocks noChangeArrowheads="1"/>
          </p:cNvSpPr>
          <p:nvPr/>
        </p:nvSpPr>
        <p:spPr bwMode="auto">
          <a:xfrm>
            <a:off x="7694084" y="6318251"/>
            <a:ext cx="55496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Franklin Gothic Book" panose="020B0503020102020204" pitchFamily="34" charset="0"/>
                <a:ea typeface="MS PGothic" panose="020B0600070205080204" pitchFamily="34" charset="-128"/>
              </a:defRPr>
            </a:lvl1pPr>
            <a:lvl2pPr marL="742950" indent="-285750">
              <a:defRPr>
                <a:solidFill>
                  <a:schemeClr val="tx1"/>
                </a:solidFill>
                <a:latin typeface="Franklin Gothic Book" panose="020B0503020102020204" pitchFamily="34" charset="0"/>
                <a:ea typeface="MS PGothic" panose="020B0600070205080204" pitchFamily="34" charset="-128"/>
              </a:defRPr>
            </a:lvl2pPr>
            <a:lvl3pPr marL="1143000" indent="-228600">
              <a:defRPr>
                <a:solidFill>
                  <a:schemeClr val="tx1"/>
                </a:solidFill>
                <a:latin typeface="Franklin Gothic Book" panose="020B0503020102020204" pitchFamily="34" charset="0"/>
                <a:ea typeface="MS PGothic" panose="020B0600070205080204" pitchFamily="34" charset="-128"/>
              </a:defRPr>
            </a:lvl3pPr>
            <a:lvl4pPr marL="1600200" indent="-228600">
              <a:defRPr>
                <a:solidFill>
                  <a:schemeClr val="tx1"/>
                </a:solidFill>
                <a:latin typeface="Franklin Gothic Book" panose="020B0503020102020204" pitchFamily="34" charset="0"/>
                <a:ea typeface="MS PGothic" panose="020B0600070205080204" pitchFamily="34" charset="-128"/>
              </a:defRPr>
            </a:lvl4pPr>
            <a:lvl5pPr marL="2057400" indent="-228600">
              <a:defRPr>
                <a:solidFill>
                  <a:schemeClr val="tx1"/>
                </a:solidFill>
                <a:latin typeface="Franklin Gothic Book" panose="020B05030201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Franklin Gothic Book" panose="020B05030201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Franklin Gothic Book" panose="020B05030201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Franklin Gothic Book" panose="020B05030201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Franklin Gothic Book" panose="020B0503020102020204" pitchFamily="34" charset="0"/>
                <a:ea typeface="MS PGothic" panose="020B0600070205080204" pitchFamily="34" charset="-128"/>
              </a:defRPr>
            </a:lvl9pPr>
          </a:lstStyle>
          <a:p>
            <a:r>
              <a:rPr lang="en-US" altLang="en-US" sz="1600">
                <a:latin typeface="Eurostile" panose="020B0504020202050204" pitchFamily="34" charset="77"/>
                <a:ea typeface="SimSun" panose="02010600030101010101" pitchFamily="2" charset="-122"/>
                <a:cs typeface="Beirut" pitchFamily="2" charset="-78"/>
              </a:rPr>
              <a:t>Pain</a:t>
            </a:r>
          </a:p>
        </p:txBody>
      </p:sp>
      <p:sp>
        <p:nvSpPr>
          <p:cNvPr id="11" name="TextBox 10">
            <a:extLst>
              <a:ext uri="{FF2B5EF4-FFF2-40B4-BE49-F238E27FC236}">
                <a16:creationId xmlns:a16="http://schemas.microsoft.com/office/drawing/2014/main" id="{B91AC10E-EE78-0E4E-8140-4AF8D5655433}"/>
              </a:ext>
            </a:extLst>
          </p:cNvPr>
          <p:cNvSpPr txBox="1"/>
          <p:nvPr/>
        </p:nvSpPr>
        <p:spPr>
          <a:xfrm>
            <a:off x="8564034" y="6223000"/>
            <a:ext cx="2315633" cy="553998"/>
          </a:xfrm>
          <a:prstGeom prst="rect">
            <a:avLst/>
          </a:prstGeom>
          <a:noFill/>
        </p:spPr>
        <p:txBody>
          <a:bodyPr>
            <a:spAutoFit/>
          </a:bodyPr>
          <a:lstStyle/>
          <a:p>
            <a:pPr algn="ctr">
              <a:defRPr/>
            </a:pPr>
            <a:r>
              <a:rPr lang="en-US" sz="1500">
                <a:latin typeface="Eurostile" panose="020B0504020202050204" pitchFamily="34" charset="77"/>
                <a:ea typeface="SimSun" panose="02010600030101010101" pitchFamily="2" charset="-122"/>
                <a:cs typeface="Beirut" pitchFamily="2" charset="-78"/>
              </a:rPr>
              <a:t>Motivation for receiving addiction treatment</a:t>
            </a:r>
          </a:p>
        </p:txBody>
      </p:sp>
      <p:cxnSp>
        <p:nvCxnSpPr>
          <p:cNvPr id="12" name="Straight Connector 11">
            <a:extLst>
              <a:ext uri="{FF2B5EF4-FFF2-40B4-BE49-F238E27FC236}">
                <a16:creationId xmlns:a16="http://schemas.microsoft.com/office/drawing/2014/main" id="{61ADAAF0-E954-CB4A-9601-360F17040C5D}"/>
              </a:ext>
            </a:extLst>
          </p:cNvPr>
          <p:cNvCxnSpPr>
            <a:cxnSpLocks/>
          </p:cNvCxnSpPr>
          <p:nvPr/>
        </p:nvCxnSpPr>
        <p:spPr>
          <a:xfrm>
            <a:off x="1462617" y="1234017"/>
            <a:ext cx="91694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57DAF65-E336-3647-A93E-811883E858B7}"/>
              </a:ext>
            </a:extLst>
          </p:cNvPr>
          <p:cNvCxnSpPr>
            <a:cxnSpLocks/>
          </p:cNvCxnSpPr>
          <p:nvPr/>
        </p:nvCxnSpPr>
        <p:spPr>
          <a:xfrm>
            <a:off x="8765117" y="1234018"/>
            <a:ext cx="0" cy="4974167"/>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9FD0A0B-DC93-C442-B463-4CCD49222281}"/>
              </a:ext>
            </a:extLst>
          </p:cNvPr>
          <p:cNvCxnSpPr>
            <a:cxnSpLocks/>
          </p:cNvCxnSpPr>
          <p:nvPr/>
        </p:nvCxnSpPr>
        <p:spPr>
          <a:xfrm flipH="1">
            <a:off x="10623551" y="1234018"/>
            <a:ext cx="8467" cy="4974167"/>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D2115E16-66BC-C345-A6B1-3696FC0019B6}"/>
              </a:ext>
            </a:extLst>
          </p:cNvPr>
          <p:cNvGrpSpPr/>
          <p:nvPr/>
        </p:nvGrpSpPr>
        <p:grpSpPr>
          <a:xfrm>
            <a:off x="2748963" y="5028663"/>
            <a:ext cx="90323" cy="90245"/>
            <a:chOff x="152322" y="4142993"/>
            <a:chExt cx="177954" cy="177800"/>
          </a:xfrm>
          <a:solidFill>
            <a:srgbClr val="000000"/>
          </a:solidFill>
        </p:grpSpPr>
        <p:sp>
          <p:nvSpPr>
            <p:cNvPr id="21" name="5-Point Star 20">
              <a:extLst>
                <a:ext uri="{FF2B5EF4-FFF2-40B4-BE49-F238E27FC236}">
                  <a16:creationId xmlns:a16="http://schemas.microsoft.com/office/drawing/2014/main" id="{A74DBB86-52C7-7346-B869-3DE7B38090C1}"/>
                </a:ext>
              </a:extLst>
            </p:cNvPr>
            <p:cNvSpPr/>
            <p:nvPr/>
          </p:nvSpPr>
          <p:spPr>
            <a:xfrm>
              <a:off x="152323" y="4142993"/>
              <a:ext cx="177953" cy="177800"/>
            </a:xfrm>
            <a:prstGeom prst="star5">
              <a:avLst/>
            </a:prstGeom>
            <a:grp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p>
          </p:txBody>
        </p:sp>
        <p:sp>
          <p:nvSpPr>
            <p:cNvPr id="22" name="5-Point Star 21">
              <a:extLst>
                <a:ext uri="{FF2B5EF4-FFF2-40B4-BE49-F238E27FC236}">
                  <a16:creationId xmlns:a16="http://schemas.microsoft.com/office/drawing/2014/main" id="{EB48F9A7-BD56-3040-B03A-F0D691B5CD78}"/>
                </a:ext>
              </a:extLst>
            </p:cNvPr>
            <p:cNvSpPr/>
            <p:nvPr/>
          </p:nvSpPr>
          <p:spPr>
            <a:xfrm rot="2142455">
              <a:off x="152322" y="4142993"/>
              <a:ext cx="177953" cy="177800"/>
            </a:xfrm>
            <a:prstGeom prst="star5">
              <a:avLst/>
            </a:prstGeom>
            <a:grp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p>
          </p:txBody>
        </p:sp>
      </p:grpSp>
      <p:grpSp>
        <p:nvGrpSpPr>
          <p:cNvPr id="23" name="Group 22">
            <a:extLst>
              <a:ext uri="{FF2B5EF4-FFF2-40B4-BE49-F238E27FC236}">
                <a16:creationId xmlns:a16="http://schemas.microsoft.com/office/drawing/2014/main" id="{76BC8655-3761-6545-937A-A16AED56D87F}"/>
              </a:ext>
            </a:extLst>
          </p:cNvPr>
          <p:cNvGrpSpPr/>
          <p:nvPr/>
        </p:nvGrpSpPr>
        <p:grpSpPr>
          <a:xfrm>
            <a:off x="4633217" y="4571463"/>
            <a:ext cx="90323" cy="90245"/>
            <a:chOff x="152322" y="4142993"/>
            <a:chExt cx="177954" cy="177800"/>
          </a:xfrm>
          <a:solidFill>
            <a:srgbClr val="000000"/>
          </a:solidFill>
        </p:grpSpPr>
        <p:sp>
          <p:nvSpPr>
            <p:cNvPr id="24" name="5-Point Star 23">
              <a:extLst>
                <a:ext uri="{FF2B5EF4-FFF2-40B4-BE49-F238E27FC236}">
                  <a16:creationId xmlns:a16="http://schemas.microsoft.com/office/drawing/2014/main" id="{6A3F64B1-93A5-D845-9665-71B99261AC44}"/>
                </a:ext>
              </a:extLst>
            </p:cNvPr>
            <p:cNvSpPr/>
            <p:nvPr/>
          </p:nvSpPr>
          <p:spPr>
            <a:xfrm>
              <a:off x="152323" y="4142993"/>
              <a:ext cx="177953" cy="177800"/>
            </a:xfrm>
            <a:prstGeom prst="star5">
              <a:avLst/>
            </a:prstGeom>
            <a:grp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p>
          </p:txBody>
        </p:sp>
        <p:sp>
          <p:nvSpPr>
            <p:cNvPr id="25" name="5-Point Star 24">
              <a:extLst>
                <a:ext uri="{FF2B5EF4-FFF2-40B4-BE49-F238E27FC236}">
                  <a16:creationId xmlns:a16="http://schemas.microsoft.com/office/drawing/2014/main" id="{E0DA2EA6-712C-EE47-8D5F-BB02A36F3608}"/>
                </a:ext>
              </a:extLst>
            </p:cNvPr>
            <p:cNvSpPr/>
            <p:nvPr/>
          </p:nvSpPr>
          <p:spPr>
            <a:xfrm rot="2142455">
              <a:off x="152322" y="4142993"/>
              <a:ext cx="177953" cy="177800"/>
            </a:xfrm>
            <a:prstGeom prst="star5">
              <a:avLst/>
            </a:prstGeom>
            <a:grp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p>
          </p:txBody>
        </p:sp>
      </p:grpSp>
      <p:grpSp>
        <p:nvGrpSpPr>
          <p:cNvPr id="26" name="Group 25">
            <a:extLst>
              <a:ext uri="{FF2B5EF4-FFF2-40B4-BE49-F238E27FC236}">
                <a16:creationId xmlns:a16="http://schemas.microsoft.com/office/drawing/2014/main" id="{1FE0171C-220E-A746-8E3A-2920205E7D67}"/>
              </a:ext>
            </a:extLst>
          </p:cNvPr>
          <p:cNvGrpSpPr/>
          <p:nvPr/>
        </p:nvGrpSpPr>
        <p:grpSpPr>
          <a:xfrm>
            <a:off x="6435223" y="4965664"/>
            <a:ext cx="90323" cy="90245"/>
            <a:chOff x="152322" y="4142993"/>
            <a:chExt cx="177954" cy="177800"/>
          </a:xfrm>
          <a:solidFill>
            <a:srgbClr val="000000"/>
          </a:solidFill>
        </p:grpSpPr>
        <p:sp>
          <p:nvSpPr>
            <p:cNvPr id="27" name="5-Point Star 26">
              <a:extLst>
                <a:ext uri="{FF2B5EF4-FFF2-40B4-BE49-F238E27FC236}">
                  <a16:creationId xmlns:a16="http://schemas.microsoft.com/office/drawing/2014/main" id="{ACCEA7A2-9B02-C34F-A305-9E9AC0C893DC}"/>
                </a:ext>
              </a:extLst>
            </p:cNvPr>
            <p:cNvSpPr/>
            <p:nvPr/>
          </p:nvSpPr>
          <p:spPr>
            <a:xfrm>
              <a:off x="152323" y="4142993"/>
              <a:ext cx="177953" cy="177800"/>
            </a:xfrm>
            <a:prstGeom prst="star5">
              <a:avLst/>
            </a:prstGeom>
            <a:grp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p>
          </p:txBody>
        </p:sp>
        <p:sp>
          <p:nvSpPr>
            <p:cNvPr id="28" name="5-Point Star 27">
              <a:extLst>
                <a:ext uri="{FF2B5EF4-FFF2-40B4-BE49-F238E27FC236}">
                  <a16:creationId xmlns:a16="http://schemas.microsoft.com/office/drawing/2014/main" id="{D803F7A1-B0E9-F149-9D63-D107418C2E66}"/>
                </a:ext>
              </a:extLst>
            </p:cNvPr>
            <p:cNvSpPr/>
            <p:nvPr/>
          </p:nvSpPr>
          <p:spPr>
            <a:xfrm rot="2142455">
              <a:off x="152322" y="4142993"/>
              <a:ext cx="177953" cy="177800"/>
            </a:xfrm>
            <a:prstGeom prst="star5">
              <a:avLst/>
            </a:prstGeom>
            <a:grp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p>
          </p:txBody>
        </p:sp>
      </p:grpSp>
      <p:grpSp>
        <p:nvGrpSpPr>
          <p:cNvPr id="29" name="Group 28">
            <a:extLst>
              <a:ext uri="{FF2B5EF4-FFF2-40B4-BE49-F238E27FC236}">
                <a16:creationId xmlns:a16="http://schemas.microsoft.com/office/drawing/2014/main" id="{CE41949D-2D00-034D-B7CA-75445F527162}"/>
              </a:ext>
            </a:extLst>
          </p:cNvPr>
          <p:cNvGrpSpPr/>
          <p:nvPr/>
        </p:nvGrpSpPr>
        <p:grpSpPr>
          <a:xfrm>
            <a:off x="8235107" y="4857543"/>
            <a:ext cx="90323" cy="90245"/>
            <a:chOff x="152322" y="4142993"/>
            <a:chExt cx="177954" cy="177800"/>
          </a:xfrm>
          <a:solidFill>
            <a:srgbClr val="000000"/>
          </a:solidFill>
        </p:grpSpPr>
        <p:sp>
          <p:nvSpPr>
            <p:cNvPr id="30" name="5-Point Star 29">
              <a:extLst>
                <a:ext uri="{FF2B5EF4-FFF2-40B4-BE49-F238E27FC236}">
                  <a16:creationId xmlns:a16="http://schemas.microsoft.com/office/drawing/2014/main" id="{5E5F9A94-3029-C04B-BA5C-C1660B0CBB95}"/>
                </a:ext>
              </a:extLst>
            </p:cNvPr>
            <p:cNvSpPr/>
            <p:nvPr/>
          </p:nvSpPr>
          <p:spPr>
            <a:xfrm>
              <a:off x="152323" y="4142993"/>
              <a:ext cx="177953" cy="177800"/>
            </a:xfrm>
            <a:prstGeom prst="star5">
              <a:avLst/>
            </a:prstGeom>
            <a:grp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p>
          </p:txBody>
        </p:sp>
        <p:sp>
          <p:nvSpPr>
            <p:cNvPr id="31" name="5-Point Star 30">
              <a:extLst>
                <a:ext uri="{FF2B5EF4-FFF2-40B4-BE49-F238E27FC236}">
                  <a16:creationId xmlns:a16="http://schemas.microsoft.com/office/drawing/2014/main" id="{892FE352-5A27-414F-BEC4-B473094424E6}"/>
                </a:ext>
              </a:extLst>
            </p:cNvPr>
            <p:cNvSpPr/>
            <p:nvPr/>
          </p:nvSpPr>
          <p:spPr>
            <a:xfrm rot="2142455">
              <a:off x="152322" y="4142993"/>
              <a:ext cx="177953" cy="177800"/>
            </a:xfrm>
            <a:prstGeom prst="star5">
              <a:avLst/>
            </a:prstGeom>
            <a:grp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p>
          </p:txBody>
        </p:sp>
      </p:grpSp>
      <p:grpSp>
        <p:nvGrpSpPr>
          <p:cNvPr id="32" name="Group 31">
            <a:extLst>
              <a:ext uri="{FF2B5EF4-FFF2-40B4-BE49-F238E27FC236}">
                <a16:creationId xmlns:a16="http://schemas.microsoft.com/office/drawing/2014/main" id="{37C06307-5F3A-A641-9B6E-4DF2A065DCA6}"/>
              </a:ext>
            </a:extLst>
          </p:cNvPr>
          <p:cNvGrpSpPr/>
          <p:nvPr/>
        </p:nvGrpSpPr>
        <p:grpSpPr>
          <a:xfrm>
            <a:off x="10115400" y="1841074"/>
            <a:ext cx="90323" cy="90245"/>
            <a:chOff x="152322" y="4142993"/>
            <a:chExt cx="177954" cy="177800"/>
          </a:xfrm>
          <a:solidFill>
            <a:srgbClr val="000000"/>
          </a:solidFill>
        </p:grpSpPr>
        <p:sp>
          <p:nvSpPr>
            <p:cNvPr id="33" name="5-Point Star 32">
              <a:extLst>
                <a:ext uri="{FF2B5EF4-FFF2-40B4-BE49-F238E27FC236}">
                  <a16:creationId xmlns:a16="http://schemas.microsoft.com/office/drawing/2014/main" id="{CB365B32-473F-F64F-A29C-87E56C8AACDD}"/>
                </a:ext>
              </a:extLst>
            </p:cNvPr>
            <p:cNvSpPr/>
            <p:nvPr/>
          </p:nvSpPr>
          <p:spPr>
            <a:xfrm>
              <a:off x="152323" y="4142993"/>
              <a:ext cx="177953" cy="177800"/>
            </a:xfrm>
            <a:prstGeom prst="star5">
              <a:avLst/>
            </a:prstGeom>
            <a:grp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p>
          </p:txBody>
        </p:sp>
        <p:sp>
          <p:nvSpPr>
            <p:cNvPr id="34" name="5-Point Star 33">
              <a:extLst>
                <a:ext uri="{FF2B5EF4-FFF2-40B4-BE49-F238E27FC236}">
                  <a16:creationId xmlns:a16="http://schemas.microsoft.com/office/drawing/2014/main" id="{93C48287-5000-3849-AED1-19B4F0BBC227}"/>
                </a:ext>
              </a:extLst>
            </p:cNvPr>
            <p:cNvSpPr/>
            <p:nvPr/>
          </p:nvSpPr>
          <p:spPr>
            <a:xfrm rot="2142455">
              <a:off x="152322" y="4142993"/>
              <a:ext cx="177953" cy="177800"/>
            </a:xfrm>
            <a:prstGeom prst="star5">
              <a:avLst/>
            </a:prstGeom>
            <a:grp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p>
          </p:txBody>
        </p:sp>
      </p:grpSp>
      <p:sp>
        <p:nvSpPr>
          <p:cNvPr id="34832" name="TextBox 35">
            <a:extLst>
              <a:ext uri="{FF2B5EF4-FFF2-40B4-BE49-F238E27FC236}">
                <a16:creationId xmlns:a16="http://schemas.microsoft.com/office/drawing/2014/main" id="{6E45B18B-E4E7-FA49-BF64-8FE646C3F5A2}"/>
              </a:ext>
            </a:extLst>
          </p:cNvPr>
          <p:cNvSpPr txBox="1">
            <a:spLocks noChangeArrowheads="1"/>
          </p:cNvSpPr>
          <p:nvPr/>
        </p:nvSpPr>
        <p:spPr bwMode="auto">
          <a:xfrm>
            <a:off x="3742267" y="723900"/>
            <a:ext cx="267573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Franklin Gothic Book" panose="020B0503020102020204" pitchFamily="34" charset="0"/>
                <a:ea typeface="MS PGothic" panose="020B0600070205080204" pitchFamily="34" charset="-128"/>
              </a:defRPr>
            </a:lvl1pPr>
            <a:lvl2pPr marL="742950" indent="-285750">
              <a:defRPr>
                <a:solidFill>
                  <a:schemeClr val="tx1"/>
                </a:solidFill>
                <a:latin typeface="Franklin Gothic Book" panose="020B0503020102020204" pitchFamily="34" charset="0"/>
                <a:ea typeface="MS PGothic" panose="020B0600070205080204" pitchFamily="34" charset="-128"/>
              </a:defRPr>
            </a:lvl2pPr>
            <a:lvl3pPr marL="1143000" indent="-228600">
              <a:defRPr>
                <a:solidFill>
                  <a:schemeClr val="tx1"/>
                </a:solidFill>
                <a:latin typeface="Franklin Gothic Book" panose="020B0503020102020204" pitchFamily="34" charset="0"/>
                <a:ea typeface="MS PGothic" panose="020B0600070205080204" pitchFamily="34" charset="-128"/>
              </a:defRPr>
            </a:lvl3pPr>
            <a:lvl4pPr marL="1600200" indent="-228600">
              <a:defRPr>
                <a:solidFill>
                  <a:schemeClr val="tx1"/>
                </a:solidFill>
                <a:latin typeface="Franklin Gothic Book" panose="020B0503020102020204" pitchFamily="34" charset="0"/>
                <a:ea typeface="MS PGothic" panose="020B0600070205080204" pitchFamily="34" charset="-128"/>
              </a:defRPr>
            </a:lvl4pPr>
            <a:lvl5pPr marL="2057400" indent="-228600">
              <a:defRPr>
                <a:solidFill>
                  <a:schemeClr val="tx1"/>
                </a:solidFill>
                <a:latin typeface="Franklin Gothic Book" panose="020B05030201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Franklin Gothic Book" panose="020B05030201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Franklin Gothic Book" panose="020B05030201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Franklin Gothic Book" panose="020B05030201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Franklin Gothic Book" panose="020B0503020102020204" pitchFamily="34" charset="0"/>
                <a:ea typeface="MS PGothic" panose="020B0600070205080204" pitchFamily="34" charset="-128"/>
              </a:defRPr>
            </a:lvl9pPr>
          </a:lstStyle>
          <a:p>
            <a:r>
              <a:rPr lang="en-US" altLang="en-US" sz="2000">
                <a:latin typeface="Eurostile" panose="020B0504020202050204" pitchFamily="34" charset="77"/>
                <a:ea typeface="SimSun" panose="02010600030101010101" pitchFamily="2" charset="-122"/>
                <a:cs typeface="Beirut" pitchFamily="2" charset="-78"/>
              </a:rPr>
              <a:t>Post-Acupuncture Data</a:t>
            </a:r>
          </a:p>
        </p:txBody>
      </p:sp>
      <p:grpSp>
        <p:nvGrpSpPr>
          <p:cNvPr id="37" name="Group 36">
            <a:extLst>
              <a:ext uri="{FF2B5EF4-FFF2-40B4-BE49-F238E27FC236}">
                <a16:creationId xmlns:a16="http://schemas.microsoft.com/office/drawing/2014/main" id="{31980A3D-5632-414A-B4E7-DCD15D746D4C}"/>
              </a:ext>
            </a:extLst>
          </p:cNvPr>
          <p:cNvGrpSpPr/>
          <p:nvPr/>
        </p:nvGrpSpPr>
        <p:grpSpPr>
          <a:xfrm>
            <a:off x="3525125" y="858852"/>
            <a:ext cx="90323" cy="90245"/>
            <a:chOff x="152322" y="4142993"/>
            <a:chExt cx="177954" cy="177800"/>
          </a:xfrm>
          <a:solidFill>
            <a:srgbClr val="000000"/>
          </a:solidFill>
        </p:grpSpPr>
        <p:sp>
          <p:nvSpPr>
            <p:cNvPr id="38" name="5-Point Star 37">
              <a:extLst>
                <a:ext uri="{FF2B5EF4-FFF2-40B4-BE49-F238E27FC236}">
                  <a16:creationId xmlns:a16="http://schemas.microsoft.com/office/drawing/2014/main" id="{43DB9407-3FCA-5441-9240-696CA8B26480}"/>
                </a:ext>
              </a:extLst>
            </p:cNvPr>
            <p:cNvSpPr/>
            <p:nvPr/>
          </p:nvSpPr>
          <p:spPr>
            <a:xfrm>
              <a:off x="152323" y="4142993"/>
              <a:ext cx="177953" cy="177800"/>
            </a:xfrm>
            <a:prstGeom prst="star5">
              <a:avLst/>
            </a:prstGeom>
            <a:grp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p>
          </p:txBody>
        </p:sp>
        <p:sp>
          <p:nvSpPr>
            <p:cNvPr id="39" name="5-Point Star 38">
              <a:extLst>
                <a:ext uri="{FF2B5EF4-FFF2-40B4-BE49-F238E27FC236}">
                  <a16:creationId xmlns:a16="http://schemas.microsoft.com/office/drawing/2014/main" id="{0696D993-E0F6-0A40-BAF7-8E54F06E3C16}"/>
                </a:ext>
              </a:extLst>
            </p:cNvPr>
            <p:cNvSpPr/>
            <p:nvPr/>
          </p:nvSpPr>
          <p:spPr>
            <a:xfrm rot="2142455">
              <a:off x="152322" y="4142993"/>
              <a:ext cx="177953" cy="177800"/>
            </a:xfrm>
            <a:prstGeom prst="star5">
              <a:avLst/>
            </a:prstGeom>
            <a:grp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p>
          </p:txBody>
        </p:sp>
      </p:grpSp>
      <p:sp>
        <p:nvSpPr>
          <p:cNvPr id="34834" name="TextBox 39">
            <a:extLst>
              <a:ext uri="{FF2B5EF4-FFF2-40B4-BE49-F238E27FC236}">
                <a16:creationId xmlns:a16="http://schemas.microsoft.com/office/drawing/2014/main" id="{9B1E7D0A-CDAF-9A45-BBB1-0CFFA6969401}"/>
              </a:ext>
            </a:extLst>
          </p:cNvPr>
          <p:cNvSpPr txBox="1">
            <a:spLocks noChangeArrowheads="1"/>
          </p:cNvSpPr>
          <p:nvPr/>
        </p:nvSpPr>
        <p:spPr bwMode="auto">
          <a:xfrm>
            <a:off x="1007534" y="1"/>
            <a:ext cx="6125633"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ea typeface="MS PGothic" panose="020B0600070205080204" pitchFamily="34" charset="-128"/>
              </a:defRPr>
            </a:lvl1pPr>
            <a:lvl2pPr marL="742950" indent="-285750">
              <a:defRPr>
                <a:solidFill>
                  <a:schemeClr val="tx1"/>
                </a:solidFill>
                <a:latin typeface="Franklin Gothic Book" panose="020B0503020102020204" pitchFamily="34" charset="0"/>
                <a:ea typeface="MS PGothic" panose="020B0600070205080204" pitchFamily="34" charset="-128"/>
              </a:defRPr>
            </a:lvl2pPr>
            <a:lvl3pPr marL="1143000" indent="-228600">
              <a:defRPr>
                <a:solidFill>
                  <a:schemeClr val="tx1"/>
                </a:solidFill>
                <a:latin typeface="Franklin Gothic Book" panose="020B0503020102020204" pitchFamily="34" charset="0"/>
                <a:ea typeface="MS PGothic" panose="020B0600070205080204" pitchFamily="34" charset="-128"/>
              </a:defRPr>
            </a:lvl3pPr>
            <a:lvl4pPr marL="1600200" indent="-228600">
              <a:defRPr>
                <a:solidFill>
                  <a:schemeClr val="tx1"/>
                </a:solidFill>
                <a:latin typeface="Franklin Gothic Book" panose="020B0503020102020204" pitchFamily="34" charset="0"/>
                <a:ea typeface="MS PGothic" panose="020B0600070205080204" pitchFamily="34" charset="-128"/>
              </a:defRPr>
            </a:lvl4pPr>
            <a:lvl5pPr marL="2057400" indent="-228600">
              <a:defRPr>
                <a:solidFill>
                  <a:schemeClr val="tx1"/>
                </a:solidFill>
                <a:latin typeface="Franklin Gothic Book" panose="020B05030201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Franklin Gothic Book" panose="020B05030201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Franklin Gothic Book" panose="020B05030201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Franklin Gothic Book" panose="020B05030201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Franklin Gothic Book" panose="020B0503020102020204" pitchFamily="34" charset="0"/>
                <a:ea typeface="MS PGothic" panose="020B0600070205080204" pitchFamily="34" charset="-128"/>
              </a:defRPr>
            </a:lvl9pPr>
          </a:lstStyle>
          <a:p>
            <a:r>
              <a:rPr lang="en-US" altLang="en-US" sz="6000">
                <a:latin typeface="Microsoft Himalaya" pitchFamily="2" charset="0"/>
              </a:rPr>
              <a:t>RTC Survey Data</a:t>
            </a:r>
          </a:p>
        </p:txBody>
      </p:sp>
      <p:sp>
        <p:nvSpPr>
          <p:cNvPr id="34835" name="TextBox 40">
            <a:extLst>
              <a:ext uri="{FF2B5EF4-FFF2-40B4-BE49-F238E27FC236}">
                <a16:creationId xmlns:a16="http://schemas.microsoft.com/office/drawing/2014/main" id="{EBA0C9D2-35FC-F243-9593-6AB57DCA1EB4}"/>
              </a:ext>
            </a:extLst>
          </p:cNvPr>
          <p:cNvSpPr txBox="1">
            <a:spLocks noChangeArrowheads="1"/>
          </p:cNvSpPr>
          <p:nvPr/>
        </p:nvSpPr>
        <p:spPr bwMode="auto">
          <a:xfrm>
            <a:off x="9726085" y="647700"/>
            <a:ext cx="89800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Franklin Gothic Book" panose="020B0503020102020204" pitchFamily="34" charset="0"/>
                <a:ea typeface="MS PGothic" panose="020B0600070205080204" pitchFamily="34" charset="-128"/>
              </a:defRPr>
            </a:lvl1pPr>
            <a:lvl2pPr marL="742950" indent="-285750">
              <a:defRPr>
                <a:solidFill>
                  <a:schemeClr val="tx1"/>
                </a:solidFill>
                <a:latin typeface="Franklin Gothic Book" panose="020B0503020102020204" pitchFamily="34" charset="0"/>
                <a:ea typeface="MS PGothic" panose="020B0600070205080204" pitchFamily="34" charset="-128"/>
              </a:defRPr>
            </a:lvl2pPr>
            <a:lvl3pPr marL="1143000" indent="-228600">
              <a:defRPr>
                <a:solidFill>
                  <a:schemeClr val="tx1"/>
                </a:solidFill>
                <a:latin typeface="Franklin Gothic Book" panose="020B0503020102020204" pitchFamily="34" charset="0"/>
                <a:ea typeface="MS PGothic" panose="020B0600070205080204" pitchFamily="34" charset="-128"/>
              </a:defRPr>
            </a:lvl3pPr>
            <a:lvl4pPr marL="1600200" indent="-228600">
              <a:defRPr>
                <a:solidFill>
                  <a:schemeClr val="tx1"/>
                </a:solidFill>
                <a:latin typeface="Franklin Gothic Book" panose="020B0503020102020204" pitchFamily="34" charset="0"/>
                <a:ea typeface="MS PGothic" panose="020B0600070205080204" pitchFamily="34" charset="-128"/>
              </a:defRPr>
            </a:lvl4pPr>
            <a:lvl5pPr marL="2057400" indent="-228600">
              <a:defRPr>
                <a:solidFill>
                  <a:schemeClr val="tx1"/>
                </a:solidFill>
                <a:latin typeface="Franklin Gothic Book" panose="020B05030201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Franklin Gothic Book" panose="020B05030201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Franklin Gothic Book" panose="020B05030201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Franklin Gothic Book" panose="020B05030201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Franklin Gothic Book" panose="020B0503020102020204" pitchFamily="34" charset="0"/>
                <a:ea typeface="MS PGothic" panose="020B0600070205080204" pitchFamily="34" charset="-128"/>
              </a:defRPr>
            </a:lvl9pPr>
          </a:lstStyle>
          <a:p>
            <a:r>
              <a:rPr lang="en-US" altLang="en-US" sz="2000">
                <a:latin typeface="Eurostile" panose="020B0504020202050204" pitchFamily="34" charset="77"/>
                <a:ea typeface="SimSun" panose="02010600030101010101" pitchFamily="2" charset="-122"/>
                <a:cs typeface="Beirut" pitchFamily="2" charset="-78"/>
              </a:rPr>
              <a:t>N= 71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60EF14-A44C-4839-5A05-32DBC8BF4DF9}"/>
              </a:ext>
            </a:extLst>
          </p:cNvPr>
          <p:cNvSpPr>
            <a:spLocks noGrp="1"/>
          </p:cNvSpPr>
          <p:nvPr>
            <p:ph type="title"/>
          </p:nvPr>
        </p:nvSpPr>
        <p:spPr>
          <a:xfrm>
            <a:off x="1600200" y="4269282"/>
            <a:ext cx="8991600" cy="1264762"/>
          </a:xfrm>
        </p:spPr>
        <p:txBody>
          <a:bodyPr vert="horz" lIns="274320" tIns="182880" rIns="274320" bIns="182880" rtlCol="0" anchor="ctr" anchorCtr="1">
            <a:normAutofit fontScale="90000"/>
          </a:bodyPr>
          <a:lstStyle/>
          <a:p>
            <a:r>
              <a:rPr lang="en-US" sz="3200"/>
              <a:t>House Bill 195</a:t>
            </a:r>
            <a:br>
              <a:rPr lang="en-US" sz="3200"/>
            </a:br>
            <a:r>
              <a:rPr lang="en-US" sz="3200"/>
              <a:t>Auricular Detoxification Amendments</a:t>
            </a:r>
          </a:p>
        </p:txBody>
      </p:sp>
      <p:pic>
        <p:nvPicPr>
          <p:cNvPr id="3074" name="Picture 2">
            <a:extLst>
              <a:ext uri="{FF2B5EF4-FFF2-40B4-BE49-F238E27FC236}">
                <a16:creationId xmlns:a16="http://schemas.microsoft.com/office/drawing/2014/main" id="{CAC37B6D-E2C0-2896-3ABD-BA47FC572514}"/>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2817845" y="373224"/>
            <a:ext cx="3035839" cy="347691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5F9AF158-EC6B-D2F5-029D-0CE5B7CB2018}"/>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338316" y="373224"/>
            <a:ext cx="4297680" cy="34769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987671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271" name="Rectangle 11270">
            <a:extLst>
              <a:ext uri="{FF2B5EF4-FFF2-40B4-BE49-F238E27FC236}">
                <a16:creationId xmlns:a16="http://schemas.microsoft.com/office/drawing/2014/main" id="{419501C6-F015-4273-AF88-E0F6C8538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73" name="Rectangle 11272">
            <a:extLst>
              <a:ext uri="{FF2B5EF4-FFF2-40B4-BE49-F238E27FC236}">
                <a16:creationId xmlns:a16="http://schemas.microsoft.com/office/drawing/2014/main" id="{CA677DB7-5829-45BD-9754-5EC484CC42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465429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1DAE57D-C663-A50B-9118-222518FEFC27}"/>
              </a:ext>
            </a:extLst>
          </p:cNvPr>
          <p:cNvSpPr>
            <a:spLocks noGrp="1"/>
          </p:cNvSpPr>
          <p:nvPr>
            <p:ph type="ctrTitle"/>
          </p:nvPr>
        </p:nvSpPr>
        <p:spPr>
          <a:xfrm>
            <a:off x="804672" y="2404872"/>
            <a:ext cx="3044950" cy="1627792"/>
          </a:xfrm>
        </p:spPr>
        <p:txBody>
          <a:bodyPr>
            <a:normAutofit/>
          </a:bodyPr>
          <a:lstStyle/>
          <a:p>
            <a:r>
              <a:rPr lang="en-US" sz="2200"/>
              <a:t>Contemplative practices</a:t>
            </a:r>
          </a:p>
        </p:txBody>
      </p:sp>
      <p:sp>
        <p:nvSpPr>
          <p:cNvPr id="3" name="Subtitle 2">
            <a:extLst>
              <a:ext uri="{FF2B5EF4-FFF2-40B4-BE49-F238E27FC236}">
                <a16:creationId xmlns:a16="http://schemas.microsoft.com/office/drawing/2014/main" id="{1CA3D676-2F76-CAAE-8E04-D2160EADA301}"/>
              </a:ext>
            </a:extLst>
          </p:cNvPr>
          <p:cNvSpPr>
            <a:spLocks noGrp="1"/>
          </p:cNvSpPr>
          <p:nvPr>
            <p:ph type="subTitle" idx="1"/>
          </p:nvPr>
        </p:nvSpPr>
        <p:spPr>
          <a:xfrm>
            <a:off x="1121822" y="4352544"/>
            <a:ext cx="2410650" cy="1239894"/>
          </a:xfrm>
        </p:spPr>
        <p:txBody>
          <a:bodyPr>
            <a:normAutofit/>
          </a:bodyPr>
          <a:lstStyle/>
          <a:p>
            <a:r>
              <a:rPr lang="en-US" sz="1800">
                <a:solidFill>
                  <a:schemeClr val="tx1"/>
                </a:solidFill>
              </a:rPr>
              <a:t>Even 5 minutes per day of meditation reduces cortisol and and improves well being</a:t>
            </a:r>
          </a:p>
        </p:txBody>
      </p:sp>
      <p:pic>
        <p:nvPicPr>
          <p:cNvPr id="11266" name="Picture 2" descr="Words Like Love: Poems: Winder, Tanaya: 9780826362612: Amazon.com: Books">
            <a:extLst>
              <a:ext uri="{FF2B5EF4-FFF2-40B4-BE49-F238E27FC236}">
                <a16:creationId xmlns:a16="http://schemas.microsoft.com/office/drawing/2014/main" id="{4D451CD4-40AC-B007-AA17-BB8A35952B25}"/>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666577" y="640080"/>
            <a:ext cx="3513141" cy="52631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0978844"/>
      </p:ext>
    </p:extLst>
  </p:cSld>
  <p:clrMapOvr>
    <a:overrideClrMapping bg1="lt1" tx1="dk1" bg2="lt2" tx2="dk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4167985-D6E9-40FF-97C0-4B6D373E85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68" y="640080"/>
            <a:ext cx="10911865" cy="4626864"/>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8801362-349C-44BE-BEF6-8E926E1D38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6196" y="804672"/>
            <a:ext cx="10579608" cy="42976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F80ADC6-5E8B-494F-8CFA-310F79035BA3}"/>
              </a:ext>
            </a:extLst>
          </p:cNvPr>
          <p:cNvSpPr>
            <a:spLocks noGrp="1"/>
          </p:cNvSpPr>
          <p:nvPr>
            <p:ph type="title"/>
          </p:nvPr>
        </p:nvSpPr>
        <p:spPr>
          <a:xfrm>
            <a:off x="1262729" y="1289303"/>
            <a:ext cx="9638443" cy="3339303"/>
          </a:xfrm>
          <a:ln>
            <a:noFill/>
          </a:ln>
        </p:spPr>
        <p:txBody>
          <a:bodyPr vert="horz" lIns="274320" tIns="182880" rIns="274320" bIns="182880" rtlCol="0" anchor="ctr" anchorCtr="1">
            <a:normAutofit/>
          </a:bodyPr>
          <a:lstStyle/>
          <a:p>
            <a:br>
              <a:rPr lang="en-US" sz="2000" kern="1200" cap="all" spc="200" baseline="0">
                <a:solidFill>
                  <a:srgbClr val="262626"/>
                </a:solidFill>
                <a:latin typeface="+mj-lt"/>
                <a:ea typeface="+mj-ea"/>
                <a:cs typeface="+mj-cs"/>
              </a:rPr>
            </a:br>
            <a:r>
              <a:rPr lang="en-US" sz="2000" kern="1200" cap="all" spc="200" baseline="0">
                <a:solidFill>
                  <a:srgbClr val="262626"/>
                </a:solidFill>
                <a:latin typeface="+mj-lt"/>
                <a:ea typeface="+mj-ea"/>
                <a:cs typeface="+mj-cs"/>
              </a:rPr>
              <a:t>“Old wisdom from the recovery community would suggest that a liberalized approach to sweets, nicotine and caffeine is favorable to help the individual get past the immediate crisis. New wisdom suggests that this behavior is a form of cross addiction that should be addressed early in recovery.”</a:t>
            </a:r>
            <a:br>
              <a:rPr lang="en-US" sz="2000" kern="1200" cap="all" spc="200" baseline="0">
                <a:solidFill>
                  <a:srgbClr val="262626"/>
                </a:solidFill>
                <a:latin typeface="+mj-lt"/>
                <a:ea typeface="+mj-ea"/>
                <a:cs typeface="+mj-cs"/>
              </a:rPr>
            </a:br>
            <a:br>
              <a:rPr lang="en-US" sz="2000" kern="1200" cap="all" spc="200" baseline="0">
                <a:solidFill>
                  <a:srgbClr val="262626"/>
                </a:solidFill>
                <a:latin typeface="+mj-lt"/>
                <a:ea typeface="+mj-ea"/>
                <a:cs typeface="+mj-cs"/>
              </a:rPr>
            </a:br>
            <a:r>
              <a:rPr lang="en-US" sz="2000" kern="1200" cap="all" spc="200" baseline="0">
                <a:solidFill>
                  <a:srgbClr val="262626"/>
                </a:solidFill>
                <a:latin typeface="+mj-lt"/>
                <a:ea typeface="+mj-ea"/>
                <a:cs typeface="+mj-cs"/>
              </a:rPr>
              <a:t>David Wiss MS RDN</a:t>
            </a:r>
            <a:br>
              <a:rPr lang="en-US" sz="2000" kern="1200" cap="all" spc="200" baseline="0">
                <a:solidFill>
                  <a:srgbClr val="262626"/>
                </a:solidFill>
                <a:latin typeface="+mj-lt"/>
                <a:ea typeface="+mj-ea"/>
                <a:cs typeface="+mj-cs"/>
              </a:rPr>
            </a:br>
            <a:endParaRPr lang="en-US" sz="2000" kern="1200" cap="all" spc="200" baseline="0">
              <a:solidFill>
                <a:srgbClr val="262626"/>
              </a:solidFill>
              <a:latin typeface="+mj-lt"/>
              <a:ea typeface="+mj-ea"/>
              <a:cs typeface="+mj-cs"/>
            </a:endParaRPr>
          </a:p>
        </p:txBody>
      </p:sp>
    </p:spTree>
    <p:extLst>
      <p:ext uri="{BB962C8B-B14F-4D97-AF65-F5344CB8AC3E}">
        <p14:creationId xmlns:p14="http://schemas.microsoft.com/office/powerpoint/2010/main" val="105008246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3B5EDD-E056-7FF3-6D12-B54E7556D04A}"/>
              </a:ext>
            </a:extLst>
          </p:cNvPr>
          <p:cNvSpPr>
            <a:spLocks noGrp="1"/>
          </p:cNvSpPr>
          <p:nvPr>
            <p:ph type="title"/>
          </p:nvPr>
        </p:nvSpPr>
        <p:spPr>
          <a:xfrm>
            <a:off x="960120" y="964692"/>
            <a:ext cx="7437536" cy="1188720"/>
          </a:xfrm>
        </p:spPr>
        <p:txBody>
          <a:bodyPr>
            <a:normAutofit/>
          </a:bodyPr>
          <a:lstStyle/>
          <a:p>
            <a:r>
              <a:rPr lang="en-US"/>
              <a:t>Connectivity and the Group Medical Visit </a:t>
            </a:r>
          </a:p>
        </p:txBody>
      </p:sp>
      <p:sp>
        <p:nvSpPr>
          <p:cNvPr id="3" name="Content Placeholder 2">
            <a:extLst>
              <a:ext uri="{FF2B5EF4-FFF2-40B4-BE49-F238E27FC236}">
                <a16:creationId xmlns:a16="http://schemas.microsoft.com/office/drawing/2014/main" id="{C7ABF6EB-DC21-5833-CF1B-705964E44A18}"/>
              </a:ext>
            </a:extLst>
          </p:cNvPr>
          <p:cNvSpPr>
            <a:spLocks noGrp="1"/>
          </p:cNvSpPr>
          <p:nvPr>
            <p:ph idx="1"/>
          </p:nvPr>
        </p:nvSpPr>
        <p:spPr>
          <a:xfrm>
            <a:off x="960120" y="2475145"/>
            <a:ext cx="7437536" cy="3409259"/>
          </a:xfrm>
        </p:spPr>
        <p:txBody>
          <a:bodyPr>
            <a:normAutofit lnSpcReduction="10000"/>
          </a:bodyPr>
          <a:lstStyle/>
          <a:p>
            <a:pPr marL="0" indent="0">
              <a:buNone/>
            </a:pPr>
            <a:r>
              <a:rPr lang="en-US"/>
              <a:t>Dr. Jeff Geller 23 years of experience in developing, facilitating, researching and training providers in the development and delivery of the Group Medical Visit</a:t>
            </a:r>
          </a:p>
          <a:p>
            <a:pPr marL="0" indent="0">
              <a:buNone/>
            </a:pPr>
            <a:endParaRPr lang="en-US"/>
          </a:p>
          <a:p>
            <a:pPr marL="0" indent="0">
              <a:buNone/>
            </a:pPr>
            <a:r>
              <a:rPr lang="en-US"/>
              <a:t>Integrated Center for Group Medical Visits - MISSION</a:t>
            </a:r>
          </a:p>
          <a:p>
            <a:pPr marL="0" indent="0">
              <a:buNone/>
            </a:pPr>
            <a:r>
              <a:rPr lang="en-US"/>
              <a:t>To help create a world where all people have access to evidence based integrated primary care, including group medical visit models facilitated by outstanding providers trained in group medical care.</a:t>
            </a:r>
          </a:p>
          <a:p>
            <a:pPr marL="0" indent="0">
              <a:buNone/>
            </a:pPr>
            <a:endParaRPr lang="en-US"/>
          </a:p>
          <a:p>
            <a:pPr marL="0" indent="0">
              <a:buNone/>
            </a:pPr>
            <a:r>
              <a:rPr lang="en-US"/>
              <a:t>Randi </a:t>
            </a:r>
            <a:r>
              <a:rPr lang="en-US" err="1"/>
              <a:t>Sokul</a:t>
            </a:r>
            <a:r>
              <a:rPr lang="en-US"/>
              <a:t> – developed online GMV for buprenorphine during COVID – XBOT – buprenorphine, processing and psychoeducation </a:t>
            </a:r>
          </a:p>
          <a:p>
            <a:pPr marL="0" indent="0">
              <a:buNone/>
            </a:pPr>
            <a:endParaRPr lang="en-US"/>
          </a:p>
        </p:txBody>
      </p:sp>
      <p:sp>
        <p:nvSpPr>
          <p:cNvPr id="5147" name="Rectangle 5146">
            <a:extLst>
              <a:ext uri="{FF2B5EF4-FFF2-40B4-BE49-F238E27FC236}">
                <a16:creationId xmlns:a16="http://schemas.microsoft.com/office/drawing/2014/main" id="{BA4C5437-838C-45F6-BFC8-3AF0ADE30F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7576" y="-2"/>
            <a:ext cx="3284423"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49" name="Rectangle 5148">
            <a:extLst>
              <a:ext uri="{FF2B5EF4-FFF2-40B4-BE49-F238E27FC236}">
                <a16:creationId xmlns:a16="http://schemas.microsoft.com/office/drawing/2014/main" id="{FACBD493-E381-4822-8F8F-A4194DFDB1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404853" y="484632"/>
            <a:ext cx="2310590" cy="175022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4" name="Picture 4">
            <a:extLst>
              <a:ext uri="{FF2B5EF4-FFF2-40B4-BE49-F238E27FC236}">
                <a16:creationId xmlns:a16="http://schemas.microsoft.com/office/drawing/2014/main" id="{A56FA6AE-ED9E-F93F-3BEF-BDA1A18BA1B4}"/>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850573" y="635689"/>
            <a:ext cx="1419151" cy="1448114"/>
          </a:xfrm>
          <a:prstGeom prst="rect">
            <a:avLst/>
          </a:prstGeom>
          <a:noFill/>
          <a:extLst>
            <a:ext uri="{909E8E84-426E-40DD-AFC4-6F175D3DCCD1}">
              <a14:hiddenFill xmlns:a14="http://schemas.microsoft.com/office/drawing/2010/main">
                <a:solidFill>
                  <a:srgbClr val="FFFFFF"/>
                </a:solidFill>
              </a14:hiddenFill>
            </a:ext>
          </a:extLst>
        </p:spPr>
      </p:pic>
      <p:sp>
        <p:nvSpPr>
          <p:cNvPr id="5146" name="Rectangle 5145">
            <a:extLst>
              <a:ext uri="{FF2B5EF4-FFF2-40B4-BE49-F238E27FC236}">
                <a16:creationId xmlns:a16="http://schemas.microsoft.com/office/drawing/2014/main" id="{2310D9BE-4AD2-4CC3-84FA-4E05790B5B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404853" y="2395728"/>
            <a:ext cx="2310590" cy="175022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Integrated Center for Group Medical Visits">
            <a:extLst>
              <a:ext uri="{FF2B5EF4-FFF2-40B4-BE49-F238E27FC236}">
                <a16:creationId xmlns:a16="http://schemas.microsoft.com/office/drawing/2014/main" id="{96CE707B-A9EC-183B-D03D-6013F7957DC3}"/>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9836091" y="2546785"/>
            <a:ext cx="1448114" cy="1448114"/>
          </a:xfrm>
          <a:prstGeom prst="rect">
            <a:avLst/>
          </a:prstGeom>
          <a:noFill/>
          <a:extLst>
            <a:ext uri="{909E8E84-426E-40DD-AFC4-6F175D3DCCD1}">
              <a14:hiddenFill xmlns:a14="http://schemas.microsoft.com/office/drawing/2010/main">
                <a:solidFill>
                  <a:srgbClr val="FFFFFF"/>
                </a:solidFill>
              </a14:hiddenFill>
            </a:ext>
          </a:extLst>
        </p:spPr>
      </p:pic>
      <p:sp>
        <p:nvSpPr>
          <p:cNvPr id="5148" name="Rectangle 5147">
            <a:extLst>
              <a:ext uri="{FF2B5EF4-FFF2-40B4-BE49-F238E27FC236}">
                <a16:creationId xmlns:a16="http://schemas.microsoft.com/office/drawing/2014/main" id="{5D7CC766-DF6B-4E3F-8101-8D5F35D4AF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404853" y="4311381"/>
            <a:ext cx="2310590" cy="175022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screenshot of a computer&#10;&#10;Description automatically generated">
            <a:extLst>
              <a:ext uri="{FF2B5EF4-FFF2-40B4-BE49-F238E27FC236}">
                <a16:creationId xmlns:a16="http://schemas.microsoft.com/office/drawing/2014/main" id="{80F148E4-6B8E-BFA4-4EBC-B9192CB3C0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04853" y="4679576"/>
            <a:ext cx="2310589" cy="887505"/>
          </a:xfrm>
          <a:prstGeom prst="rect">
            <a:avLst/>
          </a:prstGeom>
        </p:spPr>
      </p:pic>
    </p:spTree>
    <p:extLst>
      <p:ext uri="{BB962C8B-B14F-4D97-AF65-F5344CB8AC3E}">
        <p14:creationId xmlns:p14="http://schemas.microsoft.com/office/powerpoint/2010/main" val="196122857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4167985-D6E9-40FF-97C0-4B6D373E85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68" y="640080"/>
            <a:ext cx="10911865" cy="4626864"/>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8801362-349C-44BE-BEF6-8E926E1D38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6196" y="804672"/>
            <a:ext cx="10579608" cy="42976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F80ADC6-5E8B-494F-8CFA-310F79035BA3}"/>
              </a:ext>
            </a:extLst>
          </p:cNvPr>
          <p:cNvSpPr>
            <a:spLocks noGrp="1"/>
          </p:cNvSpPr>
          <p:nvPr>
            <p:ph type="title"/>
          </p:nvPr>
        </p:nvSpPr>
        <p:spPr>
          <a:xfrm>
            <a:off x="1262729" y="1289303"/>
            <a:ext cx="9638443" cy="3339303"/>
          </a:xfrm>
          <a:ln>
            <a:noFill/>
          </a:ln>
        </p:spPr>
        <p:txBody>
          <a:bodyPr vert="horz" lIns="274320" tIns="182880" rIns="274320" bIns="182880" rtlCol="0" anchor="ctr" anchorCtr="1">
            <a:normAutofit/>
          </a:bodyPr>
          <a:lstStyle/>
          <a:p>
            <a:br>
              <a:rPr lang="en-US" sz="2000" kern="1200" cap="all" spc="200" baseline="0">
                <a:solidFill>
                  <a:srgbClr val="262626"/>
                </a:solidFill>
                <a:latin typeface="+mj-lt"/>
                <a:ea typeface="+mj-ea"/>
                <a:cs typeface="+mj-cs"/>
              </a:rPr>
            </a:br>
            <a:r>
              <a:rPr lang="en-US" sz="2000" kern="1200" cap="all" spc="200" baseline="0">
                <a:solidFill>
                  <a:srgbClr val="262626"/>
                </a:solidFill>
                <a:latin typeface="+mj-lt"/>
                <a:ea typeface="+mj-ea"/>
                <a:cs typeface="+mj-cs"/>
              </a:rPr>
              <a:t>“Old wisdom from the recovery community would suggest that a liberalized approach to sweets, nicotine and caffeine is favorable to help the individual get past the immediate crisis. New wisdom suggests that this behavior is a form of cross addiction that should be addressed early in recovery.”</a:t>
            </a:r>
            <a:br>
              <a:rPr lang="en-US" sz="2000" kern="1200" cap="all" spc="200" baseline="0">
                <a:solidFill>
                  <a:srgbClr val="262626"/>
                </a:solidFill>
                <a:latin typeface="+mj-lt"/>
                <a:ea typeface="+mj-ea"/>
                <a:cs typeface="+mj-cs"/>
              </a:rPr>
            </a:br>
            <a:br>
              <a:rPr lang="en-US" sz="2000" kern="1200" cap="all" spc="200" baseline="0">
                <a:solidFill>
                  <a:srgbClr val="262626"/>
                </a:solidFill>
                <a:latin typeface="+mj-lt"/>
                <a:ea typeface="+mj-ea"/>
                <a:cs typeface="+mj-cs"/>
              </a:rPr>
            </a:br>
            <a:r>
              <a:rPr lang="en-US" sz="2000" kern="1200" cap="all" spc="200" baseline="0">
                <a:solidFill>
                  <a:srgbClr val="262626"/>
                </a:solidFill>
                <a:latin typeface="+mj-lt"/>
                <a:ea typeface="+mj-ea"/>
                <a:cs typeface="+mj-cs"/>
              </a:rPr>
              <a:t>David </a:t>
            </a:r>
            <a:r>
              <a:rPr lang="en-US" sz="2000" kern="1200" cap="all" spc="200" baseline="0" err="1">
                <a:solidFill>
                  <a:srgbClr val="262626"/>
                </a:solidFill>
                <a:latin typeface="+mj-lt"/>
                <a:ea typeface="+mj-ea"/>
                <a:cs typeface="+mj-cs"/>
              </a:rPr>
              <a:t>Wiss</a:t>
            </a:r>
            <a:r>
              <a:rPr lang="en-US" sz="2000" kern="1200" cap="all" spc="200" baseline="0">
                <a:solidFill>
                  <a:srgbClr val="262626"/>
                </a:solidFill>
                <a:latin typeface="+mj-lt"/>
                <a:ea typeface="+mj-ea"/>
                <a:cs typeface="+mj-cs"/>
              </a:rPr>
              <a:t> MS RDN</a:t>
            </a:r>
            <a:br>
              <a:rPr lang="en-US" sz="2000" kern="1200" cap="all" spc="200" baseline="0">
                <a:solidFill>
                  <a:srgbClr val="262626"/>
                </a:solidFill>
                <a:latin typeface="+mj-lt"/>
                <a:ea typeface="+mj-ea"/>
                <a:cs typeface="+mj-cs"/>
              </a:rPr>
            </a:br>
            <a:endParaRPr lang="en-US" sz="2000" kern="1200" cap="all" spc="200" baseline="0">
              <a:solidFill>
                <a:srgbClr val="262626"/>
              </a:solidFill>
              <a:latin typeface="+mj-lt"/>
              <a:ea typeface="+mj-ea"/>
              <a:cs typeface="+mj-cs"/>
            </a:endParaRPr>
          </a:p>
        </p:txBody>
      </p:sp>
    </p:spTree>
    <p:extLst>
      <p:ext uri="{BB962C8B-B14F-4D97-AF65-F5344CB8AC3E}">
        <p14:creationId xmlns:p14="http://schemas.microsoft.com/office/powerpoint/2010/main" val="14381158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84167985-D6E9-40FF-97C0-4B6D373E85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68" y="640080"/>
            <a:ext cx="10911865" cy="4626864"/>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68801362-349C-44BE-BEF6-8E926E1D38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6196" y="804672"/>
            <a:ext cx="10579608" cy="42976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CD73555-3070-937F-93D4-B0E5C07EBA78}"/>
              </a:ext>
            </a:extLst>
          </p:cNvPr>
          <p:cNvSpPr>
            <a:spLocks noGrp="1"/>
          </p:cNvSpPr>
          <p:nvPr>
            <p:ph type="title"/>
          </p:nvPr>
        </p:nvSpPr>
        <p:spPr>
          <a:xfrm>
            <a:off x="1262729" y="1289303"/>
            <a:ext cx="9638443" cy="3339303"/>
          </a:xfrm>
          <a:ln>
            <a:noFill/>
          </a:ln>
        </p:spPr>
        <p:txBody>
          <a:bodyPr vert="horz" lIns="274320" tIns="182880" rIns="274320" bIns="182880" rtlCol="0" anchor="ctr" anchorCtr="1">
            <a:normAutofit/>
          </a:bodyPr>
          <a:lstStyle/>
          <a:p>
            <a:r>
              <a:rPr lang="en-US" sz="5000" kern="1200" cap="all" spc="200" baseline="0">
                <a:solidFill>
                  <a:srgbClr val="262626"/>
                </a:solidFill>
                <a:latin typeface="+mj-lt"/>
                <a:ea typeface="+mj-ea"/>
                <a:cs typeface="+mj-cs"/>
              </a:rPr>
              <a:t>Implementation of Integrative and Lifestyle medicine into treatment programming</a:t>
            </a:r>
          </a:p>
        </p:txBody>
      </p:sp>
    </p:spTree>
    <p:extLst>
      <p:ext uri="{BB962C8B-B14F-4D97-AF65-F5344CB8AC3E}">
        <p14:creationId xmlns:p14="http://schemas.microsoft.com/office/powerpoint/2010/main" val="56053065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5403C-8F3D-BA46-BDBC-4AE5BDFD8F10}"/>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en-US">
                <a:solidFill>
                  <a:schemeClr val="tx1"/>
                </a:solidFill>
              </a:rPr>
              <a:t>Wellness In Recovery Program- OH	</a:t>
            </a:r>
          </a:p>
        </p:txBody>
      </p:sp>
      <p:sp>
        <p:nvSpPr>
          <p:cNvPr id="3" name="Content Placeholder 2">
            <a:extLst>
              <a:ext uri="{FF2B5EF4-FFF2-40B4-BE49-F238E27FC236}">
                <a16:creationId xmlns:a16="http://schemas.microsoft.com/office/drawing/2014/main" id="{AA1A5BAD-DB8C-054B-A397-A10E8CEE5A66}"/>
              </a:ext>
            </a:extLst>
          </p:cNvPr>
          <p:cNvSpPr>
            <a:spLocks noGrp="1"/>
          </p:cNvSpPr>
          <p:nvPr>
            <p:ph idx="1"/>
          </p:nvPr>
        </p:nvSpPr>
        <p:spPr>
          <a:xfrm>
            <a:off x="643468" y="2638044"/>
            <a:ext cx="3363974" cy="3415622"/>
          </a:xfrm>
        </p:spPr>
        <p:txBody>
          <a:bodyPr>
            <a:normAutofit/>
          </a:bodyPr>
          <a:lstStyle/>
          <a:p>
            <a:pPr>
              <a:lnSpc>
                <a:spcPct val="90000"/>
              </a:lnSpc>
              <a:buFont typeface="Arial" panose="020B0604020202020204" pitchFamily="34" charset="0"/>
              <a:buChar char="•"/>
            </a:pPr>
            <a:r>
              <a:rPr lang="en-US" sz="1100">
                <a:solidFill>
                  <a:schemeClr val="tx1"/>
                </a:solidFill>
              </a:rPr>
              <a:t>12 -week lifestyle curriculum delivered to a cohort of 8 clients in residential programming at Lighthouse</a:t>
            </a:r>
          </a:p>
          <a:p>
            <a:pPr>
              <a:lnSpc>
                <a:spcPct val="90000"/>
              </a:lnSpc>
              <a:buFont typeface="Arial" panose="020B0604020202020204" pitchFamily="34" charset="0"/>
              <a:buChar char="•"/>
            </a:pPr>
            <a:r>
              <a:rPr lang="en-US" sz="1100">
                <a:solidFill>
                  <a:schemeClr val="tx1"/>
                </a:solidFill>
              </a:rPr>
              <a:t>6 patients completed the program</a:t>
            </a:r>
          </a:p>
          <a:p>
            <a:pPr>
              <a:lnSpc>
                <a:spcPct val="90000"/>
              </a:lnSpc>
              <a:buFont typeface="Arial" panose="020B0604020202020204" pitchFamily="34" charset="0"/>
              <a:buChar char="•"/>
            </a:pPr>
            <a:r>
              <a:rPr lang="en-US" sz="1100">
                <a:solidFill>
                  <a:schemeClr val="tx1"/>
                </a:solidFill>
              </a:rPr>
              <a:t>1 hour meeting per week including a short didactic, food tasting or demonstration, and processing/discussion</a:t>
            </a:r>
          </a:p>
          <a:p>
            <a:pPr>
              <a:lnSpc>
                <a:spcPct val="90000"/>
              </a:lnSpc>
              <a:buFont typeface="Arial" panose="020B0604020202020204" pitchFamily="34" charset="0"/>
              <a:buChar char="•"/>
            </a:pPr>
            <a:r>
              <a:rPr lang="en-US" sz="1100">
                <a:solidFill>
                  <a:schemeClr val="tx1"/>
                </a:solidFill>
              </a:rPr>
              <a:t>Weight followed each week</a:t>
            </a:r>
          </a:p>
          <a:p>
            <a:pPr>
              <a:lnSpc>
                <a:spcPct val="90000"/>
              </a:lnSpc>
              <a:buFont typeface="Arial" panose="020B0604020202020204" pitchFamily="34" charset="0"/>
              <a:buChar char="•"/>
            </a:pPr>
            <a:r>
              <a:rPr lang="en-US" sz="1100">
                <a:solidFill>
                  <a:schemeClr val="tx1"/>
                </a:solidFill>
              </a:rPr>
              <a:t>Pre and post labs - CMP, A1C, Lipids and hsCRP and Quality of Life survey</a:t>
            </a:r>
          </a:p>
          <a:p>
            <a:pPr>
              <a:lnSpc>
                <a:spcPct val="90000"/>
              </a:lnSpc>
              <a:buFont typeface="Arial" panose="020B0604020202020204" pitchFamily="34" charset="0"/>
              <a:buChar char="•"/>
            </a:pPr>
            <a:r>
              <a:rPr lang="en-US" sz="1100">
                <a:solidFill>
                  <a:schemeClr val="tx1"/>
                </a:solidFill>
              </a:rPr>
              <a:t>Patients from 2 cohorts picked out a plant-based meal to cook 2 times per week as a substitute for meals as usual for the entire house (50 clients)</a:t>
            </a:r>
          </a:p>
          <a:p>
            <a:pPr>
              <a:lnSpc>
                <a:spcPct val="90000"/>
              </a:lnSpc>
              <a:buFont typeface="Arial" panose="020B0604020202020204" pitchFamily="34" charset="0"/>
              <a:buChar char="•"/>
            </a:pPr>
            <a:r>
              <a:rPr lang="en-US" sz="1100">
                <a:solidFill>
                  <a:schemeClr val="tx1"/>
                </a:solidFill>
              </a:rPr>
              <a:t>Peloton application purchased and installed on smart TV for all 7 cohorts</a:t>
            </a:r>
          </a:p>
          <a:p>
            <a:pPr marL="0" indent="0">
              <a:lnSpc>
                <a:spcPct val="90000"/>
              </a:lnSpc>
              <a:buNone/>
            </a:pPr>
            <a:endParaRPr lang="en-US" sz="1100">
              <a:solidFill>
                <a:schemeClr val="bg1"/>
              </a:solidFill>
            </a:endParaRPr>
          </a:p>
          <a:p>
            <a:pPr marL="0" indent="0">
              <a:lnSpc>
                <a:spcPct val="90000"/>
              </a:lnSpc>
              <a:buNone/>
            </a:pPr>
            <a:endParaRPr lang="en-US" sz="1100">
              <a:solidFill>
                <a:schemeClr val="bg1"/>
              </a:solidFill>
            </a:endParaRPr>
          </a:p>
          <a:p>
            <a:pPr marL="0" indent="0">
              <a:lnSpc>
                <a:spcPct val="90000"/>
              </a:lnSpc>
              <a:buNone/>
            </a:pPr>
            <a:endParaRPr lang="en-US" sz="1100">
              <a:solidFill>
                <a:schemeClr val="bg1"/>
              </a:solidFill>
            </a:endParaRPr>
          </a:p>
        </p:txBody>
      </p:sp>
      <p:pic>
        <p:nvPicPr>
          <p:cNvPr id="7170" name="Picture 2" descr="The Impact of Wellness on Recovery - Faces &amp;amp; Voices of Recovery">
            <a:extLst>
              <a:ext uri="{FF2B5EF4-FFF2-40B4-BE49-F238E27FC236}">
                <a16:creationId xmlns:a16="http://schemas.microsoft.com/office/drawing/2014/main" id="{BB1665A5-DBB3-B342-BB40-D84ED070468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911" r="1" b="8501"/>
          <a:stretch/>
        </p:blipFill>
        <p:spPr bwMode="auto">
          <a:xfrm>
            <a:off x="5297763" y="1529856"/>
            <a:ext cx="6250769" cy="36374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801807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DA38E7-3565-634A-BF44-776A3BC6F884}"/>
              </a:ext>
            </a:extLst>
          </p:cNvPr>
          <p:cNvSpPr>
            <a:spLocks noGrp="1"/>
          </p:cNvSpPr>
          <p:nvPr>
            <p:ph type="title"/>
          </p:nvPr>
        </p:nvSpPr>
        <p:spPr>
          <a:xfrm>
            <a:off x="643467" y="2681103"/>
            <a:ext cx="3363974" cy="1495794"/>
          </a:xfrm>
          <a:noFill/>
          <a:ln>
            <a:solidFill>
              <a:schemeClr val="bg1"/>
            </a:solidFill>
          </a:ln>
        </p:spPr>
        <p:txBody>
          <a:bodyPr wrap="square">
            <a:normAutofit/>
          </a:bodyPr>
          <a:lstStyle/>
          <a:p>
            <a:r>
              <a:rPr lang="en-US" sz="2600">
                <a:solidFill>
                  <a:schemeClr val="tx1"/>
                </a:solidFill>
              </a:rPr>
              <a:t>Wellness in recovery curriculum</a:t>
            </a:r>
            <a:r>
              <a:rPr lang="en-US" sz="2600">
                <a:solidFill>
                  <a:schemeClr val="bg1"/>
                </a:solidFill>
              </a:rPr>
              <a:t>	</a:t>
            </a:r>
          </a:p>
        </p:txBody>
      </p:sp>
      <p:graphicFrame>
        <p:nvGraphicFramePr>
          <p:cNvPr id="5" name="Content Placeholder 2">
            <a:extLst>
              <a:ext uri="{FF2B5EF4-FFF2-40B4-BE49-F238E27FC236}">
                <a16:creationId xmlns:a16="http://schemas.microsoft.com/office/drawing/2014/main" id="{678F74C5-49B3-4CFC-A1D5-51480D6A55AD}"/>
              </a:ext>
            </a:extLst>
          </p:cNvPr>
          <p:cNvGraphicFramePr>
            <a:graphicFrameLocks noGrp="1"/>
          </p:cNvGraphicFramePr>
          <p:nvPr>
            <p:ph idx="1"/>
          </p:nvPr>
        </p:nvGraphicFramePr>
        <p:xfrm>
          <a:off x="5619750" y="965200"/>
          <a:ext cx="5607050" cy="4927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0432481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DA38E7-3565-634A-BF44-776A3BC6F884}"/>
              </a:ext>
            </a:extLst>
          </p:cNvPr>
          <p:cNvSpPr>
            <a:spLocks noGrp="1"/>
          </p:cNvSpPr>
          <p:nvPr>
            <p:ph type="title"/>
          </p:nvPr>
        </p:nvSpPr>
        <p:spPr>
          <a:xfrm>
            <a:off x="643467" y="2681103"/>
            <a:ext cx="3363974" cy="1495794"/>
          </a:xfrm>
          <a:noFill/>
          <a:ln>
            <a:solidFill>
              <a:schemeClr val="bg1"/>
            </a:solidFill>
          </a:ln>
        </p:spPr>
        <p:txBody>
          <a:bodyPr wrap="square">
            <a:normAutofit/>
          </a:bodyPr>
          <a:lstStyle/>
          <a:p>
            <a:r>
              <a:rPr lang="en-US" sz="2600">
                <a:solidFill>
                  <a:schemeClr val="tx1"/>
                </a:solidFill>
              </a:rPr>
              <a:t>Wellness in recovery curriculum</a:t>
            </a:r>
            <a:r>
              <a:rPr lang="en-US" sz="2600">
                <a:solidFill>
                  <a:schemeClr val="bg1"/>
                </a:solidFill>
              </a:rPr>
              <a:t>	</a:t>
            </a:r>
          </a:p>
        </p:txBody>
      </p:sp>
      <p:graphicFrame>
        <p:nvGraphicFramePr>
          <p:cNvPr id="5" name="Content Placeholder 2">
            <a:extLst>
              <a:ext uri="{FF2B5EF4-FFF2-40B4-BE49-F238E27FC236}">
                <a16:creationId xmlns:a16="http://schemas.microsoft.com/office/drawing/2014/main" id="{678F74C5-49B3-4CFC-A1D5-51480D6A55AD}"/>
              </a:ext>
            </a:extLst>
          </p:cNvPr>
          <p:cNvGraphicFramePr>
            <a:graphicFrameLocks noGrp="1"/>
          </p:cNvGraphicFramePr>
          <p:nvPr>
            <p:ph idx="1"/>
          </p:nvPr>
        </p:nvGraphicFramePr>
        <p:xfrm>
          <a:off x="5619750" y="965200"/>
          <a:ext cx="5607050" cy="4927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9915451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0FA3D-8118-9A49-B35B-8274CEDF0EA7}"/>
              </a:ext>
            </a:extLst>
          </p:cNvPr>
          <p:cNvSpPr>
            <a:spLocks noGrp="1"/>
          </p:cNvSpPr>
          <p:nvPr>
            <p:ph type="title"/>
          </p:nvPr>
        </p:nvSpPr>
        <p:spPr/>
        <p:txBody>
          <a:bodyPr>
            <a:normAutofit/>
          </a:bodyPr>
          <a:lstStyle/>
          <a:p>
            <a:r>
              <a:rPr lang="en-US"/>
              <a:t>REsults</a:t>
            </a:r>
          </a:p>
        </p:txBody>
      </p:sp>
      <p:graphicFrame>
        <p:nvGraphicFramePr>
          <p:cNvPr id="5" name="Content Placeholder 2">
            <a:extLst>
              <a:ext uri="{FF2B5EF4-FFF2-40B4-BE49-F238E27FC236}">
                <a16:creationId xmlns:a16="http://schemas.microsoft.com/office/drawing/2014/main" id="{5AFDBDB2-2B38-4EB4-96B2-EAE274A8E82E}"/>
              </a:ext>
            </a:extLst>
          </p:cNvPr>
          <p:cNvGraphicFramePr>
            <a:graphicFrameLocks noGrp="1"/>
          </p:cNvGraphicFramePr>
          <p:nvPr>
            <p:ph idx="1"/>
          </p:nvPr>
        </p:nvGraphicFramePr>
        <p:xfrm>
          <a:off x="965200" y="2638425"/>
          <a:ext cx="10261600" cy="31077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3830128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0FA3D-8118-9A49-B35B-8274CEDF0EA7}"/>
              </a:ext>
            </a:extLst>
          </p:cNvPr>
          <p:cNvSpPr>
            <a:spLocks noGrp="1"/>
          </p:cNvSpPr>
          <p:nvPr>
            <p:ph type="title"/>
          </p:nvPr>
        </p:nvSpPr>
        <p:spPr/>
        <p:txBody>
          <a:bodyPr>
            <a:normAutofit/>
          </a:bodyPr>
          <a:lstStyle/>
          <a:p>
            <a:r>
              <a:rPr lang="en-US"/>
              <a:t>Results</a:t>
            </a:r>
          </a:p>
        </p:txBody>
      </p:sp>
      <p:graphicFrame>
        <p:nvGraphicFramePr>
          <p:cNvPr id="5" name="Content Placeholder 2">
            <a:extLst>
              <a:ext uri="{FF2B5EF4-FFF2-40B4-BE49-F238E27FC236}">
                <a16:creationId xmlns:a16="http://schemas.microsoft.com/office/drawing/2014/main" id="{5AFDBDB2-2B38-4EB4-96B2-EAE274A8E82E}"/>
              </a:ext>
            </a:extLst>
          </p:cNvPr>
          <p:cNvGraphicFramePr>
            <a:graphicFrameLocks noGrp="1"/>
          </p:cNvGraphicFramePr>
          <p:nvPr>
            <p:ph idx="1"/>
          </p:nvPr>
        </p:nvGraphicFramePr>
        <p:xfrm>
          <a:off x="965200" y="2638425"/>
          <a:ext cx="10261600" cy="31077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5626591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4CD9F-4352-5763-E0C5-E082971EE0F6}"/>
              </a:ext>
            </a:extLst>
          </p:cNvPr>
          <p:cNvSpPr>
            <a:spLocks noGrp="1"/>
          </p:cNvSpPr>
          <p:nvPr>
            <p:ph type="title"/>
          </p:nvPr>
        </p:nvSpPr>
        <p:spPr/>
        <p:txBody>
          <a:bodyPr/>
          <a:lstStyle/>
          <a:p>
            <a:r>
              <a:rPr lang="en-US"/>
              <a:t>Implementation of Lifestyle Program </a:t>
            </a:r>
          </a:p>
        </p:txBody>
      </p:sp>
      <p:sp>
        <p:nvSpPr>
          <p:cNvPr id="3" name="Content Placeholder 2">
            <a:extLst>
              <a:ext uri="{FF2B5EF4-FFF2-40B4-BE49-F238E27FC236}">
                <a16:creationId xmlns:a16="http://schemas.microsoft.com/office/drawing/2014/main" id="{FCAE098A-704A-7AE2-B36E-890225C5BD07}"/>
              </a:ext>
            </a:extLst>
          </p:cNvPr>
          <p:cNvSpPr>
            <a:spLocks noGrp="1"/>
          </p:cNvSpPr>
          <p:nvPr>
            <p:ph idx="1"/>
          </p:nvPr>
        </p:nvSpPr>
        <p:spPr/>
        <p:txBody>
          <a:bodyPr/>
          <a:lstStyle/>
          <a:p>
            <a:pPr marL="0" indent="0">
              <a:buNone/>
            </a:pPr>
            <a:r>
              <a:rPr lang="en-US"/>
              <a:t>Stage 1</a:t>
            </a:r>
          </a:p>
          <a:p>
            <a:r>
              <a:rPr lang="en-US"/>
              <a:t>Engaging leadership and staff to assess readiness and motivation for integration of lifestyle education and interventions into existing programming </a:t>
            </a:r>
            <a:endParaRPr lang="en-US">
              <a:solidFill>
                <a:srgbClr val="FF0000"/>
              </a:solidFill>
              <a:sym typeface="Wingdings" pitchFamily="2" charset="2"/>
            </a:endParaRPr>
          </a:p>
          <a:p>
            <a:pPr marL="0" indent="0">
              <a:buNone/>
            </a:pPr>
            <a:r>
              <a:rPr lang="en-US">
                <a:sym typeface="Wingdings" pitchFamily="2" charset="2"/>
              </a:rPr>
              <a:t>Stage 2 </a:t>
            </a:r>
          </a:p>
          <a:p>
            <a:r>
              <a:rPr lang="en-US">
                <a:sym typeface="Wingdings" pitchFamily="2" charset="2"/>
              </a:rPr>
              <a:t>Evaluation of current programming with leadership and clinicians </a:t>
            </a:r>
          </a:p>
          <a:p>
            <a:r>
              <a:rPr lang="en-US">
                <a:sym typeface="Wingdings" pitchFamily="2" charset="2"/>
              </a:rPr>
              <a:t>Development of lifestyle program integration </a:t>
            </a:r>
          </a:p>
          <a:p>
            <a:pPr marL="0" indent="0">
              <a:buNone/>
            </a:pPr>
            <a:endParaRPr lang="en-US"/>
          </a:p>
        </p:txBody>
      </p:sp>
    </p:spTree>
    <p:extLst>
      <p:ext uri="{BB962C8B-B14F-4D97-AF65-F5344CB8AC3E}">
        <p14:creationId xmlns:p14="http://schemas.microsoft.com/office/powerpoint/2010/main" val="119105282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4CD9F-4352-5763-E0C5-E082971EE0F6}"/>
              </a:ext>
            </a:extLst>
          </p:cNvPr>
          <p:cNvSpPr>
            <a:spLocks noGrp="1"/>
          </p:cNvSpPr>
          <p:nvPr>
            <p:ph type="title"/>
          </p:nvPr>
        </p:nvSpPr>
        <p:spPr/>
        <p:txBody>
          <a:bodyPr/>
          <a:lstStyle/>
          <a:p>
            <a:r>
              <a:rPr lang="en-US"/>
              <a:t>Implementation of Lifestyle Program </a:t>
            </a:r>
          </a:p>
        </p:txBody>
      </p:sp>
      <p:sp>
        <p:nvSpPr>
          <p:cNvPr id="3" name="Content Placeholder 2">
            <a:extLst>
              <a:ext uri="{FF2B5EF4-FFF2-40B4-BE49-F238E27FC236}">
                <a16:creationId xmlns:a16="http://schemas.microsoft.com/office/drawing/2014/main" id="{FCAE098A-704A-7AE2-B36E-890225C5BD07}"/>
              </a:ext>
            </a:extLst>
          </p:cNvPr>
          <p:cNvSpPr>
            <a:spLocks noGrp="1"/>
          </p:cNvSpPr>
          <p:nvPr>
            <p:ph idx="1"/>
          </p:nvPr>
        </p:nvSpPr>
        <p:spPr/>
        <p:txBody>
          <a:bodyPr>
            <a:normAutofit lnSpcReduction="10000"/>
          </a:bodyPr>
          <a:lstStyle/>
          <a:p>
            <a:pPr marL="0" indent="0">
              <a:buNone/>
            </a:pPr>
            <a:r>
              <a:rPr lang="en-US"/>
              <a:t>Stage 3 </a:t>
            </a:r>
          </a:p>
          <a:p>
            <a:r>
              <a:rPr lang="en-US"/>
              <a:t>Staff experience with lifestyle curriculum </a:t>
            </a:r>
          </a:p>
          <a:p>
            <a:r>
              <a:rPr lang="en-US"/>
              <a:t>10-12 weeks</a:t>
            </a:r>
          </a:p>
          <a:p>
            <a:r>
              <a:rPr lang="en-US"/>
              <a:t>Ideally 1 hour per week of in person or video presentation and processing</a:t>
            </a:r>
          </a:p>
          <a:p>
            <a:r>
              <a:rPr lang="en-US"/>
              <a:t>Weekly challenges</a:t>
            </a:r>
          </a:p>
          <a:p>
            <a:r>
              <a:rPr lang="en-US"/>
              <a:t>Weekly progress tracking </a:t>
            </a:r>
          </a:p>
          <a:p>
            <a:r>
              <a:rPr lang="en-US"/>
              <a:t>Integration of what staff is learning INTO patient care – how can we take what you are learning and start to apply it to how you are caring for patients everyday in your respective roles? </a:t>
            </a:r>
          </a:p>
          <a:p>
            <a:pPr marL="0" indent="0">
              <a:buNone/>
            </a:pPr>
            <a:endParaRPr lang="en-US"/>
          </a:p>
          <a:p>
            <a:endParaRPr lang="en-US"/>
          </a:p>
          <a:p>
            <a:pPr marL="0" indent="0">
              <a:buNone/>
            </a:pPr>
            <a:endParaRPr lang="en-US"/>
          </a:p>
        </p:txBody>
      </p:sp>
    </p:spTree>
    <p:extLst>
      <p:ext uri="{BB962C8B-B14F-4D97-AF65-F5344CB8AC3E}">
        <p14:creationId xmlns:p14="http://schemas.microsoft.com/office/powerpoint/2010/main" val="22879173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D38B0-2A52-C724-6366-E38217F33656}"/>
              </a:ext>
            </a:extLst>
          </p:cNvPr>
          <p:cNvSpPr>
            <a:spLocks noGrp="1"/>
          </p:cNvSpPr>
          <p:nvPr>
            <p:ph type="title"/>
          </p:nvPr>
        </p:nvSpPr>
        <p:spPr>
          <a:xfrm>
            <a:off x="804672" y="978776"/>
            <a:ext cx="5925310" cy="1174991"/>
          </a:xfrm>
        </p:spPr>
        <p:txBody>
          <a:bodyPr>
            <a:normAutofit/>
          </a:bodyPr>
          <a:lstStyle/>
          <a:p>
            <a:r>
              <a:rPr lang="en-US" sz="2400"/>
              <a:t>Building the case</a:t>
            </a:r>
            <a:br>
              <a:rPr lang="en-US" sz="2400"/>
            </a:br>
            <a:r>
              <a:rPr lang="en-US" sz="2400"/>
              <a:t>building trust</a:t>
            </a:r>
          </a:p>
        </p:txBody>
      </p:sp>
      <p:sp>
        <p:nvSpPr>
          <p:cNvPr id="3" name="Content Placeholder 2">
            <a:extLst>
              <a:ext uri="{FF2B5EF4-FFF2-40B4-BE49-F238E27FC236}">
                <a16:creationId xmlns:a16="http://schemas.microsoft.com/office/drawing/2014/main" id="{4C58FAAF-4B33-062C-9400-585839AAA555}"/>
              </a:ext>
            </a:extLst>
          </p:cNvPr>
          <p:cNvSpPr>
            <a:spLocks noGrp="1"/>
          </p:cNvSpPr>
          <p:nvPr>
            <p:ph idx="1"/>
          </p:nvPr>
        </p:nvSpPr>
        <p:spPr>
          <a:xfrm>
            <a:off x="804672" y="2153767"/>
            <a:ext cx="5925310" cy="4375821"/>
          </a:xfrm>
        </p:spPr>
        <p:txBody>
          <a:bodyPr>
            <a:normAutofit/>
          </a:bodyPr>
          <a:lstStyle/>
          <a:p>
            <a:pPr>
              <a:lnSpc>
                <a:spcPct val="90000"/>
              </a:lnSpc>
            </a:pPr>
            <a:r>
              <a:rPr lang="en-US" sz="1300" dirty="0">
                <a:latin typeface="Cambria" panose="02040503050406030204" pitchFamily="18" charset="0"/>
                <a:cs typeface="Times New Roman" panose="02020603050405020304" pitchFamily="18" charset="0"/>
              </a:rPr>
              <a:t>July 2019 Addiction Fellowship University of Utah</a:t>
            </a:r>
          </a:p>
          <a:p>
            <a:pPr>
              <a:lnSpc>
                <a:spcPct val="90000"/>
              </a:lnSpc>
            </a:pPr>
            <a:r>
              <a:rPr lang="en-US" sz="1300" dirty="0">
                <a:latin typeface="Cambria" panose="02040503050406030204" pitchFamily="18" charset="0"/>
                <a:cs typeface="Times New Roman" panose="02020603050405020304" pitchFamily="18" charset="0"/>
              </a:rPr>
              <a:t>March 2020 COVID </a:t>
            </a:r>
          </a:p>
          <a:p>
            <a:pPr>
              <a:lnSpc>
                <a:spcPct val="90000"/>
              </a:lnSpc>
            </a:pPr>
            <a:r>
              <a:rPr lang="en-US" sz="1300" dirty="0">
                <a:latin typeface="Cambria" panose="02040503050406030204" pitchFamily="18" charset="0"/>
                <a:cs typeface="Times New Roman" panose="02020603050405020304" pitchFamily="18" charset="0"/>
              </a:rPr>
              <a:t>2020-2021 Odyssey House Ear Acupuncture and Wellness in Recovery</a:t>
            </a:r>
          </a:p>
          <a:p>
            <a:pPr>
              <a:lnSpc>
                <a:spcPct val="90000"/>
              </a:lnSpc>
            </a:pPr>
            <a:r>
              <a:rPr lang="en-US" sz="1300" dirty="0">
                <a:latin typeface="Cambria" panose="02040503050406030204" pitchFamily="18" charset="0"/>
                <a:cs typeface="Times New Roman" panose="02020603050405020304" pitchFamily="18" charset="0"/>
              </a:rPr>
              <a:t>June 2021 Addiction Update Utah Complementary and Integrated Care for SUD</a:t>
            </a:r>
          </a:p>
          <a:p>
            <a:pPr>
              <a:lnSpc>
                <a:spcPct val="90000"/>
              </a:lnSpc>
            </a:pPr>
            <a:r>
              <a:rPr lang="en-US" sz="1300" dirty="0">
                <a:latin typeface="Cambria" panose="02040503050406030204" pitchFamily="18" charset="0"/>
                <a:cs typeface="Times New Roman" panose="02020603050405020304" pitchFamily="18" charset="0"/>
              </a:rPr>
              <a:t>August 2021 – California Society of Addiction Medicine – Widening the Lens Workshop Virtual</a:t>
            </a:r>
          </a:p>
          <a:p>
            <a:pPr>
              <a:lnSpc>
                <a:spcPct val="90000"/>
              </a:lnSpc>
            </a:pPr>
            <a:r>
              <a:rPr lang="en-US" sz="1300" dirty="0">
                <a:latin typeface="Cambria" panose="02040503050406030204" pitchFamily="18" charset="0"/>
                <a:cs typeface="Times New Roman" panose="02020603050405020304" pitchFamily="18" charset="0"/>
              </a:rPr>
              <a:t>August 2022 – CSAM – Integrative Care for Substance Use Disorder</a:t>
            </a:r>
          </a:p>
          <a:p>
            <a:pPr>
              <a:lnSpc>
                <a:spcPct val="90000"/>
              </a:lnSpc>
            </a:pPr>
            <a:r>
              <a:rPr lang="en-US" sz="1300" dirty="0">
                <a:latin typeface="Cambria" panose="02040503050406030204" pitchFamily="18" charset="0"/>
                <a:cs typeface="Times New Roman" panose="02020603050405020304" pitchFamily="18" charset="0"/>
              </a:rPr>
              <a:t>October 2023 - </a:t>
            </a:r>
            <a:r>
              <a:rPr lang="en-US" sz="1300" b="0" dirty="0">
                <a:effectLst/>
                <a:latin typeface="Cambria" panose="02040503050406030204" pitchFamily="18" charset="0"/>
                <a:ea typeface="Times New Roman" panose="02020603050405020304" pitchFamily="18" charset="0"/>
              </a:rPr>
              <a:t>Utah State University Rural Opioid and Stimulant Wellness Summit, Price, UT. - Complementary Treatments for Addiction, Trauma, and Stress with Elizabeth Howell, MD. – TRACI POLE!!!!!!</a:t>
            </a:r>
          </a:p>
          <a:p>
            <a:pPr>
              <a:lnSpc>
                <a:spcPct val="90000"/>
              </a:lnSpc>
            </a:pPr>
            <a:r>
              <a:rPr lang="en-US" sz="1300" dirty="0">
                <a:effectLst/>
                <a:latin typeface="Times New Roman" panose="02020603050405020304" pitchFamily="18" charset="0"/>
                <a:ea typeface="Times New Roman" panose="02020603050405020304" pitchFamily="18" charset="0"/>
              </a:rPr>
              <a:t>February 2024 – Mind Pivot – </a:t>
            </a:r>
            <a:r>
              <a:rPr lang="en-US" sz="1300" b="0" i="0" u="none" strike="noStrike" dirty="0">
                <a:effectLst/>
                <a:highlight>
                  <a:srgbClr val="FFFFFF"/>
                </a:highlight>
                <a:latin typeface="Open Sans" panose="020B0606030504020204" pitchFamily="34" charset="0"/>
              </a:rPr>
              <a:t>Mountain Plains Rural Opioid Technical Assistance Center (MP ROTAC) SAMSHA Region 8</a:t>
            </a:r>
            <a:endParaRPr lang="en-US" sz="1300" dirty="0">
              <a:effectLst/>
              <a:latin typeface="Times New Roman" panose="02020603050405020304" pitchFamily="18" charset="0"/>
              <a:ea typeface="Times New Roman" panose="02020603050405020304" pitchFamily="18" charset="0"/>
            </a:endParaRPr>
          </a:p>
          <a:p>
            <a:pPr>
              <a:lnSpc>
                <a:spcPct val="90000"/>
              </a:lnSpc>
            </a:pPr>
            <a:r>
              <a:rPr lang="en-US" sz="1300" dirty="0">
                <a:latin typeface="Cambria" panose="02040503050406030204" pitchFamily="18" charset="0"/>
                <a:cs typeface="Times New Roman" panose="02020603050405020304" pitchFamily="18" charset="0"/>
              </a:rPr>
              <a:t>Today- Region 10 Keynote on Wellness in Recovery – SO HAPPY!!!! </a:t>
            </a:r>
          </a:p>
          <a:p>
            <a:pPr>
              <a:lnSpc>
                <a:spcPct val="90000"/>
              </a:lnSpc>
            </a:pPr>
            <a:endParaRPr lang="en-US" sz="1100" dirty="0">
              <a:latin typeface="Cambria" panose="02040503050406030204" pitchFamily="18" charset="0"/>
              <a:cs typeface="Times New Roman" panose="02020603050405020304" pitchFamily="18" charset="0"/>
            </a:endParaRPr>
          </a:p>
          <a:p>
            <a:pPr marL="0" indent="0">
              <a:lnSpc>
                <a:spcPct val="90000"/>
              </a:lnSpc>
              <a:buNone/>
            </a:pPr>
            <a:endParaRPr lang="en-US" sz="1100" dirty="0"/>
          </a:p>
          <a:p>
            <a:pPr marL="0" indent="0">
              <a:lnSpc>
                <a:spcPct val="90000"/>
              </a:lnSpc>
              <a:buNone/>
            </a:pPr>
            <a:endParaRPr lang="en-US" sz="1100" dirty="0"/>
          </a:p>
        </p:txBody>
      </p:sp>
      <p:pic>
        <p:nvPicPr>
          <p:cNvPr id="3074" name="Picture 2" descr="Two women taking a selfie on a mountain&#10;&#10;Description automatically generated">
            <a:extLst>
              <a:ext uri="{FF2B5EF4-FFF2-40B4-BE49-F238E27FC236}">
                <a16:creationId xmlns:a16="http://schemas.microsoft.com/office/drawing/2014/main" id="{E9EC5586-6C49-6108-BC1B-135D4744AA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8902" r="20165"/>
          <a:stretch/>
        </p:blipFill>
        <p:spPr bwMode="auto">
          <a:xfrm>
            <a:off x="7534654" y="10"/>
            <a:ext cx="4657345"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04908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4CD9F-4352-5763-E0C5-E082971EE0F6}"/>
              </a:ext>
            </a:extLst>
          </p:cNvPr>
          <p:cNvSpPr>
            <a:spLocks noGrp="1"/>
          </p:cNvSpPr>
          <p:nvPr>
            <p:ph type="title"/>
          </p:nvPr>
        </p:nvSpPr>
        <p:spPr/>
        <p:txBody>
          <a:bodyPr/>
          <a:lstStyle/>
          <a:p>
            <a:r>
              <a:rPr lang="en-US"/>
              <a:t>Implementation of Lifestyle Program </a:t>
            </a:r>
          </a:p>
        </p:txBody>
      </p:sp>
      <p:sp>
        <p:nvSpPr>
          <p:cNvPr id="3" name="Content Placeholder 2">
            <a:extLst>
              <a:ext uri="{FF2B5EF4-FFF2-40B4-BE49-F238E27FC236}">
                <a16:creationId xmlns:a16="http://schemas.microsoft.com/office/drawing/2014/main" id="{FCAE098A-704A-7AE2-B36E-890225C5BD07}"/>
              </a:ext>
            </a:extLst>
          </p:cNvPr>
          <p:cNvSpPr>
            <a:spLocks noGrp="1"/>
          </p:cNvSpPr>
          <p:nvPr>
            <p:ph idx="1"/>
          </p:nvPr>
        </p:nvSpPr>
        <p:spPr/>
        <p:txBody>
          <a:bodyPr>
            <a:normAutofit/>
          </a:bodyPr>
          <a:lstStyle/>
          <a:p>
            <a:pPr marL="0" indent="0">
              <a:buNone/>
            </a:pPr>
            <a:r>
              <a:rPr lang="en-US"/>
              <a:t>Stage 4- Running concurrently with Stage 3 </a:t>
            </a:r>
          </a:p>
          <a:p>
            <a:r>
              <a:rPr lang="en-US"/>
              <a:t>Development of 8 Modules to be delivered to each client during their treatment event –  video, handouts, manual, tracking </a:t>
            </a:r>
          </a:p>
          <a:p>
            <a:r>
              <a:rPr lang="en-US"/>
              <a:t>Once weekly in person 120- minute group with patients – education, processing, food demonstration/cooking</a:t>
            </a:r>
          </a:p>
          <a:p>
            <a:r>
              <a:rPr lang="en-US"/>
              <a:t>One 60 minute zoom check-in with patients – education and processing</a:t>
            </a:r>
          </a:p>
          <a:p>
            <a:r>
              <a:rPr lang="en-US"/>
              <a:t>Weekly meeting with chef </a:t>
            </a:r>
          </a:p>
          <a:p>
            <a:r>
              <a:rPr lang="en-US"/>
              <a:t>Ongoing weekly discussions with staff </a:t>
            </a:r>
          </a:p>
          <a:p>
            <a:pPr marL="0" indent="0">
              <a:buNone/>
            </a:pPr>
            <a:endParaRPr lang="en-US"/>
          </a:p>
          <a:p>
            <a:endParaRPr lang="en-US"/>
          </a:p>
          <a:p>
            <a:pPr marL="0" indent="0">
              <a:buNone/>
            </a:pPr>
            <a:endParaRPr lang="en-US"/>
          </a:p>
        </p:txBody>
      </p:sp>
    </p:spTree>
    <p:extLst>
      <p:ext uri="{BB962C8B-B14F-4D97-AF65-F5344CB8AC3E}">
        <p14:creationId xmlns:p14="http://schemas.microsoft.com/office/powerpoint/2010/main" val="206380986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3FCF521-A413-26B7-3642-A0093C263F4C}"/>
              </a:ext>
            </a:extLst>
          </p:cNvPr>
          <p:cNvSpPr>
            <a:spLocks noGrp="1"/>
          </p:cNvSpPr>
          <p:nvPr>
            <p:ph idx="1"/>
          </p:nvPr>
        </p:nvSpPr>
        <p:spPr>
          <a:xfrm>
            <a:off x="838200" y="416858"/>
            <a:ext cx="10515600" cy="6185647"/>
          </a:xfrm>
        </p:spPr>
        <p:txBody>
          <a:bodyPr>
            <a:normAutofit/>
          </a:bodyPr>
          <a:lstStyle/>
          <a:p>
            <a:pPr marL="0" marR="0" indent="0">
              <a:lnSpc>
                <a:spcPct val="107000"/>
              </a:lnSpc>
              <a:spcBef>
                <a:spcPts val="0"/>
              </a:spcBef>
              <a:spcAft>
                <a:spcPts val="800"/>
              </a:spcAft>
              <a:buNone/>
            </a:pPr>
            <a:r>
              <a:rPr lang="en-US" sz="1800" b="1" kern="100">
                <a:effectLst/>
                <a:latin typeface="Calibri" panose="020F0502020204030204" pitchFamily="34" charset="0"/>
                <a:ea typeface="Calibri" panose="020F0502020204030204" pitchFamily="34" charset="0"/>
                <a:cs typeface="Times New Roman" panose="02020603050405020304" pitchFamily="18" charset="0"/>
              </a:rPr>
              <a:t>Week 1: Setting Intentions </a:t>
            </a:r>
          </a:p>
          <a:p>
            <a:pPr marL="0" marR="0" lvl="0" indent="0">
              <a:lnSpc>
                <a:spcPct val="107000"/>
              </a:lnSpc>
              <a:spcBef>
                <a:spcPts val="0"/>
              </a:spcBef>
              <a:spcAft>
                <a:spcPts val="0"/>
              </a:spcAft>
              <a:buNone/>
            </a:pPr>
            <a:r>
              <a:rPr lang="en-US" sz="1800" kern="100">
                <a:effectLst/>
                <a:latin typeface="Calibri" panose="020F0502020204030204" pitchFamily="34" charset="0"/>
                <a:ea typeface="Calibri" panose="020F0502020204030204" pitchFamily="34" charset="0"/>
                <a:cs typeface="Times New Roman" panose="02020603050405020304" pitchFamily="18" charset="0"/>
              </a:rPr>
              <a:t>Education: The Importance of IBH </a:t>
            </a:r>
          </a:p>
          <a:p>
            <a:pPr marL="0" marR="0" lvl="0" indent="0">
              <a:lnSpc>
                <a:spcPct val="107000"/>
              </a:lnSpc>
              <a:spcBef>
                <a:spcPts val="0"/>
              </a:spcBef>
              <a:spcAft>
                <a:spcPts val="0"/>
              </a:spcAft>
              <a:buNone/>
            </a:pPr>
            <a:r>
              <a:rPr lang="en-US" sz="1800" kern="100">
                <a:effectLst/>
                <a:latin typeface="Calibri" panose="020F0502020204030204" pitchFamily="34" charset="0"/>
                <a:ea typeface="Calibri" panose="020F0502020204030204" pitchFamily="34" charset="0"/>
                <a:cs typeface="Times New Roman" panose="02020603050405020304" pitchFamily="18" charset="0"/>
              </a:rPr>
              <a:t>Exercise: The 7 Whys – Handout </a:t>
            </a:r>
          </a:p>
          <a:p>
            <a:pPr marL="0" marR="0" lvl="0" indent="0">
              <a:lnSpc>
                <a:spcPct val="107000"/>
              </a:lnSpc>
              <a:spcBef>
                <a:spcPts val="0"/>
              </a:spcBef>
              <a:spcAft>
                <a:spcPts val="0"/>
              </a:spcAft>
              <a:buNone/>
            </a:pPr>
            <a:r>
              <a:rPr lang="en-US" sz="1800" kern="100">
                <a:latin typeface="Calibri" panose="020F0502020204030204" pitchFamily="34" charset="0"/>
                <a:ea typeface="Calibri" panose="020F0502020204030204" pitchFamily="34" charset="0"/>
                <a:cs typeface="Times New Roman" panose="02020603050405020304" pitchFamily="18" charset="0"/>
              </a:rPr>
              <a:t>Food Demo: </a:t>
            </a:r>
            <a:r>
              <a:rPr lang="en-US" sz="1800" kern="100">
                <a:effectLst/>
                <a:latin typeface="Calibri" panose="020F0502020204030204" pitchFamily="34" charset="0"/>
                <a:ea typeface="Calibri" panose="020F0502020204030204" pitchFamily="34" charset="0"/>
                <a:cs typeface="Times New Roman" panose="02020603050405020304" pitchFamily="18" charset="0"/>
              </a:rPr>
              <a:t>Quick and easy breakfast options – smoothies and overnight oats with berries </a:t>
            </a:r>
          </a:p>
          <a:p>
            <a:pPr marL="0" marR="0" lvl="0" indent="0">
              <a:lnSpc>
                <a:spcPct val="107000"/>
              </a:lnSpc>
              <a:spcBef>
                <a:spcPts val="0"/>
              </a:spcBef>
              <a:spcAft>
                <a:spcPts val="0"/>
              </a:spcAft>
              <a:buNone/>
            </a:pPr>
            <a:r>
              <a:rPr lang="en-US" sz="1800" kern="100">
                <a:latin typeface="Calibri" panose="020F0502020204030204" pitchFamily="34" charset="0"/>
                <a:ea typeface="Calibri" panose="020F0502020204030204" pitchFamily="34" charset="0"/>
                <a:cs typeface="Times New Roman" panose="02020603050405020304" pitchFamily="18" charset="0"/>
              </a:rPr>
              <a:t>Challenge: Have berries with breakfast 5 out of 7 days </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1800" b="1" u="sng" kern="100">
                <a:effectLst/>
                <a:latin typeface="Calibri" panose="020F0502020204030204" pitchFamily="34" charset="0"/>
                <a:ea typeface="Calibri" panose="020F0502020204030204" pitchFamily="34" charset="0"/>
                <a:cs typeface="Times New Roman" panose="02020603050405020304" pitchFamily="18" charset="0"/>
              </a:rPr>
              <a:t>Week 2: Introduction to Mindfulness</a:t>
            </a:r>
          </a:p>
          <a:p>
            <a:pPr marL="0" marR="0" lvl="0" indent="0">
              <a:lnSpc>
                <a:spcPct val="110000"/>
              </a:lnSpc>
              <a:spcBef>
                <a:spcPts val="0"/>
              </a:spcBef>
              <a:spcAft>
                <a:spcPts val="0"/>
              </a:spcAft>
              <a:buNone/>
            </a:pPr>
            <a:r>
              <a:rPr lang="en-US" sz="1800" kern="100">
                <a:effectLst/>
                <a:latin typeface="Calibri" panose="020F0502020204030204" pitchFamily="34" charset="0"/>
                <a:ea typeface="Calibri" panose="020F0502020204030204" pitchFamily="34" charset="0"/>
                <a:cs typeface="Times New Roman" panose="02020603050405020304" pitchFamily="18" charset="0"/>
              </a:rPr>
              <a:t>Education: HALT </a:t>
            </a:r>
          </a:p>
          <a:p>
            <a:pPr marL="0" marR="0" lvl="0" indent="0">
              <a:lnSpc>
                <a:spcPct val="110000"/>
              </a:lnSpc>
              <a:spcBef>
                <a:spcPts val="0"/>
              </a:spcBef>
              <a:spcAft>
                <a:spcPts val="0"/>
              </a:spcAft>
              <a:buNone/>
            </a:pPr>
            <a:r>
              <a:rPr lang="en-US" sz="1800" kern="100">
                <a:latin typeface="Calibri" panose="020F0502020204030204" pitchFamily="34" charset="0"/>
                <a:ea typeface="Calibri" panose="020F0502020204030204" pitchFamily="34" charset="0"/>
                <a:cs typeface="Times New Roman" panose="02020603050405020304" pitchFamily="18" charset="0"/>
              </a:rPr>
              <a:t>Exercise: </a:t>
            </a:r>
            <a:r>
              <a:rPr lang="en-US" sz="1800" kern="100">
                <a:effectLst/>
                <a:latin typeface="Calibri" panose="020F0502020204030204" pitchFamily="34" charset="0"/>
                <a:ea typeface="Calibri" panose="020F0502020204030204" pitchFamily="34" charset="0"/>
                <a:cs typeface="Times New Roman" panose="02020603050405020304" pitchFamily="18" charset="0"/>
              </a:rPr>
              <a:t>Mindful Eating – Urge Surfing </a:t>
            </a:r>
          </a:p>
          <a:p>
            <a:pPr marL="0" marR="0" lvl="0" indent="0">
              <a:lnSpc>
                <a:spcPct val="110000"/>
              </a:lnSpc>
              <a:spcBef>
                <a:spcPts val="0"/>
              </a:spcBef>
              <a:spcAft>
                <a:spcPts val="800"/>
              </a:spcAft>
              <a:buNone/>
            </a:pPr>
            <a:r>
              <a:rPr lang="en-US" sz="1800" kern="100">
                <a:effectLst/>
                <a:latin typeface="Calibri" panose="020F0502020204030204" pitchFamily="34" charset="0"/>
                <a:ea typeface="Calibri" panose="020F0502020204030204" pitchFamily="34" charset="0"/>
                <a:cs typeface="Times New Roman" panose="02020603050405020304" pitchFamily="18" charset="0"/>
              </a:rPr>
              <a:t>Food Demo: Meal Prep for nutritious lunch options</a:t>
            </a:r>
          </a:p>
          <a:p>
            <a:pPr marL="0" marR="0" lvl="0" indent="0">
              <a:lnSpc>
                <a:spcPct val="110000"/>
              </a:lnSpc>
              <a:spcBef>
                <a:spcPts val="0"/>
              </a:spcBef>
              <a:spcAft>
                <a:spcPts val="800"/>
              </a:spcAft>
              <a:buNone/>
            </a:pPr>
            <a:r>
              <a:rPr lang="en-US" sz="1800" kern="100">
                <a:effectLst/>
                <a:latin typeface="Calibri" panose="020F0502020204030204" pitchFamily="34" charset="0"/>
                <a:ea typeface="Calibri" panose="020F0502020204030204" pitchFamily="34" charset="0"/>
                <a:cs typeface="Times New Roman" panose="02020603050405020304" pitchFamily="18" charset="0"/>
              </a:rPr>
              <a:t>Challenge: Regulation of HPF lat</a:t>
            </a:r>
            <a:r>
              <a:rPr lang="en-US" sz="1800" kern="100">
                <a:latin typeface="Calibri" panose="020F0502020204030204" pitchFamily="34" charset="0"/>
                <a:ea typeface="Calibri" panose="020F0502020204030204" pitchFamily="34" charset="0"/>
                <a:cs typeface="Times New Roman" panose="02020603050405020304" pitchFamily="18" charset="0"/>
              </a:rPr>
              <a:t>e at night. Use urge surfing. No snacks after 7 pm. </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1800" b="1" u="sng" kern="100">
                <a:effectLst/>
                <a:latin typeface="Calibri" panose="020F0502020204030204" pitchFamily="34" charset="0"/>
                <a:ea typeface="Calibri" panose="020F0502020204030204" pitchFamily="34" charset="0"/>
                <a:cs typeface="Times New Roman" panose="02020603050405020304" pitchFamily="18" charset="0"/>
              </a:rPr>
              <a:t>Week 3: Movement</a:t>
            </a:r>
          </a:p>
          <a:p>
            <a:pPr marL="0" marR="0" lvl="0" indent="0">
              <a:lnSpc>
                <a:spcPct val="107000"/>
              </a:lnSpc>
              <a:spcBef>
                <a:spcPts val="0"/>
              </a:spcBef>
              <a:spcAft>
                <a:spcPts val="0"/>
              </a:spcAft>
              <a:buNone/>
            </a:pPr>
            <a:r>
              <a:rPr lang="en-US" sz="1800" kern="100">
                <a:effectLst/>
                <a:latin typeface="Calibri" panose="020F0502020204030204" pitchFamily="34" charset="0"/>
                <a:ea typeface="Calibri" panose="020F0502020204030204" pitchFamily="34" charset="0"/>
                <a:cs typeface="Times New Roman" panose="02020603050405020304" pitchFamily="18" charset="0"/>
              </a:rPr>
              <a:t>Education: Regulate Mood using Movement</a:t>
            </a:r>
          </a:p>
          <a:p>
            <a:pPr marL="0" marR="0" lvl="0" indent="0">
              <a:lnSpc>
                <a:spcPct val="107000"/>
              </a:lnSpc>
              <a:spcBef>
                <a:spcPts val="0"/>
              </a:spcBef>
              <a:spcAft>
                <a:spcPts val="0"/>
              </a:spcAft>
              <a:buNone/>
            </a:pPr>
            <a:r>
              <a:rPr lang="en-US" sz="1800" kern="100">
                <a:latin typeface="Calibri" panose="020F0502020204030204" pitchFamily="34" charset="0"/>
                <a:ea typeface="Calibri" panose="020F0502020204030204" pitchFamily="34" charset="0"/>
                <a:cs typeface="Times New Roman" panose="02020603050405020304" pitchFamily="18" charset="0"/>
              </a:rPr>
              <a:t>Exercise: </a:t>
            </a:r>
            <a:r>
              <a:rPr lang="en-US" sz="1800" kern="100">
                <a:effectLst/>
                <a:latin typeface="Calibri" panose="020F0502020204030204" pitchFamily="34" charset="0"/>
                <a:ea typeface="Calibri" panose="020F0502020204030204" pitchFamily="34" charset="0"/>
                <a:cs typeface="Times New Roman" panose="02020603050405020304" pitchFamily="18" charset="0"/>
              </a:rPr>
              <a:t>SMART FITT Goal</a:t>
            </a:r>
          </a:p>
          <a:p>
            <a:pPr marL="0" marR="0" lvl="0" indent="0">
              <a:lnSpc>
                <a:spcPct val="107000"/>
              </a:lnSpc>
              <a:spcBef>
                <a:spcPts val="0"/>
              </a:spcBef>
              <a:spcAft>
                <a:spcPts val="0"/>
              </a:spcAft>
              <a:buNone/>
            </a:pPr>
            <a:r>
              <a:rPr lang="en-US" sz="1800" kern="100">
                <a:latin typeface="Calibri" panose="020F0502020204030204" pitchFamily="34" charset="0"/>
                <a:ea typeface="Calibri" panose="020F0502020204030204" pitchFamily="34" charset="0"/>
                <a:cs typeface="Times New Roman" panose="02020603050405020304" pitchFamily="18" charset="0"/>
              </a:rPr>
              <a:t>Food Demo: Healthy Snack Foods</a:t>
            </a:r>
          </a:p>
          <a:p>
            <a:pPr marL="0" marR="0" lvl="0" indent="0">
              <a:lnSpc>
                <a:spcPct val="107000"/>
              </a:lnSpc>
              <a:spcBef>
                <a:spcPts val="0"/>
              </a:spcBef>
              <a:spcAft>
                <a:spcPts val="0"/>
              </a:spcAft>
              <a:buNone/>
            </a:pPr>
            <a:r>
              <a:rPr lang="en-US" sz="1800" kern="100">
                <a:effectLst/>
                <a:latin typeface="Calibri" panose="020F0502020204030204" pitchFamily="34" charset="0"/>
                <a:ea typeface="Calibri" panose="020F0502020204030204" pitchFamily="34" charset="0"/>
                <a:cs typeface="Times New Roman" panose="02020603050405020304" pitchFamily="18" charset="0"/>
              </a:rPr>
              <a:t>Challenge: Move your body 20 mins a day with your movement of choice (yoga, stretching, walking, gym) </a:t>
            </a:r>
          </a:p>
          <a:p>
            <a:endParaRPr lang="en-US"/>
          </a:p>
        </p:txBody>
      </p:sp>
    </p:spTree>
    <p:extLst>
      <p:ext uri="{BB962C8B-B14F-4D97-AF65-F5344CB8AC3E}">
        <p14:creationId xmlns:p14="http://schemas.microsoft.com/office/powerpoint/2010/main" val="146577799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4CD9F-4352-5763-E0C5-E082971EE0F6}"/>
              </a:ext>
            </a:extLst>
          </p:cNvPr>
          <p:cNvSpPr>
            <a:spLocks noGrp="1"/>
          </p:cNvSpPr>
          <p:nvPr>
            <p:ph type="title"/>
          </p:nvPr>
        </p:nvSpPr>
        <p:spPr/>
        <p:txBody>
          <a:bodyPr/>
          <a:lstStyle/>
          <a:p>
            <a:r>
              <a:rPr lang="en-US"/>
              <a:t>Implementation of Lifestyle Program </a:t>
            </a:r>
          </a:p>
        </p:txBody>
      </p:sp>
      <p:sp>
        <p:nvSpPr>
          <p:cNvPr id="3" name="Content Placeholder 2">
            <a:extLst>
              <a:ext uri="{FF2B5EF4-FFF2-40B4-BE49-F238E27FC236}">
                <a16:creationId xmlns:a16="http://schemas.microsoft.com/office/drawing/2014/main" id="{FCAE098A-704A-7AE2-B36E-890225C5BD07}"/>
              </a:ext>
            </a:extLst>
          </p:cNvPr>
          <p:cNvSpPr>
            <a:spLocks noGrp="1"/>
          </p:cNvSpPr>
          <p:nvPr>
            <p:ph idx="1"/>
          </p:nvPr>
        </p:nvSpPr>
        <p:spPr/>
        <p:txBody>
          <a:bodyPr>
            <a:normAutofit/>
          </a:bodyPr>
          <a:lstStyle/>
          <a:p>
            <a:pPr marL="0" indent="0">
              <a:buNone/>
            </a:pPr>
            <a:r>
              <a:rPr lang="en-US"/>
              <a:t>Stage 5- Data Collection and Evaluation</a:t>
            </a:r>
          </a:p>
          <a:p>
            <a:r>
              <a:rPr lang="en-US"/>
              <a:t>Perhaps the most important piece – how is this working?</a:t>
            </a:r>
          </a:p>
          <a:p>
            <a:r>
              <a:rPr lang="en-US"/>
              <a:t>Pre, mid and post curriculum evaluation </a:t>
            </a:r>
          </a:p>
          <a:p>
            <a:pPr lvl="1"/>
            <a:r>
              <a:rPr lang="en-US"/>
              <a:t>Self-efficacy</a:t>
            </a:r>
          </a:p>
          <a:p>
            <a:pPr lvl="1"/>
            <a:r>
              <a:rPr lang="en-US"/>
              <a:t>Nutrition literacy</a:t>
            </a:r>
          </a:p>
          <a:p>
            <a:pPr lvl="1"/>
            <a:r>
              <a:rPr lang="en-US"/>
              <a:t>Quality of life</a:t>
            </a:r>
          </a:p>
          <a:p>
            <a:pPr lvl="1"/>
            <a:r>
              <a:rPr lang="en-US"/>
              <a:t>Treatment retention</a:t>
            </a:r>
          </a:p>
          <a:p>
            <a:pPr lvl="1"/>
            <a:endParaRPr lang="en-US"/>
          </a:p>
          <a:p>
            <a:endParaRPr lang="en-US"/>
          </a:p>
          <a:p>
            <a:endParaRPr lang="en-US"/>
          </a:p>
          <a:p>
            <a:endParaRPr lang="en-US"/>
          </a:p>
          <a:p>
            <a:pPr marL="0" indent="0">
              <a:buNone/>
            </a:pPr>
            <a:endParaRPr lang="en-US"/>
          </a:p>
        </p:txBody>
      </p:sp>
    </p:spTree>
    <p:extLst>
      <p:ext uri="{BB962C8B-B14F-4D97-AF65-F5344CB8AC3E}">
        <p14:creationId xmlns:p14="http://schemas.microsoft.com/office/powerpoint/2010/main" val="380486717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7DACCF-B623-CA46-8030-02F628E58512}"/>
              </a:ext>
            </a:extLst>
          </p:cNvPr>
          <p:cNvSpPr>
            <a:spLocks noGrp="1"/>
          </p:cNvSpPr>
          <p:nvPr>
            <p:ph type="title"/>
          </p:nvPr>
        </p:nvSpPr>
        <p:spPr>
          <a:xfrm>
            <a:off x="804670" y="978776"/>
            <a:ext cx="3044953" cy="1174991"/>
          </a:xfrm>
        </p:spPr>
        <p:txBody>
          <a:bodyPr vert="horz" lIns="182880" tIns="182880" rIns="182880" bIns="182880" rtlCol="0">
            <a:normAutofit/>
          </a:bodyPr>
          <a:lstStyle/>
          <a:p>
            <a:r>
              <a:rPr lang="en-US" sz="2000" kern="1200" cap="all" spc="200" baseline="0">
                <a:latin typeface="+mj-lt"/>
                <a:ea typeface="+mj-ea"/>
                <a:cs typeface="+mj-cs"/>
              </a:rPr>
              <a:t>Thank you!</a:t>
            </a:r>
          </a:p>
        </p:txBody>
      </p:sp>
      <p:sp>
        <p:nvSpPr>
          <p:cNvPr id="14342" name="Content Placeholder 14341">
            <a:extLst>
              <a:ext uri="{FF2B5EF4-FFF2-40B4-BE49-F238E27FC236}">
                <a16:creationId xmlns:a16="http://schemas.microsoft.com/office/drawing/2014/main" id="{7C061A9E-234A-4511-B65F-4B6335BCBD81}"/>
              </a:ext>
            </a:extLst>
          </p:cNvPr>
          <p:cNvSpPr>
            <a:spLocks noGrp="1"/>
          </p:cNvSpPr>
          <p:nvPr>
            <p:ph idx="1"/>
          </p:nvPr>
        </p:nvSpPr>
        <p:spPr>
          <a:xfrm>
            <a:off x="804670" y="2640692"/>
            <a:ext cx="3044952" cy="3255252"/>
          </a:xfrm>
        </p:spPr>
        <p:txBody>
          <a:bodyPr>
            <a:normAutofit/>
          </a:bodyPr>
          <a:lstStyle/>
          <a:p>
            <a:pPr marL="0" indent="0">
              <a:lnSpc>
                <a:spcPct val="90000"/>
              </a:lnSpc>
              <a:buNone/>
            </a:pPr>
            <a:r>
              <a:rPr lang="en-US" sz="2000"/>
              <a:t>Amy de la Garza </a:t>
            </a:r>
          </a:p>
          <a:p>
            <a:pPr marL="0" indent="0">
              <a:lnSpc>
                <a:spcPct val="90000"/>
              </a:lnSpc>
              <a:buNone/>
            </a:pPr>
            <a:r>
              <a:rPr lang="en-US" sz="2000"/>
              <a:t> </a:t>
            </a:r>
            <a:r>
              <a:rPr lang="en-US" sz="2000">
                <a:hlinkClick r:id="rId2"/>
              </a:rPr>
              <a:t>amydelagarza@mac.com</a:t>
            </a:r>
            <a:r>
              <a:rPr lang="en-US" sz="2000"/>
              <a:t> </a:t>
            </a:r>
          </a:p>
          <a:p>
            <a:pPr marL="0" indent="0">
              <a:lnSpc>
                <a:spcPct val="90000"/>
              </a:lnSpc>
              <a:buNone/>
            </a:pPr>
            <a:endParaRPr lang="en-US" sz="1400"/>
          </a:p>
          <a:p>
            <a:pPr marL="0" indent="0">
              <a:lnSpc>
                <a:spcPct val="90000"/>
              </a:lnSpc>
              <a:buNone/>
            </a:pPr>
            <a:r>
              <a:rPr lang="en-US" sz="1400"/>
              <a:t>Utah </a:t>
            </a:r>
            <a:r>
              <a:rPr lang="en-US" sz="1400" err="1"/>
              <a:t>Acudetox</a:t>
            </a:r>
            <a:endParaRPr lang="en-US" sz="1400"/>
          </a:p>
          <a:p>
            <a:pPr marL="0" indent="0">
              <a:lnSpc>
                <a:spcPct val="90000"/>
              </a:lnSpc>
              <a:buNone/>
            </a:pPr>
            <a:r>
              <a:rPr lang="en-US" sz="1400"/>
              <a:t>For information about ear acupuncture training, community sessions, and all things 5 Needle Protocol!</a:t>
            </a:r>
          </a:p>
          <a:p>
            <a:pPr marL="0" indent="0">
              <a:lnSpc>
                <a:spcPct val="90000"/>
              </a:lnSpc>
              <a:buNone/>
            </a:pPr>
            <a:r>
              <a:rPr lang="en-US" sz="1400" err="1"/>
              <a:t>Utahacudetox.com</a:t>
            </a:r>
            <a:r>
              <a:rPr lang="en-US" sz="1400"/>
              <a:t> </a:t>
            </a:r>
          </a:p>
          <a:p>
            <a:pPr marL="0" indent="0">
              <a:lnSpc>
                <a:spcPct val="90000"/>
              </a:lnSpc>
              <a:buNone/>
            </a:pPr>
            <a:r>
              <a:rPr lang="en-US" sz="1400"/>
              <a:t>Feel free to reach out to me with questions!</a:t>
            </a:r>
          </a:p>
        </p:txBody>
      </p:sp>
      <p:pic>
        <p:nvPicPr>
          <p:cNvPr id="4" name="Picture 3" descr="A group of men in white uniforms&#10;&#10;Description automatically generated">
            <a:extLst>
              <a:ext uri="{FF2B5EF4-FFF2-40B4-BE49-F238E27FC236}">
                <a16:creationId xmlns:a16="http://schemas.microsoft.com/office/drawing/2014/main" id="{C7433C6B-221D-5ECD-66D6-2EF68891F3BC}"/>
              </a:ext>
            </a:extLst>
          </p:cNvPr>
          <p:cNvPicPr>
            <a:picLocks noChangeAspect="1"/>
          </p:cNvPicPr>
          <p:nvPr/>
        </p:nvPicPr>
        <p:blipFill>
          <a:blip r:embed="rId3"/>
          <a:srcRect l="8324" r="9242"/>
          <a:stretch/>
        </p:blipFill>
        <p:spPr>
          <a:xfrm>
            <a:off x="4654296" y="10"/>
            <a:ext cx="7537704" cy="6857990"/>
          </a:xfrm>
          <a:prstGeom prst="rect">
            <a:avLst/>
          </a:prstGeom>
        </p:spPr>
      </p:pic>
    </p:spTree>
    <p:extLst>
      <p:ext uri="{BB962C8B-B14F-4D97-AF65-F5344CB8AC3E}">
        <p14:creationId xmlns:p14="http://schemas.microsoft.com/office/powerpoint/2010/main" val="44109159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827969-6C46-36EE-0C5A-77233B391F77}"/>
              </a:ext>
            </a:extLst>
          </p:cNvPr>
          <p:cNvSpPr>
            <a:spLocks noGrp="1"/>
          </p:cNvSpPr>
          <p:nvPr>
            <p:ph type="title"/>
          </p:nvPr>
        </p:nvSpPr>
        <p:spPr/>
        <p:txBody>
          <a:bodyPr/>
          <a:lstStyle/>
          <a:p>
            <a:r>
              <a:rPr lang="en-US"/>
              <a:t>References</a:t>
            </a:r>
          </a:p>
        </p:txBody>
      </p:sp>
      <p:sp>
        <p:nvSpPr>
          <p:cNvPr id="3" name="Content Placeholder 2">
            <a:extLst>
              <a:ext uri="{FF2B5EF4-FFF2-40B4-BE49-F238E27FC236}">
                <a16:creationId xmlns:a16="http://schemas.microsoft.com/office/drawing/2014/main" id="{5C2903C8-E25C-6E24-5461-60D469799B88}"/>
              </a:ext>
            </a:extLst>
          </p:cNvPr>
          <p:cNvSpPr>
            <a:spLocks noGrp="1"/>
          </p:cNvSpPr>
          <p:nvPr>
            <p:ph idx="1"/>
          </p:nvPr>
        </p:nvSpPr>
        <p:spPr/>
        <p:txBody>
          <a:bodyPr/>
          <a:lstStyle/>
          <a:p>
            <a:r>
              <a:rPr lang="en-US"/>
              <a:t>Lewer D, Tweed EJ, Aldridge RW, Morley KI. Causes of hospital admission and mortality among 6683 people who use heroin: A cohort study comparing relative and absolute risks. Drug and Alcohol Dependence. 2019 Nov;204: 1-5. </a:t>
            </a:r>
          </a:p>
          <a:p>
            <a:r>
              <a:rPr lang="en-US"/>
              <a:t>Bech AB, et al. Mortality and causes of death among patients with opioid use disorder receiving opioid agonist treatment: A national register study. BMC Health Services Research. 2019 Jul;19(1)DOI:</a:t>
            </a:r>
            <a:r>
              <a:rPr lang="en-US" u="sng">
                <a:hlinkClick r:id="rId2"/>
              </a:rPr>
              <a:t>10.1186/s12913-019-4282-z</a:t>
            </a:r>
            <a:r>
              <a:rPr lang="en-US" u="sng"/>
              <a:t>.     </a:t>
            </a:r>
          </a:p>
        </p:txBody>
      </p:sp>
    </p:spTree>
    <p:extLst>
      <p:ext uri="{BB962C8B-B14F-4D97-AF65-F5344CB8AC3E}">
        <p14:creationId xmlns:p14="http://schemas.microsoft.com/office/powerpoint/2010/main" val="48947396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1">
            <a:extLst>
              <a:ext uri="{FF2B5EF4-FFF2-40B4-BE49-F238E27FC236}">
                <a16:creationId xmlns:a16="http://schemas.microsoft.com/office/drawing/2014/main" id="{AA13B959-2E8D-0E4D-A19F-06C085564F8E}"/>
              </a:ext>
            </a:extLst>
          </p:cNvPr>
          <p:cNvSpPr>
            <a:spLocks noGrp="1" noChangeArrowheads="1"/>
          </p:cNvSpPr>
          <p:nvPr>
            <p:ph type="title"/>
          </p:nvPr>
        </p:nvSpPr>
        <p:spPr>
          <a:xfrm>
            <a:off x="1371600" y="685800"/>
            <a:ext cx="9601200" cy="645584"/>
          </a:xfrm>
        </p:spPr>
        <p:txBody>
          <a:bodyPr>
            <a:normAutofit fontScale="90000"/>
          </a:bodyPr>
          <a:lstStyle/>
          <a:p>
            <a:r>
              <a:rPr lang="en-US" altLang="en-US"/>
              <a:t>REFERENCES- acupuncture</a:t>
            </a:r>
          </a:p>
        </p:txBody>
      </p:sp>
      <p:sp>
        <p:nvSpPr>
          <p:cNvPr id="3" name="Content Placeholder 2">
            <a:extLst>
              <a:ext uri="{FF2B5EF4-FFF2-40B4-BE49-F238E27FC236}">
                <a16:creationId xmlns:a16="http://schemas.microsoft.com/office/drawing/2014/main" id="{0794B529-01D4-DF4B-9940-C445BCF8E4A1}"/>
              </a:ext>
            </a:extLst>
          </p:cNvPr>
          <p:cNvSpPr>
            <a:spLocks noGrp="1"/>
          </p:cNvSpPr>
          <p:nvPr>
            <p:ph idx="1"/>
          </p:nvPr>
        </p:nvSpPr>
        <p:spPr>
          <a:xfrm>
            <a:off x="1371600" y="1765301"/>
            <a:ext cx="9601200" cy="4102100"/>
          </a:xfrm>
        </p:spPr>
        <p:txBody>
          <a:bodyPr>
            <a:normAutofit/>
          </a:bodyPr>
          <a:lstStyle/>
          <a:p>
            <a:pPr>
              <a:defRPr/>
            </a:pPr>
            <a:r>
              <a:rPr lang="en-US"/>
              <a:t>Baker TE, Chang G. The use of auricular acupuncture in opioid use disorder: A systematic literature review. Am J Addict. 2016 Dec;25(8):592-602. doi: 10.1111/ajad.12453. Epub 2016 Nov 2. PMID: 28051842.</a:t>
            </a:r>
          </a:p>
          <a:p>
            <a:pPr>
              <a:defRPr/>
            </a:pPr>
            <a:r>
              <a:rPr lang="en-US"/>
              <a:t>Stuyt EB, Voyles CA. The National Acupuncture Detoxification Association protocol, auricular acupuncture to support patients with substance abuse and behavioral health disorders: current perspectives. </a:t>
            </a:r>
            <a:r>
              <a:rPr lang="en-US" i="1"/>
              <a:t>Subst Abuse Rehabil</a:t>
            </a:r>
            <a:r>
              <a:rPr lang="en-US"/>
              <a:t>. 2016;7:169-180. Published 2016 Dec 7. doi:10.2147/SAR.S99161</a:t>
            </a:r>
          </a:p>
          <a:p>
            <a:pPr>
              <a:defRPr/>
            </a:pPr>
            <a:r>
              <a:rPr lang="en-US"/>
              <a:t>Carter, K., Olshan-Perlmutter, M., Marx, J., Martini, J. F., &amp; Cairns, S. B. (2017). NADA Ear Acupuncture: An Adjunctive Therapy to Improve and Maintain Positive Outcomes in Substance Abuse Treatment. </a:t>
            </a:r>
            <a:r>
              <a:rPr lang="en-US" i="1"/>
              <a:t>Behavioral sciences (Basel, Switzerland)</a:t>
            </a:r>
            <a:r>
              <a:rPr lang="en-US"/>
              <a:t>, </a:t>
            </a:r>
            <a:r>
              <a:rPr lang="en-US" i="1"/>
              <a:t>7</a:t>
            </a:r>
            <a:r>
              <a:rPr lang="en-US"/>
              <a:t>(2), 37. </a:t>
            </a:r>
            <a:r>
              <a:rPr lang="en-US">
                <a:hlinkClick r:id="rId3"/>
              </a:rPr>
              <a:t>https://doi.org/10.3390/bs7020037</a:t>
            </a:r>
            <a:endParaRPr lang="en-US"/>
          </a:p>
          <a:p>
            <a:pPr>
              <a:defRPr/>
            </a:pPr>
            <a:r>
              <a:rPr lang="en-US"/>
              <a:t>Center for Substance Abuse Treatment. Center for Substance Abuse Treatment Detoxification and Substance Treatment; TIP series 45 (DHHSPublicationNo. [SMA] 06-4131); Substance Abuse and Mental Health Services: Rockville, MD, USA, 2006.</a:t>
            </a:r>
          </a:p>
          <a:p>
            <a:pPr>
              <a:defRPr/>
            </a:pPr>
            <a:endParaRPr lang="en-US"/>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1">
            <a:extLst>
              <a:ext uri="{FF2B5EF4-FFF2-40B4-BE49-F238E27FC236}">
                <a16:creationId xmlns:a16="http://schemas.microsoft.com/office/drawing/2014/main" id="{C421B7D5-43A0-D641-9BD7-97462B25C0F9}"/>
              </a:ext>
            </a:extLst>
          </p:cNvPr>
          <p:cNvSpPr>
            <a:spLocks noGrp="1" noChangeArrowheads="1"/>
          </p:cNvSpPr>
          <p:nvPr>
            <p:ph type="title"/>
          </p:nvPr>
        </p:nvSpPr>
        <p:spPr>
          <a:xfrm>
            <a:off x="1371600" y="685800"/>
            <a:ext cx="9601200" cy="645584"/>
          </a:xfrm>
        </p:spPr>
        <p:txBody>
          <a:bodyPr>
            <a:normAutofit fontScale="90000"/>
          </a:bodyPr>
          <a:lstStyle/>
          <a:p>
            <a:r>
              <a:rPr lang="en-US" altLang="en-US"/>
              <a:t>REFERENCES – Acupuncture cont.</a:t>
            </a:r>
          </a:p>
        </p:txBody>
      </p:sp>
      <p:sp>
        <p:nvSpPr>
          <p:cNvPr id="3" name="Content Placeholder 2">
            <a:extLst>
              <a:ext uri="{FF2B5EF4-FFF2-40B4-BE49-F238E27FC236}">
                <a16:creationId xmlns:a16="http://schemas.microsoft.com/office/drawing/2014/main" id="{A2E02279-14F1-D345-9793-A46793A55F1A}"/>
              </a:ext>
            </a:extLst>
          </p:cNvPr>
          <p:cNvSpPr>
            <a:spLocks noGrp="1"/>
          </p:cNvSpPr>
          <p:nvPr>
            <p:ph idx="1"/>
          </p:nvPr>
        </p:nvSpPr>
        <p:spPr>
          <a:xfrm>
            <a:off x="1371600" y="1765301"/>
            <a:ext cx="9601200" cy="4102100"/>
          </a:xfrm>
        </p:spPr>
        <p:txBody>
          <a:bodyPr>
            <a:normAutofit/>
          </a:bodyPr>
          <a:lstStyle/>
          <a:p>
            <a:pPr>
              <a:defRPr/>
            </a:pPr>
            <a:r>
              <a:rPr lang="en-US" sz="1400"/>
              <a:t>Avants SK, Margolin A, Holford TR, Kosten TR. A randomized controlled trial of auricular acupuncture for cocaine dependence. Arch Intern Med. 2000 Aug 14-28;160(15):2305-12. doi: 10.1001/archinte.160.15.2305. PMID: 10927727.</a:t>
            </a:r>
          </a:p>
          <a:p>
            <a:pPr>
              <a:defRPr/>
            </a:pPr>
            <a:r>
              <a:rPr lang="en-US" sz="1400"/>
              <a:t>Chang BH, Sommers E. Acupuncture and relaxation response for craving and anxiety reduction among military veterans in recovery from substance use disorder. Am J Addict. 2014 Mar-Apr;23(2):129-36. doi: 10.1111/j.1521-0391.2013.12079.x. Epub 2013 Aug 30. PMID: 25187049.</a:t>
            </a:r>
          </a:p>
          <a:p>
            <a:pPr>
              <a:defRPr/>
            </a:pPr>
            <a:r>
              <a:rPr lang="en-US" sz="1400"/>
              <a:t>Janssen, P. A., Demorest, L. C., &amp; Whynot, E. M. (2005). Acupuncture for substance abuse treatment in the Downtown Eastside of Vancouver. </a:t>
            </a:r>
            <a:r>
              <a:rPr lang="en-US" sz="1400" i="1"/>
              <a:t>Journal of urban health : bulletin of the New York Academy of Medicine</a:t>
            </a:r>
            <a:r>
              <a:rPr lang="en-US" sz="1400"/>
              <a:t>, </a:t>
            </a:r>
            <a:r>
              <a:rPr lang="en-US" sz="1400" i="1"/>
              <a:t>82</a:t>
            </a:r>
            <a:r>
              <a:rPr lang="en-US" sz="1400"/>
              <a:t>(2), 285–295. https://doi.org/10.1093/jurban/jti054</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A4E27-E27D-1F46-B290-087F83BB03AA}"/>
              </a:ext>
            </a:extLst>
          </p:cNvPr>
          <p:cNvSpPr>
            <a:spLocks noGrp="1"/>
          </p:cNvSpPr>
          <p:nvPr>
            <p:ph type="title"/>
          </p:nvPr>
        </p:nvSpPr>
        <p:spPr/>
        <p:txBody>
          <a:bodyPr/>
          <a:lstStyle/>
          <a:p>
            <a:r>
              <a:rPr lang="en-US"/>
              <a:t>References- Nutrition</a:t>
            </a:r>
          </a:p>
        </p:txBody>
      </p:sp>
      <p:sp>
        <p:nvSpPr>
          <p:cNvPr id="3" name="Content Placeholder 2">
            <a:extLst>
              <a:ext uri="{FF2B5EF4-FFF2-40B4-BE49-F238E27FC236}">
                <a16:creationId xmlns:a16="http://schemas.microsoft.com/office/drawing/2014/main" id="{607B553D-8F4D-1F45-ACCB-D8EB549CF233}"/>
              </a:ext>
            </a:extLst>
          </p:cNvPr>
          <p:cNvSpPr>
            <a:spLocks noGrp="1"/>
          </p:cNvSpPr>
          <p:nvPr>
            <p:ph idx="1"/>
          </p:nvPr>
        </p:nvSpPr>
        <p:spPr/>
        <p:txBody>
          <a:bodyPr>
            <a:normAutofit fontScale="70000" lnSpcReduction="20000"/>
          </a:bodyPr>
          <a:lstStyle/>
          <a:p>
            <a:pPr marL="0" indent="0">
              <a:buNone/>
            </a:pPr>
            <a:r>
              <a:rPr lang="en-US" sz="1600" i="1"/>
              <a:t>Ahmad, F and Anderson, R. The leading causes of death in the US for 2020. JAMA. Published online March 31, 2021. doi:10.1001/jama.2021.5469</a:t>
            </a:r>
          </a:p>
          <a:p>
            <a:pPr marL="0" indent="0">
              <a:buNone/>
            </a:pPr>
            <a:r>
              <a:rPr lang="en-US" sz="1600" i="1"/>
              <a:t>Meckel KR, Kiraly DD.</a:t>
            </a:r>
            <a:r>
              <a:rPr lang="en-US" sz="1600" i="1">
                <a:hlinkClick r:id="rId3"/>
              </a:rPr>
              <a:t> </a:t>
            </a:r>
            <a:r>
              <a:rPr lang="en-US" sz="1600" i="1"/>
              <a:t> A potential role for the gut microbiome in substance use disorder. Psychopharmacology (Berl). 2019 May;236(5):1513-1530. </a:t>
            </a:r>
          </a:p>
          <a:p>
            <a:pPr marL="0" indent="0">
              <a:buNone/>
            </a:pPr>
            <a:r>
              <a:rPr lang="en-US" sz="1600" i="1"/>
              <a:t>Ren, M and Lotifipour, S. The role of the gut microbiome in opioid use. Behav Pharmacol. 2020 April;31(2):113-121.</a:t>
            </a:r>
          </a:p>
          <a:p>
            <a:pPr marL="0" indent="0">
              <a:buNone/>
            </a:pPr>
            <a:r>
              <a:rPr lang="en-US" sz="1600" i="1"/>
              <a:t>Sanil, R. (2020, November 19) Gut microbiome and depression- pathophysiology, role of pre and probiotics. </a:t>
            </a:r>
            <a:r>
              <a:rPr lang="en-US" sz="1600" i="1">
                <a:hlinkClick r:id="rId4"/>
              </a:rPr>
              <a:t>https://psychscenehub.com/psychinsights/gut-microbiome-and-depression-pathophysiology-role-of-pre-and-probiotics-2/</a:t>
            </a:r>
            <a:endParaRPr lang="en-US" sz="1600" i="1"/>
          </a:p>
          <a:p>
            <a:pPr marL="0" indent="0">
              <a:buNone/>
            </a:pPr>
            <a:r>
              <a:rPr lang="en-US" sz="1600" i="1"/>
              <a:t>Taylor, AM and Holscher HD. A Review of Dietary and Microbial Connections to Depression, Anxiety, and Stress. Neurosci. 2020 Mar;23(3):237-250.doi: 10.1080/1028415X.2018.1493808.</a:t>
            </a:r>
          </a:p>
          <a:p>
            <a:pPr marL="0" indent="0">
              <a:buNone/>
            </a:pPr>
            <a:r>
              <a:rPr lang="en-US" sz="1600" i="1"/>
              <a:t>Virmani, A et al. Links between nutrition, drug abuse, and the metabolic syndrome. </a:t>
            </a:r>
            <a:r>
              <a:rPr lang="en-US" sz="1600"/>
              <a:t>Ann N Y Acad Sci. 2006 Aug;1074:303-14.doi: 10.1196/annals.1369.027.</a:t>
            </a:r>
            <a:endParaRPr lang="en-US" sz="1600" i="1"/>
          </a:p>
          <a:p>
            <a:pPr marL="0" indent="0">
              <a:buNone/>
            </a:pPr>
            <a:r>
              <a:rPr lang="en-US" sz="1600" i="1"/>
              <a:t>Wiss, David, 2019 ‘The role of nutrition in addiction and recovery: What we know and don’t know’, in The Assessment and Treatment of Addiction, Best Practices and New Frontiers. Elsevier, Missouri, 21-42.</a:t>
            </a:r>
          </a:p>
          <a:p>
            <a:br>
              <a:rPr lang="en-US"/>
            </a:br>
            <a:endParaRPr lang="en-US" sz="1600" i="1"/>
          </a:p>
          <a:p>
            <a:pPr marL="0" indent="0">
              <a:buNone/>
            </a:pPr>
            <a:endParaRPr lang="en-US" sz="1600" i="1"/>
          </a:p>
          <a:p>
            <a:pPr marL="0" indent="0">
              <a:buNone/>
            </a:pPr>
            <a:endParaRPr lang="en-US" sz="1600" i="1"/>
          </a:p>
          <a:p>
            <a:pPr marL="0" indent="0">
              <a:buNone/>
            </a:pPr>
            <a:endParaRPr lang="en-US" i="1"/>
          </a:p>
          <a:p>
            <a:pPr marL="0" indent="0">
              <a:buNone/>
            </a:pPr>
            <a:endParaRPr lang="en-US" i="1"/>
          </a:p>
          <a:p>
            <a:pPr marL="0" indent="0">
              <a:buNone/>
            </a:pPr>
            <a:endParaRPr lang="en-US" i="1"/>
          </a:p>
          <a:p>
            <a:pPr marL="0" indent="0">
              <a:buNone/>
            </a:pPr>
            <a:endParaRPr lang="en-US" i="1"/>
          </a:p>
          <a:p>
            <a:endParaRPr lang="en-US"/>
          </a:p>
          <a:p>
            <a:pPr marL="0" indent="0">
              <a:buNone/>
            </a:pPr>
            <a:endParaRPr lang="en-US" i="1"/>
          </a:p>
        </p:txBody>
      </p:sp>
    </p:spTree>
    <p:extLst>
      <p:ext uri="{BB962C8B-B14F-4D97-AF65-F5344CB8AC3E}">
        <p14:creationId xmlns:p14="http://schemas.microsoft.com/office/powerpoint/2010/main" val="264383313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A4E27-E27D-1F46-B290-087F83BB03AA}"/>
              </a:ext>
            </a:extLst>
          </p:cNvPr>
          <p:cNvSpPr>
            <a:spLocks noGrp="1"/>
          </p:cNvSpPr>
          <p:nvPr>
            <p:ph type="title"/>
          </p:nvPr>
        </p:nvSpPr>
        <p:spPr/>
        <p:txBody>
          <a:bodyPr/>
          <a:lstStyle/>
          <a:p>
            <a:r>
              <a:rPr lang="en-US"/>
              <a:t>References-Nutrition</a:t>
            </a:r>
          </a:p>
        </p:txBody>
      </p:sp>
      <p:sp>
        <p:nvSpPr>
          <p:cNvPr id="3" name="Content Placeholder 2">
            <a:extLst>
              <a:ext uri="{FF2B5EF4-FFF2-40B4-BE49-F238E27FC236}">
                <a16:creationId xmlns:a16="http://schemas.microsoft.com/office/drawing/2014/main" id="{607B553D-8F4D-1F45-ACCB-D8EB549CF233}"/>
              </a:ext>
            </a:extLst>
          </p:cNvPr>
          <p:cNvSpPr>
            <a:spLocks noGrp="1"/>
          </p:cNvSpPr>
          <p:nvPr>
            <p:ph idx="1"/>
          </p:nvPr>
        </p:nvSpPr>
        <p:spPr/>
        <p:txBody>
          <a:bodyPr/>
          <a:lstStyle/>
          <a:p>
            <a:pPr marL="0" indent="0">
              <a:buNone/>
            </a:pPr>
            <a:r>
              <a:rPr lang="en-US" sz="1600"/>
              <a:t>Zinocker, MK and Lindseth, IA. The Western Diet-Microbiome-Host interaction and its role in metabolic disease. Nutrients. 2018 Mar 17;10(3):365.doi: 10.3390/nu10030365.</a:t>
            </a:r>
          </a:p>
          <a:p>
            <a:br>
              <a:rPr lang="en-US"/>
            </a:br>
            <a:endParaRPr lang="en-US" sz="1600" i="1"/>
          </a:p>
          <a:p>
            <a:pPr marL="0" indent="0">
              <a:buNone/>
            </a:pPr>
            <a:endParaRPr lang="en-US" sz="1600" i="1"/>
          </a:p>
          <a:p>
            <a:pPr marL="0" indent="0">
              <a:buNone/>
            </a:pPr>
            <a:endParaRPr lang="en-US" sz="1600" i="1"/>
          </a:p>
          <a:p>
            <a:pPr marL="0" indent="0">
              <a:buNone/>
            </a:pPr>
            <a:endParaRPr lang="en-US" i="1"/>
          </a:p>
          <a:p>
            <a:pPr marL="0" indent="0">
              <a:buNone/>
            </a:pPr>
            <a:endParaRPr lang="en-US" i="1"/>
          </a:p>
          <a:p>
            <a:pPr marL="0" indent="0">
              <a:buNone/>
            </a:pPr>
            <a:endParaRPr lang="en-US" i="1"/>
          </a:p>
          <a:p>
            <a:pPr marL="0" indent="0">
              <a:buNone/>
            </a:pPr>
            <a:endParaRPr lang="en-US" i="1"/>
          </a:p>
          <a:p>
            <a:endParaRPr lang="en-US"/>
          </a:p>
          <a:p>
            <a:pPr marL="0" indent="0">
              <a:buNone/>
            </a:pPr>
            <a:endParaRPr lang="en-US" i="1"/>
          </a:p>
        </p:txBody>
      </p:sp>
    </p:spTree>
    <p:extLst>
      <p:ext uri="{BB962C8B-B14F-4D97-AF65-F5344CB8AC3E}">
        <p14:creationId xmlns:p14="http://schemas.microsoft.com/office/powerpoint/2010/main" val="156959650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373DA-0DDD-AD24-CCFB-622834BB28F3}"/>
              </a:ext>
            </a:extLst>
          </p:cNvPr>
          <p:cNvSpPr>
            <a:spLocks noGrp="1"/>
          </p:cNvSpPr>
          <p:nvPr>
            <p:ph type="title"/>
          </p:nvPr>
        </p:nvSpPr>
        <p:spPr/>
        <p:txBody>
          <a:bodyPr/>
          <a:lstStyle/>
          <a:p>
            <a:r>
              <a:rPr lang="en-US"/>
              <a:t>References - exercise</a:t>
            </a:r>
          </a:p>
        </p:txBody>
      </p:sp>
      <p:sp>
        <p:nvSpPr>
          <p:cNvPr id="3" name="Content Placeholder 2">
            <a:extLst>
              <a:ext uri="{FF2B5EF4-FFF2-40B4-BE49-F238E27FC236}">
                <a16:creationId xmlns:a16="http://schemas.microsoft.com/office/drawing/2014/main" id="{38F9F928-5564-C2E4-3886-1BC6EFC86B7E}"/>
              </a:ext>
            </a:extLst>
          </p:cNvPr>
          <p:cNvSpPr>
            <a:spLocks noGrp="1"/>
          </p:cNvSpPr>
          <p:nvPr>
            <p:ph idx="1"/>
          </p:nvPr>
        </p:nvSpPr>
        <p:spPr/>
        <p:txBody>
          <a:bodyPr/>
          <a:lstStyle/>
          <a:p>
            <a:r>
              <a:rPr lang="en-US"/>
              <a:t>Abrantes AM, Blevins CE. Exercise in the context of substance use treatment:key issues and future directions. Curr Opin Psych 2019;30:103-108,.</a:t>
            </a:r>
          </a:p>
          <a:p>
            <a:r>
              <a:rPr lang="en-US"/>
              <a:t>Weinstock J, et al. Exercise as an adjunctive treatment for substance use disorders: Rationale and Intervention Description. J Subst Abuse Treat. 2017 Jan;72:40-47. </a:t>
            </a:r>
          </a:p>
        </p:txBody>
      </p:sp>
    </p:spTree>
    <p:extLst>
      <p:ext uri="{BB962C8B-B14F-4D97-AF65-F5344CB8AC3E}">
        <p14:creationId xmlns:p14="http://schemas.microsoft.com/office/powerpoint/2010/main" val="17969541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DBB25-0F16-058D-B2F6-3D4354621A71}"/>
              </a:ext>
            </a:extLst>
          </p:cNvPr>
          <p:cNvSpPr>
            <a:spLocks noGrp="1"/>
          </p:cNvSpPr>
          <p:nvPr>
            <p:ph type="title"/>
          </p:nvPr>
        </p:nvSpPr>
        <p:spPr>
          <a:xfrm>
            <a:off x="804672" y="964692"/>
            <a:ext cx="5894832" cy="1188720"/>
          </a:xfrm>
        </p:spPr>
        <p:txBody>
          <a:bodyPr>
            <a:normAutofit/>
          </a:bodyPr>
          <a:lstStyle/>
          <a:p>
            <a:r>
              <a:rPr lang="en-US"/>
              <a:t>Want more information!!! </a:t>
            </a:r>
          </a:p>
        </p:txBody>
      </p:sp>
      <p:sp>
        <p:nvSpPr>
          <p:cNvPr id="3" name="Content Placeholder 2">
            <a:extLst>
              <a:ext uri="{FF2B5EF4-FFF2-40B4-BE49-F238E27FC236}">
                <a16:creationId xmlns:a16="http://schemas.microsoft.com/office/drawing/2014/main" id="{EB34CC52-F9C2-ECC9-D6B9-8E43560019E0}"/>
              </a:ext>
            </a:extLst>
          </p:cNvPr>
          <p:cNvSpPr>
            <a:spLocks noGrp="1"/>
          </p:cNvSpPr>
          <p:nvPr>
            <p:ph idx="1"/>
          </p:nvPr>
        </p:nvSpPr>
        <p:spPr>
          <a:xfrm>
            <a:off x="803243" y="2638044"/>
            <a:ext cx="5963317" cy="3263206"/>
          </a:xfrm>
        </p:spPr>
        <p:txBody>
          <a:bodyPr>
            <a:normAutofit/>
          </a:bodyPr>
          <a:lstStyle/>
          <a:p>
            <a:pPr marL="0" indent="0">
              <a:lnSpc>
                <a:spcPct val="90000"/>
              </a:lnSpc>
              <a:buNone/>
            </a:pPr>
            <a:r>
              <a:rPr lang="en-US" sz="1500" b="0" i="0" u="none" strike="noStrike">
                <a:effectLst/>
                <a:latin typeface="Helvetica Neue" panose="02000503000000020004" pitchFamily="2" charset="0"/>
              </a:rPr>
              <a:t>MIND PIVOT MICROTRAININGS! Starting July 11 at 12 PM </a:t>
            </a:r>
          </a:p>
          <a:p>
            <a:pPr marL="0" indent="0">
              <a:lnSpc>
                <a:spcPct val="90000"/>
              </a:lnSpc>
              <a:buNone/>
            </a:pPr>
            <a:r>
              <a:rPr lang="en-US" sz="1500" b="0" i="0" u="none" strike="noStrike">
                <a:effectLst/>
                <a:latin typeface="Helvetica Neue" panose="02000503000000020004" pitchFamily="2" charset="0"/>
              </a:rPr>
              <a:t>WEEKLY for 12 WEEKS</a:t>
            </a:r>
            <a:br>
              <a:rPr lang="en-US" sz="1500" b="0" i="0" u="none" strike="noStrike">
                <a:effectLst/>
                <a:latin typeface="Helvetica Neue" panose="02000503000000020004" pitchFamily="2" charset="0"/>
              </a:rPr>
            </a:br>
            <a:endParaRPr lang="en-US" sz="1500" b="0" i="0" u="none" strike="noStrike">
              <a:effectLst/>
              <a:latin typeface="Helvetica Neue" panose="02000503000000020004" pitchFamily="2" charset="0"/>
            </a:endParaRPr>
          </a:p>
          <a:p>
            <a:pPr>
              <a:lnSpc>
                <a:spcPct val="90000"/>
              </a:lnSpc>
            </a:pPr>
            <a:r>
              <a:rPr lang="en-US" sz="1500" b="0" i="0" u="none" strike="noStrike">
                <a:effectLst/>
                <a:latin typeface="Helvetica Neue" panose="02000503000000020004" pitchFamily="2" charset="0"/>
              </a:rPr>
              <a:t>Building upon our successful Mind Pivot: Integrating Nutritional Interventions for Healing Body and Mind in Recovery series in February, we are pleased to host a 12-week series of dynamic micro-trainings, designed to teach anyone working in the healthcare, addiction, and recovery fields how to implement evidence-based strategies that can not only enhance your well-being but also provide tools to integrate into your patient/client care.</a:t>
            </a:r>
            <a:endParaRPr lang="en-US" sz="1500"/>
          </a:p>
          <a:p>
            <a:pPr marL="0" indent="0">
              <a:lnSpc>
                <a:spcPct val="90000"/>
              </a:lnSpc>
              <a:buNone/>
            </a:pPr>
            <a:r>
              <a:rPr lang="en-US" sz="1500">
                <a:hlinkClick r:id="rId2"/>
              </a:rPr>
              <a:t>https://wiche.zoom.us/meeting/register/tJcvdeGqrjojH9TI5PQfCkVT6ALdBPy4uNhj</a:t>
            </a:r>
            <a:endParaRPr lang="en-US" sz="1500"/>
          </a:p>
          <a:p>
            <a:pPr marL="0" indent="0">
              <a:lnSpc>
                <a:spcPct val="90000"/>
              </a:lnSpc>
              <a:buNone/>
            </a:pPr>
            <a:endParaRPr lang="en-US" sz="1500"/>
          </a:p>
          <a:p>
            <a:pPr marL="0" indent="0">
              <a:lnSpc>
                <a:spcPct val="90000"/>
              </a:lnSpc>
              <a:buNone/>
            </a:pPr>
            <a:endParaRPr lang="en-US" sz="1500"/>
          </a:p>
          <a:p>
            <a:pPr marL="0" indent="0">
              <a:lnSpc>
                <a:spcPct val="90000"/>
              </a:lnSpc>
              <a:buNone/>
            </a:pPr>
            <a:endParaRPr lang="en-US" sz="1500"/>
          </a:p>
        </p:txBody>
      </p:sp>
      <p:pic>
        <p:nvPicPr>
          <p:cNvPr id="5" name="Picture 4" descr="A logo for a mountain company&#10;&#10;Description automatically generated">
            <a:extLst>
              <a:ext uri="{FF2B5EF4-FFF2-40B4-BE49-F238E27FC236}">
                <a16:creationId xmlns:a16="http://schemas.microsoft.com/office/drawing/2014/main" id="{33D739E4-938F-3C71-00CC-5F6ABB75C1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15890" y="2322112"/>
            <a:ext cx="3328416" cy="2221717"/>
          </a:xfrm>
          <a:prstGeom prst="rect">
            <a:avLst/>
          </a:prstGeom>
        </p:spPr>
      </p:pic>
    </p:spTree>
    <p:extLst>
      <p:ext uri="{BB962C8B-B14F-4D97-AF65-F5344CB8AC3E}">
        <p14:creationId xmlns:p14="http://schemas.microsoft.com/office/powerpoint/2010/main" val="15343271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AA4AFF-4D08-3E13-DFCB-9B3038848A3A}"/>
              </a:ext>
            </a:extLst>
          </p:cNvPr>
          <p:cNvSpPr>
            <a:spLocks noGrp="1"/>
          </p:cNvSpPr>
          <p:nvPr>
            <p:ph type="title"/>
          </p:nvPr>
        </p:nvSpPr>
        <p:spPr>
          <a:xfrm>
            <a:off x="2141489" y="973657"/>
            <a:ext cx="7729728" cy="1188720"/>
          </a:xfrm>
        </p:spPr>
        <p:txBody>
          <a:bodyPr/>
          <a:lstStyle/>
          <a:p>
            <a:r>
              <a:rPr lang="en-US"/>
              <a:t>What this Presentation IS </a:t>
            </a:r>
            <a:r>
              <a:rPr lang="en-US" sz="3500"/>
              <a:t>NOT</a:t>
            </a:r>
          </a:p>
        </p:txBody>
      </p:sp>
      <p:sp>
        <p:nvSpPr>
          <p:cNvPr id="3" name="Content Placeholder 2">
            <a:extLst>
              <a:ext uri="{FF2B5EF4-FFF2-40B4-BE49-F238E27FC236}">
                <a16:creationId xmlns:a16="http://schemas.microsoft.com/office/drawing/2014/main" id="{8009501F-CFBC-9DEC-4B7E-947258988278}"/>
              </a:ext>
            </a:extLst>
          </p:cNvPr>
          <p:cNvSpPr>
            <a:spLocks noGrp="1"/>
          </p:cNvSpPr>
          <p:nvPr>
            <p:ph idx="1"/>
          </p:nvPr>
        </p:nvSpPr>
        <p:spPr/>
        <p:txBody>
          <a:bodyPr>
            <a:normAutofit lnSpcReduction="10000"/>
          </a:bodyPr>
          <a:lstStyle/>
          <a:p>
            <a:r>
              <a:rPr lang="en-US"/>
              <a:t>A DISCUSSION ABOUT WEIGHT</a:t>
            </a:r>
          </a:p>
          <a:p>
            <a:r>
              <a:rPr lang="en-US"/>
              <a:t>A JUDGEMENT ABOUT FOOD OR LIFESTYLE CHOICES</a:t>
            </a:r>
          </a:p>
          <a:p>
            <a:r>
              <a:rPr lang="en-US"/>
              <a:t>AN </a:t>
            </a:r>
            <a:r>
              <a:rPr lang="en-US" sz="2500"/>
              <a:t>ALTERNATIVE</a:t>
            </a:r>
            <a:r>
              <a:rPr lang="en-US"/>
              <a:t> TO EVIDENCE-BASED ALLOPATHIC AND CLINICAL INTERVENTIONS FOR TREATMENT – THIS IS </a:t>
            </a:r>
            <a:r>
              <a:rPr lang="en-US" sz="2500"/>
              <a:t>COMPLEMENTARY BUT IMPERATIVE TO ALL TREATMENT</a:t>
            </a:r>
          </a:p>
          <a:p>
            <a:r>
              <a:rPr lang="en-US"/>
              <a:t>A RECOMMENDATION FOR AN EXPENSIVE, CULTURALLY INSENSITIVE, INACCESSIBLE, OUT OF REACH INTERVENTION FOR YOU OR YOUR PATIENTS/CLIENTS</a:t>
            </a:r>
          </a:p>
          <a:p>
            <a:endParaRPr lang="en-US" sz="2500"/>
          </a:p>
          <a:p>
            <a:endParaRPr lang="en-US"/>
          </a:p>
        </p:txBody>
      </p:sp>
    </p:spTree>
    <p:extLst>
      <p:ext uri="{BB962C8B-B14F-4D97-AF65-F5344CB8AC3E}">
        <p14:creationId xmlns:p14="http://schemas.microsoft.com/office/powerpoint/2010/main" val="1933514882"/>
      </p:ext>
    </p:extLst>
  </p:cSld>
  <p:clrMapOvr>
    <a:masterClrMapping/>
  </p:clrMapOvr>
</p:sld>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Parcel</Template>
  <TotalTime>18283</TotalTime>
  <Words>6795</Words>
  <Application>Microsoft Macintosh PowerPoint</Application>
  <PresentationFormat>Widescreen</PresentationFormat>
  <Paragraphs>596</Paragraphs>
  <Slides>79</Slides>
  <Notes>38</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79</vt:i4>
      </vt:variant>
    </vt:vector>
  </HeadingPairs>
  <TitlesOfParts>
    <vt:vector size="95" baseType="lpstr">
      <vt:lpstr>Acherus Grotesque</vt:lpstr>
      <vt:lpstr>Arial</vt:lpstr>
      <vt:lpstr>Calibri</vt:lpstr>
      <vt:lpstr>Cambria</vt:lpstr>
      <vt:lpstr>Eurostile</vt:lpstr>
      <vt:lpstr>FranklinGothic</vt:lpstr>
      <vt:lpstr>Gill Sans MT</vt:lpstr>
      <vt:lpstr>Helvetica Neue</vt:lpstr>
      <vt:lpstr>Microsoft Himalaya</vt:lpstr>
      <vt:lpstr>Open Sans</vt:lpstr>
      <vt:lpstr>Times New Roman</vt:lpstr>
      <vt:lpstr>TimesNewRomanPS</vt:lpstr>
      <vt:lpstr>TimesNewRomanPSMT</vt:lpstr>
      <vt:lpstr>verdana</vt:lpstr>
      <vt:lpstr>Wingdings</vt:lpstr>
      <vt:lpstr>Parcel</vt:lpstr>
      <vt:lpstr> Wellness in Recovery   Integrating Nutrition and Lifestyle interventions for healing Body and mind in REcovery</vt:lpstr>
      <vt:lpstr>Disclosures</vt:lpstr>
      <vt:lpstr>2016 THE EVOLUTION OF MEDICINE JAMES MASKELL  2017 Equilibrium and Heron Medical </vt:lpstr>
      <vt:lpstr>Functional Medicine</vt:lpstr>
      <vt:lpstr>Modifiable Lifestyle Factors</vt:lpstr>
      <vt:lpstr> “Old wisdom from the recovery community would suggest that a liberalized approach to sweets, nicotine and caffeine is favorable to help the individual get past the immediate crisis. New wisdom suggests that this behavior is a form of cross addiction that should be addressed early in recovery.”  David Wiss MS RDN </vt:lpstr>
      <vt:lpstr>Building the case building trust</vt:lpstr>
      <vt:lpstr>Want more information!!! </vt:lpstr>
      <vt:lpstr>What this Presentation IS NOT</vt:lpstr>
      <vt:lpstr>WHAT THIS PRESENTATION IS</vt:lpstr>
      <vt:lpstr>American Psychiatric Association Dr. Ramaswamy Viswanathan</vt:lpstr>
      <vt:lpstr>Objectives</vt:lpstr>
      <vt:lpstr>Why are Lifestyle considerations important in treatment of SUD?</vt:lpstr>
      <vt:lpstr>Other outcomes</vt:lpstr>
      <vt:lpstr>Lack of current consideration in treatment – especially nutrition</vt:lpstr>
      <vt:lpstr>Poor nutrition and lifestyle is killing our patients  </vt:lpstr>
      <vt:lpstr>Risk of Death- Lifestyle related Deaths Have surpassed tobacco Deaths</vt:lpstr>
      <vt:lpstr>Why are Lifestyle interventions important for SUD treatment?</vt:lpstr>
      <vt:lpstr>How Do we Restore Balance? Anna Lembke- Dopamine Nation </vt:lpstr>
      <vt:lpstr>How do we do the hard work</vt:lpstr>
      <vt:lpstr>If you don’t believe that lifestyle changes can reverse chronic disease</vt:lpstr>
      <vt:lpstr>Hungry  angry lonely tired </vt:lpstr>
      <vt:lpstr>American’s Consume one Ton of food per year  AND 60% of our diet is from  HIGHLY Processed  FOODS</vt:lpstr>
      <vt:lpstr>Correlation not causation</vt:lpstr>
      <vt:lpstr>Studies</vt:lpstr>
      <vt:lpstr>How do nutritional interventions impact physical and mental health?</vt:lpstr>
      <vt:lpstr>Rebound Appetite </vt:lpstr>
      <vt:lpstr>Blood Sugar and Insulin  HALT  Hungry-Angry-Lonely-Tired </vt:lpstr>
      <vt:lpstr>Gut microbiome</vt:lpstr>
      <vt:lpstr>Anti-inflammatory diet</vt:lpstr>
      <vt:lpstr>Brain Derived Neurotrophic Factor (BDNF)</vt:lpstr>
      <vt:lpstr>PowerPoint Presentation</vt:lpstr>
      <vt:lpstr>Healthy Steps to Freedom</vt:lpstr>
      <vt:lpstr>Dietary Interventions in SUD Treatment</vt:lpstr>
      <vt:lpstr>Nutritional interventions in recovery</vt:lpstr>
      <vt:lpstr>Remove Sugary Drinks</vt:lpstr>
      <vt:lpstr>ADD in Healthy Drinks</vt:lpstr>
      <vt:lpstr>Cost comparison</vt:lpstr>
      <vt:lpstr>High fiber – Happy Gut</vt:lpstr>
      <vt:lpstr>COST comparisons</vt:lpstr>
      <vt:lpstr>PowerPoint Presentation</vt:lpstr>
      <vt:lpstr>Sleep and Sud</vt:lpstr>
      <vt:lpstr>Sleep</vt:lpstr>
      <vt:lpstr>Sleep interventions for your patients</vt:lpstr>
      <vt:lpstr>Magnesium</vt:lpstr>
      <vt:lpstr>Magnesium</vt:lpstr>
      <vt:lpstr>MELATONIN </vt:lpstr>
      <vt:lpstr>EXERCISE AND SUD</vt:lpstr>
      <vt:lpstr>Movement</vt:lpstr>
      <vt:lpstr>Benefits of walking FREE FREE FREE</vt:lpstr>
      <vt:lpstr>Yoga as movement FREE FREE FREE</vt:lpstr>
      <vt:lpstr>Reducing Stress Reduces hALT</vt:lpstr>
      <vt:lpstr>5-Needle Protocol</vt:lpstr>
      <vt:lpstr>Evidence overview</vt:lpstr>
      <vt:lpstr>Odyssey House auricular acupuncture Quality Improvement Study</vt:lpstr>
      <vt:lpstr>QI study</vt:lpstr>
      <vt:lpstr>PowerPoint Presentation</vt:lpstr>
      <vt:lpstr>House Bill 195 Auricular Detoxification Amendments</vt:lpstr>
      <vt:lpstr>Contemplative practices</vt:lpstr>
      <vt:lpstr>Connectivity and the Group Medical Visit </vt:lpstr>
      <vt:lpstr> “Old wisdom from the recovery community would suggest that a liberalized approach to sweets, nicotine and caffeine is favorable to help the individual get past the immediate crisis. New wisdom suggests that this behavior is a form of cross addiction that should be addressed early in recovery.”  David Wiss MS RDN </vt:lpstr>
      <vt:lpstr>Implementation of Integrative and Lifestyle medicine into treatment programming</vt:lpstr>
      <vt:lpstr>Wellness In Recovery Program- OH </vt:lpstr>
      <vt:lpstr>Wellness in recovery curriculum </vt:lpstr>
      <vt:lpstr>Wellness in recovery curriculum </vt:lpstr>
      <vt:lpstr>REsults</vt:lpstr>
      <vt:lpstr>Results</vt:lpstr>
      <vt:lpstr>Implementation of Lifestyle Program </vt:lpstr>
      <vt:lpstr>Implementation of Lifestyle Program </vt:lpstr>
      <vt:lpstr>Implementation of Lifestyle Program </vt:lpstr>
      <vt:lpstr>PowerPoint Presentation</vt:lpstr>
      <vt:lpstr>Implementation of Lifestyle Program </vt:lpstr>
      <vt:lpstr>Thank you!</vt:lpstr>
      <vt:lpstr>References</vt:lpstr>
      <vt:lpstr>REFERENCES- acupuncture</vt:lpstr>
      <vt:lpstr>REFERENCES – Acupuncture cont.</vt:lpstr>
      <vt:lpstr>References- Nutrition</vt:lpstr>
      <vt:lpstr>References-Nutrition</vt:lpstr>
      <vt:lpstr>References - exercise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Catherine Van Tassell</dc:creator>
  <cp:lastModifiedBy>Amy de la Garza</cp:lastModifiedBy>
  <cp:revision>27</cp:revision>
  <dcterms:created xsi:type="dcterms:W3CDTF">2024-04-24T23:40:05Z</dcterms:created>
  <dcterms:modified xsi:type="dcterms:W3CDTF">2024-07-26T04:33:50Z</dcterms:modified>
</cp:coreProperties>
</file>