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sldIdLst>
    <p:sldId id="282" r:id="rId5"/>
    <p:sldId id="259" r:id="rId6"/>
    <p:sldId id="1040" r:id="rId7"/>
    <p:sldId id="301" r:id="rId8"/>
    <p:sldId id="1043" r:id="rId9"/>
    <p:sldId id="1028" r:id="rId10"/>
    <p:sldId id="300" r:id="rId11"/>
    <p:sldId id="307" r:id="rId12"/>
    <p:sldId id="1032" r:id="rId13"/>
    <p:sldId id="1029" r:id="rId14"/>
    <p:sldId id="1033" r:id="rId15"/>
    <p:sldId id="1034" r:id="rId16"/>
    <p:sldId id="299" r:id="rId17"/>
    <p:sldId id="1037" r:id="rId18"/>
    <p:sldId id="1036" r:id="rId19"/>
    <p:sldId id="1039" r:id="rId20"/>
    <p:sldId id="1041" r:id="rId21"/>
    <p:sldId id="1038" r:id="rId22"/>
    <p:sldId id="1035" r:id="rId23"/>
    <p:sldId id="1042" r:id="rId24"/>
    <p:sldId id="280" r:id="rId25"/>
  </p:sldIdLst>
  <p:sldSz cx="12192000" cy="6858000"/>
  <p:notesSz cx="6858000" cy="9144000"/>
  <p:embeddedFontLst>
    <p:embeddedFont>
      <p:font typeface="Cambria" panose="02040503050406030204" pitchFamily="18" charset="0"/>
      <p:regular r:id="rId27"/>
      <p:bold r:id="rId28"/>
      <p:italic r:id="rId29"/>
      <p:boldItalic r:id="rId30"/>
    </p:embeddedFont>
    <p:embeddedFont>
      <p:font typeface="Helvetica Neue Light" panose="020B0604020202020204"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
      <p:font typeface="Source Sans Pro" panose="020B0503030403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mQuXqPCIAx/ozmCGoV1sAXx1D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7" autoAdjust="0"/>
    <p:restoredTop sz="93858" autoAdjust="0"/>
  </p:normalViewPr>
  <p:slideViewPr>
    <p:cSldViewPr snapToGrid="0">
      <p:cViewPr varScale="1">
        <p:scale>
          <a:sx n="57" d="100"/>
          <a:sy n="57" d="100"/>
        </p:scale>
        <p:origin x="8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60"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15.fntdata"/><Relationship Id="rId6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69F90-59F2-435F-8FF4-90CB289416AC}" type="doc">
      <dgm:prSet loTypeId="urn:microsoft.com/office/officeart/2005/8/layout/default" loCatId="list" qsTypeId="urn:microsoft.com/office/officeart/2005/8/quickstyle/simple2" qsCatId="simple" csTypeId="urn:microsoft.com/office/officeart/2005/8/colors/accent1_2" csCatId="accent1" phldr="1"/>
      <dgm:spPr/>
    </dgm:pt>
    <dgm:pt modelId="{A92413A8-5F41-4731-8FCB-2BF92A99FB26}">
      <dgm:prSet phldrT="[Text]" custT="1"/>
      <dgm:spPr>
        <a:solidFill>
          <a:schemeClr val="accent2"/>
        </a:solidFill>
      </dgm:spPr>
      <dgm:t>
        <a:bodyPr/>
        <a:lstStyle/>
        <a:p>
          <a:r>
            <a:rPr lang="en-US" sz="2400" dirty="0"/>
            <a:t>Substance use disorders are common among criminal-justice involved populations. </a:t>
          </a:r>
        </a:p>
      </dgm:t>
    </dgm:pt>
    <dgm:pt modelId="{92F14CE7-12AF-46A0-9327-0C0FDC164511}" type="parTrans" cxnId="{11B0E2F5-22FC-4244-8F53-C5E6CC2A4319}">
      <dgm:prSet/>
      <dgm:spPr/>
      <dgm:t>
        <a:bodyPr/>
        <a:lstStyle/>
        <a:p>
          <a:endParaRPr lang="en-US"/>
        </a:p>
      </dgm:t>
    </dgm:pt>
    <dgm:pt modelId="{D2D04E5F-3557-4EAC-827B-39DD40D5E42A}" type="sibTrans" cxnId="{11B0E2F5-22FC-4244-8F53-C5E6CC2A4319}">
      <dgm:prSet/>
      <dgm:spPr/>
      <dgm:t>
        <a:bodyPr/>
        <a:lstStyle/>
        <a:p>
          <a:endParaRPr lang="en-US"/>
        </a:p>
      </dgm:t>
    </dgm:pt>
    <dgm:pt modelId="{A1F9FFC8-84C5-49FD-9F03-239274C0C022}">
      <dgm:prSet custT="1"/>
      <dgm:spPr>
        <a:solidFill>
          <a:schemeClr val="bg2"/>
        </a:solidFill>
      </dgm:spPr>
      <dgm:t>
        <a:bodyPr/>
        <a:lstStyle/>
        <a:p>
          <a:r>
            <a:rPr lang="en-US" sz="2400" dirty="0"/>
            <a:t>Opioid overdose is the leading cause of death among individuals released from prison or jail.</a:t>
          </a:r>
        </a:p>
      </dgm:t>
    </dgm:pt>
    <dgm:pt modelId="{4F3BC733-23A2-4805-9BB6-4FA784202857}" type="parTrans" cxnId="{4D68600C-0A17-49D8-8C18-1A3F3438F08A}">
      <dgm:prSet/>
      <dgm:spPr/>
      <dgm:t>
        <a:bodyPr/>
        <a:lstStyle/>
        <a:p>
          <a:endParaRPr lang="en-US"/>
        </a:p>
      </dgm:t>
    </dgm:pt>
    <dgm:pt modelId="{9B045116-6EFB-417B-A026-DE931672427B}" type="sibTrans" cxnId="{4D68600C-0A17-49D8-8C18-1A3F3438F08A}">
      <dgm:prSet/>
      <dgm:spPr/>
      <dgm:t>
        <a:bodyPr/>
        <a:lstStyle/>
        <a:p>
          <a:endParaRPr lang="en-US"/>
        </a:p>
      </dgm:t>
    </dgm:pt>
    <dgm:pt modelId="{315CACD1-5D1A-485D-8D04-485C40156B48}">
      <dgm:prSet custT="1"/>
      <dgm:spPr>
        <a:solidFill>
          <a:schemeClr val="accent1"/>
        </a:solidFill>
      </dgm:spPr>
      <dgm:t>
        <a:bodyPr/>
        <a:lstStyle/>
        <a:p>
          <a:r>
            <a:rPr lang="en-US" sz="2400" dirty="0"/>
            <a:t>Deflection and diversion may prevent individuals from acquiring a formal arrest record that can obstruct employment, well-being, and recovery.</a:t>
          </a:r>
        </a:p>
      </dgm:t>
    </dgm:pt>
    <dgm:pt modelId="{450A9E9E-A0CA-4CBF-9570-019056DE2314}" type="parTrans" cxnId="{251A967A-E420-44CD-9DB7-CA99C1085DEC}">
      <dgm:prSet/>
      <dgm:spPr/>
      <dgm:t>
        <a:bodyPr/>
        <a:lstStyle/>
        <a:p>
          <a:endParaRPr lang="en-US"/>
        </a:p>
      </dgm:t>
    </dgm:pt>
    <dgm:pt modelId="{899D5C98-A7CA-48D6-9E33-589C8660992A}" type="sibTrans" cxnId="{251A967A-E420-44CD-9DB7-CA99C1085DEC}">
      <dgm:prSet/>
      <dgm:spPr/>
      <dgm:t>
        <a:bodyPr/>
        <a:lstStyle/>
        <a:p>
          <a:endParaRPr lang="en-US"/>
        </a:p>
      </dgm:t>
    </dgm:pt>
    <dgm:pt modelId="{8756213C-63C0-43D6-AC4B-79CE265B36AB}" type="pres">
      <dgm:prSet presAssocID="{86969F90-59F2-435F-8FF4-90CB289416AC}" presName="diagram" presStyleCnt="0">
        <dgm:presLayoutVars>
          <dgm:dir/>
          <dgm:resizeHandles val="exact"/>
        </dgm:presLayoutVars>
      </dgm:prSet>
      <dgm:spPr/>
    </dgm:pt>
    <dgm:pt modelId="{221407F6-71AD-4621-9284-6123F6A91DF3}" type="pres">
      <dgm:prSet presAssocID="{A92413A8-5F41-4731-8FCB-2BF92A99FB26}" presName="node" presStyleLbl="node1" presStyleIdx="0" presStyleCnt="3">
        <dgm:presLayoutVars>
          <dgm:bulletEnabled val="1"/>
        </dgm:presLayoutVars>
      </dgm:prSet>
      <dgm:spPr/>
    </dgm:pt>
    <dgm:pt modelId="{E0CCE84B-BEDC-4777-AF1D-1B26D0D85A5A}" type="pres">
      <dgm:prSet presAssocID="{D2D04E5F-3557-4EAC-827B-39DD40D5E42A}" presName="sibTrans" presStyleCnt="0"/>
      <dgm:spPr/>
    </dgm:pt>
    <dgm:pt modelId="{26AD40BD-412A-4160-9AE7-E85B6C140E8B}" type="pres">
      <dgm:prSet presAssocID="{A1F9FFC8-84C5-49FD-9F03-239274C0C022}" presName="node" presStyleLbl="node1" presStyleIdx="1" presStyleCnt="3">
        <dgm:presLayoutVars>
          <dgm:bulletEnabled val="1"/>
        </dgm:presLayoutVars>
      </dgm:prSet>
      <dgm:spPr/>
    </dgm:pt>
    <dgm:pt modelId="{365697F2-08F1-443F-AF82-B5932835C4D7}" type="pres">
      <dgm:prSet presAssocID="{9B045116-6EFB-417B-A026-DE931672427B}" presName="sibTrans" presStyleCnt="0"/>
      <dgm:spPr/>
    </dgm:pt>
    <dgm:pt modelId="{8812969D-A299-4442-A6FB-DB77F593368A}" type="pres">
      <dgm:prSet presAssocID="{315CACD1-5D1A-485D-8D04-485C40156B48}" presName="node" presStyleLbl="node1" presStyleIdx="2" presStyleCnt="3" custScaleX="165318" custLinFactNeighborX="1391" custLinFactNeighborY="-5563">
        <dgm:presLayoutVars>
          <dgm:bulletEnabled val="1"/>
        </dgm:presLayoutVars>
      </dgm:prSet>
      <dgm:spPr/>
    </dgm:pt>
  </dgm:ptLst>
  <dgm:cxnLst>
    <dgm:cxn modelId="{4D68600C-0A17-49D8-8C18-1A3F3438F08A}" srcId="{86969F90-59F2-435F-8FF4-90CB289416AC}" destId="{A1F9FFC8-84C5-49FD-9F03-239274C0C022}" srcOrd="1" destOrd="0" parTransId="{4F3BC733-23A2-4805-9BB6-4FA784202857}" sibTransId="{9B045116-6EFB-417B-A026-DE931672427B}"/>
    <dgm:cxn modelId="{9B41610D-1E8F-4E4E-8E86-AC7B2AE6FB2A}" type="presOf" srcId="{A92413A8-5F41-4731-8FCB-2BF92A99FB26}" destId="{221407F6-71AD-4621-9284-6123F6A91DF3}" srcOrd="0" destOrd="0" presId="urn:microsoft.com/office/officeart/2005/8/layout/default"/>
    <dgm:cxn modelId="{251A967A-E420-44CD-9DB7-CA99C1085DEC}" srcId="{86969F90-59F2-435F-8FF4-90CB289416AC}" destId="{315CACD1-5D1A-485D-8D04-485C40156B48}" srcOrd="2" destOrd="0" parTransId="{450A9E9E-A0CA-4CBF-9570-019056DE2314}" sibTransId="{899D5C98-A7CA-48D6-9E33-589C8660992A}"/>
    <dgm:cxn modelId="{A13BAE7F-442B-439B-9810-CBC8658A3E7A}" type="presOf" srcId="{A1F9FFC8-84C5-49FD-9F03-239274C0C022}" destId="{26AD40BD-412A-4160-9AE7-E85B6C140E8B}" srcOrd="0" destOrd="0" presId="urn:microsoft.com/office/officeart/2005/8/layout/default"/>
    <dgm:cxn modelId="{659E9ACE-9CE0-4112-9EB6-787503FD459E}" type="presOf" srcId="{315CACD1-5D1A-485D-8D04-485C40156B48}" destId="{8812969D-A299-4442-A6FB-DB77F593368A}" srcOrd="0" destOrd="0" presId="urn:microsoft.com/office/officeart/2005/8/layout/default"/>
    <dgm:cxn modelId="{11B0E2F5-22FC-4244-8F53-C5E6CC2A4319}" srcId="{86969F90-59F2-435F-8FF4-90CB289416AC}" destId="{A92413A8-5F41-4731-8FCB-2BF92A99FB26}" srcOrd="0" destOrd="0" parTransId="{92F14CE7-12AF-46A0-9327-0C0FDC164511}" sibTransId="{D2D04E5F-3557-4EAC-827B-39DD40D5E42A}"/>
    <dgm:cxn modelId="{50739BFF-09E6-4662-A3A8-81647ED46193}" type="presOf" srcId="{86969F90-59F2-435F-8FF4-90CB289416AC}" destId="{8756213C-63C0-43D6-AC4B-79CE265B36AB}" srcOrd="0" destOrd="0" presId="urn:microsoft.com/office/officeart/2005/8/layout/default"/>
    <dgm:cxn modelId="{116C9845-020C-4EB7-B28C-82C38FF74564}" type="presParOf" srcId="{8756213C-63C0-43D6-AC4B-79CE265B36AB}" destId="{221407F6-71AD-4621-9284-6123F6A91DF3}" srcOrd="0" destOrd="0" presId="urn:microsoft.com/office/officeart/2005/8/layout/default"/>
    <dgm:cxn modelId="{C02380BF-DCF2-462A-8165-249602B8A1FB}" type="presParOf" srcId="{8756213C-63C0-43D6-AC4B-79CE265B36AB}" destId="{E0CCE84B-BEDC-4777-AF1D-1B26D0D85A5A}" srcOrd="1" destOrd="0" presId="urn:microsoft.com/office/officeart/2005/8/layout/default"/>
    <dgm:cxn modelId="{16F3F8F1-E49C-4D19-B658-85B01C6B4347}" type="presParOf" srcId="{8756213C-63C0-43D6-AC4B-79CE265B36AB}" destId="{26AD40BD-412A-4160-9AE7-E85B6C140E8B}" srcOrd="2" destOrd="0" presId="urn:microsoft.com/office/officeart/2005/8/layout/default"/>
    <dgm:cxn modelId="{C7BEA490-3CEF-4F0F-8D3B-F6E1DF4F9507}" type="presParOf" srcId="{8756213C-63C0-43D6-AC4B-79CE265B36AB}" destId="{365697F2-08F1-443F-AF82-B5932835C4D7}" srcOrd="3" destOrd="0" presId="urn:microsoft.com/office/officeart/2005/8/layout/default"/>
    <dgm:cxn modelId="{0103C274-4E27-41DC-97A4-29E129BD6E6F}" type="presParOf" srcId="{8756213C-63C0-43D6-AC4B-79CE265B36AB}" destId="{8812969D-A299-4442-A6FB-DB77F593368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407F6-71AD-4621-9284-6123F6A91DF3}">
      <dsp:nvSpPr>
        <dsp:cNvPr id="0" name=""/>
        <dsp:cNvSpPr/>
      </dsp:nvSpPr>
      <dsp:spPr>
        <a:xfrm>
          <a:off x="1709497" y="3010"/>
          <a:ext cx="3424693" cy="2054815"/>
        </a:xfrm>
        <a:prstGeom prst="rect">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Substance use disorders are common among criminal-justice involved populations. </a:t>
          </a:r>
        </a:p>
      </dsp:txBody>
      <dsp:txXfrm>
        <a:off x="1709497" y="3010"/>
        <a:ext cx="3424693" cy="2054815"/>
      </dsp:txXfrm>
    </dsp:sp>
    <dsp:sp modelId="{26AD40BD-412A-4160-9AE7-E85B6C140E8B}">
      <dsp:nvSpPr>
        <dsp:cNvPr id="0" name=""/>
        <dsp:cNvSpPr/>
      </dsp:nvSpPr>
      <dsp:spPr>
        <a:xfrm>
          <a:off x="5476659" y="3010"/>
          <a:ext cx="3424693" cy="2054815"/>
        </a:xfrm>
        <a:prstGeom prst="rect">
          <a:avLst/>
        </a:prstGeom>
        <a:solidFill>
          <a:schemeClr val="bg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Opioid overdose is the leading cause of death among individuals released from prison or jail.</a:t>
          </a:r>
        </a:p>
      </dsp:txBody>
      <dsp:txXfrm>
        <a:off x="5476659" y="3010"/>
        <a:ext cx="3424693" cy="2054815"/>
      </dsp:txXfrm>
    </dsp:sp>
    <dsp:sp modelId="{8812969D-A299-4442-A6FB-DB77F593368A}">
      <dsp:nvSpPr>
        <dsp:cNvPr id="0" name=""/>
        <dsp:cNvSpPr/>
      </dsp:nvSpPr>
      <dsp:spPr>
        <a:xfrm>
          <a:off x="2522245" y="2285986"/>
          <a:ext cx="5661634" cy="2054815"/>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Deflection and diversion may prevent individuals from acquiring a formal arrest record that can obstruct employment, well-being, and recovery.</a:t>
          </a:r>
        </a:p>
      </dsp:txBody>
      <dsp:txXfrm>
        <a:off x="2522245" y="2285986"/>
        <a:ext cx="5661634" cy="20548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2" name="Google Shape;45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939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695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Federal Acknowledgement - This presentation is supported by the Centers for Disease Control and Prevention (CDC) of the U.S. Department of Health and Human Services (HHS) as part of a financial assistance award totaling $11,600,000 with 100 percent funded by CDC/HHS. The contents are those of the author(s) and do not necessarily represent the official views of, nor an endorsement, by CDC/HHS, or the U.S. Government.</a:t>
            </a:r>
          </a:p>
          <a:p>
            <a:pPr marL="0" lvl="0" indent="0" algn="l" rtl="0">
              <a:lnSpc>
                <a:spcPct val="100000"/>
              </a:lnSpc>
              <a:spcBef>
                <a:spcPts val="0"/>
              </a:spcBef>
              <a:spcAft>
                <a:spcPts val="0"/>
              </a:spcAft>
              <a:buSzPts val="1400"/>
              <a:buNone/>
            </a:pPr>
            <a:endParaRPr dirty="0"/>
          </a:p>
        </p:txBody>
      </p:sp>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4" name="Google Shape;3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462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t>
            </a:r>
            <a:r>
              <a:rPr lang="en-US" b="0" i="0" dirty="0">
                <a:solidFill>
                  <a:srgbClr val="4A4A4A"/>
                </a:solidFill>
                <a:effectLst/>
                <a:latin typeface="Source Sans Pro" panose="020B0503030403020204" pitchFamily="34" charset="0"/>
              </a:rPr>
              <a:t>The Sequential Intercept Model (SIM) details how individuals with mental and substance use disorders come into contact with and move through the criminal justice system.” – SAMHSA: The Sequential Intercept Model (SIM) </a:t>
            </a:r>
            <a:r>
              <a:rPr lang="en-US" dirty="0"/>
              <a:t>https://www.samhsa.gov/criminal-juvenile-justice/sim-overview</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Depending on an individual program’s model and policies, most FRD/PAD programs occur at Intercept 0 or 1, in lieu of arrest, detainment, and detention.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Even initial detention and initial court hearings (Intercept 3) can disrupt an individual’s stability, including employment and family/personal life, so FRD/PAD programs can reduce harm to PWUD by deferring them away from the criminal justice system. </a:t>
            </a:r>
            <a:endParaRPr dirty="0"/>
          </a:p>
        </p:txBody>
      </p:sp>
      <p:sp>
        <p:nvSpPr>
          <p:cNvPr id="394" name="Google Shape;3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299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Mention drug laws too</a:t>
            </a:r>
            <a:endParaRPr dirty="0"/>
          </a:p>
        </p:txBody>
      </p:sp>
      <p:sp>
        <p:nvSpPr>
          <p:cNvPr id="394" name="Google Shape;3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415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341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Criteria is all legal- officers are not responsible for determining whether someone has a SUD diagnosis</a:t>
            </a:r>
            <a:endParaRPr dirty="0"/>
          </a:p>
        </p:txBody>
      </p:sp>
      <p:sp>
        <p:nvSpPr>
          <p:cNvPr id="394" name="Google Shape;3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646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650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374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9"/>
        <p:cNvGrpSpPr/>
        <p:nvPr/>
      </p:nvGrpSpPr>
      <p:grpSpPr>
        <a:xfrm>
          <a:off x="0" y="0"/>
          <a:ext cx="0" cy="0"/>
          <a:chOff x="0" y="0"/>
          <a:chExt cx="0" cy="0"/>
        </a:xfrm>
      </p:grpSpPr>
      <p:sp>
        <p:nvSpPr>
          <p:cNvPr id="90" name="Google Shape;90;p49"/>
          <p:cNvSpPr txBox="1">
            <a:spLocks noGrp="1"/>
          </p:cNvSpPr>
          <p:nvPr>
            <p:ph type="body" idx="1"/>
          </p:nvPr>
        </p:nvSpPr>
        <p:spPr>
          <a:xfrm>
            <a:off x="838200" y="2033337"/>
            <a:ext cx="5117432" cy="380953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0"/>
              </a:spcBef>
              <a:spcAft>
                <a:spcPts val="0"/>
              </a:spcAft>
              <a:buClr>
                <a:schemeClr val="dk1"/>
              </a:buClr>
              <a:buSzPts val="2800"/>
              <a:buChar char="•"/>
              <a:defRPr/>
            </a:lvl1pPr>
            <a:lvl2pPr marL="914400" lvl="1" indent="-381000" algn="l">
              <a:lnSpc>
                <a:spcPct val="90000"/>
              </a:lnSpc>
              <a:spcBef>
                <a:spcPts val="600"/>
              </a:spcBef>
              <a:spcAft>
                <a:spcPts val="0"/>
              </a:spcAft>
              <a:buClr>
                <a:schemeClr val="dk1"/>
              </a:buClr>
              <a:buSzPts val="2400"/>
              <a:buChar char="•"/>
              <a:defRPr/>
            </a:lvl2pPr>
            <a:lvl3pPr marL="1371600" lvl="2" indent="-355600" algn="l">
              <a:lnSpc>
                <a:spcPct val="90000"/>
              </a:lnSpc>
              <a:spcBef>
                <a:spcPts val="600"/>
              </a:spcBef>
              <a:spcAft>
                <a:spcPts val="0"/>
              </a:spcAft>
              <a:buClr>
                <a:schemeClr val="dk1"/>
              </a:buClr>
              <a:buSzPts val="20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9"/>
          <p:cNvSpPr txBox="1">
            <a:spLocks noGrp="1"/>
          </p:cNvSpPr>
          <p:nvPr>
            <p:ph type="body" idx="2"/>
          </p:nvPr>
        </p:nvSpPr>
        <p:spPr>
          <a:xfrm>
            <a:off x="6236370" y="2024776"/>
            <a:ext cx="5117432" cy="380953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0"/>
              </a:spcBef>
              <a:spcAft>
                <a:spcPts val="0"/>
              </a:spcAft>
              <a:buClr>
                <a:schemeClr val="dk1"/>
              </a:buClr>
              <a:buSzPts val="2800"/>
              <a:buChar char="•"/>
              <a:defRPr/>
            </a:lvl1pPr>
            <a:lvl2pPr marL="914400" lvl="1" indent="-381000" algn="l">
              <a:lnSpc>
                <a:spcPct val="90000"/>
              </a:lnSpc>
              <a:spcBef>
                <a:spcPts val="600"/>
              </a:spcBef>
              <a:spcAft>
                <a:spcPts val="0"/>
              </a:spcAft>
              <a:buClr>
                <a:schemeClr val="dk1"/>
              </a:buClr>
              <a:buSzPts val="2400"/>
              <a:buChar char="•"/>
              <a:defRPr/>
            </a:lvl2pPr>
            <a:lvl3pPr marL="1371600" lvl="2" indent="-355600" algn="l">
              <a:lnSpc>
                <a:spcPct val="90000"/>
              </a:lnSpc>
              <a:spcBef>
                <a:spcPts val="600"/>
              </a:spcBef>
              <a:spcAft>
                <a:spcPts val="0"/>
              </a:spcAft>
              <a:buClr>
                <a:schemeClr val="dk1"/>
              </a:buClr>
              <a:buSzPts val="20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9"/>
          <p:cNvSpPr txBox="1">
            <a:spLocks noGrp="1"/>
          </p:cNvSpPr>
          <p:nvPr>
            <p:ph type="title"/>
          </p:nvPr>
        </p:nvSpPr>
        <p:spPr>
          <a:xfrm>
            <a:off x="838200" y="365126"/>
            <a:ext cx="10515600" cy="11388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 name="Google Shape;93;p49"/>
          <p:cNvCxnSpPr/>
          <p:nvPr/>
        </p:nvCxnSpPr>
        <p:spPr>
          <a:xfrm>
            <a:off x="838200" y="1503948"/>
            <a:ext cx="10515600" cy="0"/>
          </a:xfrm>
          <a:prstGeom prst="straightConnector1">
            <a:avLst/>
          </a:prstGeom>
          <a:noFill/>
          <a:ln w="19050" cap="flat" cmpd="sng">
            <a:solidFill>
              <a:schemeClr val="accent6"/>
            </a:solidFill>
            <a:prstDash val="solid"/>
            <a:miter lim="800000"/>
            <a:headEnd type="none" w="sm" len="sm"/>
            <a:tailEnd type="none" w="sm" len="sm"/>
          </a:ln>
        </p:spPr>
      </p:cxnSp>
      <p:sp>
        <p:nvSpPr>
          <p:cNvPr id="94" name="Google Shape;94;p49"/>
          <p:cNvSpPr/>
          <p:nvPr/>
        </p:nvSpPr>
        <p:spPr>
          <a:xfrm rot="10800000">
            <a:off x="638145" y="365126"/>
            <a:ext cx="400110" cy="400110"/>
          </a:xfrm>
          <a:custGeom>
            <a:avLst/>
            <a:gdLst/>
            <a:ahLst/>
            <a:cxnLst/>
            <a:rect l="l" t="t" r="r" b="b"/>
            <a:pathLst>
              <a:path w="590352" h="590352" extrusionOk="0">
                <a:moveTo>
                  <a:pt x="0" y="590352"/>
                </a:moveTo>
                <a:lnTo>
                  <a:pt x="0" y="442434"/>
                </a:lnTo>
                <a:lnTo>
                  <a:pt x="442434" y="442434"/>
                </a:lnTo>
                <a:lnTo>
                  <a:pt x="442434" y="0"/>
                </a:lnTo>
                <a:lnTo>
                  <a:pt x="590352" y="0"/>
                </a:lnTo>
                <a:lnTo>
                  <a:pt x="590352" y="442434"/>
                </a:lnTo>
                <a:lnTo>
                  <a:pt x="590352" y="590352"/>
                </a:lnTo>
                <a:lnTo>
                  <a:pt x="442434" y="59035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133"/>
        <p:cNvGrpSpPr/>
        <p:nvPr/>
      </p:nvGrpSpPr>
      <p:grpSpPr>
        <a:xfrm>
          <a:off x="0" y="0"/>
          <a:ext cx="0" cy="0"/>
          <a:chOff x="0" y="0"/>
          <a:chExt cx="0" cy="0"/>
        </a:xfrm>
      </p:grpSpPr>
      <p:pic>
        <p:nvPicPr>
          <p:cNvPr id="134" name="Google Shape;134;p53"/>
          <p:cNvPicPr preferRelativeResize="0"/>
          <p:nvPr/>
        </p:nvPicPr>
        <p:blipFill rotWithShape="1">
          <a:blip r:embed="rId2">
            <a:alphaModFix/>
          </a:blip>
          <a:srcRect b="7966"/>
          <a:stretch/>
        </p:blipFill>
        <p:spPr>
          <a:xfrm>
            <a:off x="10586261" y="5310652"/>
            <a:ext cx="1353458" cy="1392913"/>
          </a:xfrm>
          <a:prstGeom prst="rect">
            <a:avLst/>
          </a:prstGeom>
          <a:noFill/>
          <a:ln>
            <a:noFill/>
          </a:ln>
          <a:effectLst>
            <a:outerShdw blurRad="50800" dist="38100" dir="2700000" algn="tl" rotWithShape="0">
              <a:srgbClr val="000000">
                <a:alpha val="40000"/>
              </a:srgbClr>
            </a:outerShdw>
          </a:effectLst>
        </p:spPr>
      </p:pic>
      <p:sp>
        <p:nvSpPr>
          <p:cNvPr id="135" name="Google Shape;135;p53"/>
          <p:cNvSpPr/>
          <p:nvPr/>
        </p:nvSpPr>
        <p:spPr>
          <a:xfrm rot="10800000">
            <a:off x="-11574" y="-11573"/>
            <a:ext cx="12215148" cy="5322225"/>
          </a:xfrm>
          <a:custGeom>
            <a:avLst/>
            <a:gdLst/>
            <a:ahLst/>
            <a:cxnLst/>
            <a:rect l="l" t="t" r="r" b="b"/>
            <a:pathLst>
              <a:path w="12215148" h="5322225" extrusionOk="0">
                <a:moveTo>
                  <a:pt x="12215148" y="5322225"/>
                </a:moveTo>
                <a:lnTo>
                  <a:pt x="0" y="5310650"/>
                </a:lnTo>
                <a:lnTo>
                  <a:pt x="11574" y="310257"/>
                </a:lnTo>
                <a:lnTo>
                  <a:pt x="10885764" y="310257"/>
                </a:lnTo>
                <a:lnTo>
                  <a:pt x="11208721" y="0"/>
                </a:lnTo>
                <a:lnTo>
                  <a:pt x="11504326" y="310257"/>
                </a:lnTo>
                <a:lnTo>
                  <a:pt x="12203574" y="310257"/>
                </a:lnTo>
                <a:cubicBezTo>
                  <a:pt x="12203574" y="1143678"/>
                  <a:pt x="12215148" y="4488804"/>
                  <a:pt x="12215148" y="53222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53"/>
          <p:cNvSpPr/>
          <p:nvPr/>
        </p:nvSpPr>
        <p:spPr>
          <a:xfrm rot="-2700000">
            <a:off x="742317" y="2285173"/>
            <a:ext cx="400110" cy="400110"/>
          </a:xfrm>
          <a:custGeom>
            <a:avLst/>
            <a:gdLst/>
            <a:ahLst/>
            <a:cxnLst/>
            <a:rect l="l" t="t" r="r" b="b"/>
            <a:pathLst>
              <a:path w="590352" h="590352" extrusionOk="0">
                <a:moveTo>
                  <a:pt x="0" y="590352"/>
                </a:moveTo>
                <a:lnTo>
                  <a:pt x="0" y="442434"/>
                </a:lnTo>
                <a:lnTo>
                  <a:pt x="442434" y="442434"/>
                </a:lnTo>
                <a:lnTo>
                  <a:pt x="442434" y="0"/>
                </a:lnTo>
                <a:lnTo>
                  <a:pt x="590352" y="0"/>
                </a:lnTo>
                <a:lnTo>
                  <a:pt x="590352" y="442434"/>
                </a:lnTo>
                <a:lnTo>
                  <a:pt x="590352" y="590352"/>
                </a:lnTo>
                <a:lnTo>
                  <a:pt x="442434" y="59035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3"/>
          <p:cNvSpPr txBox="1">
            <a:spLocks noGrp="1"/>
          </p:cNvSpPr>
          <p:nvPr>
            <p:ph type="title"/>
          </p:nvPr>
        </p:nvSpPr>
        <p:spPr>
          <a:xfrm>
            <a:off x="1456633" y="2202307"/>
            <a:ext cx="8983732" cy="24118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53"/>
          <p:cNvSpPr txBox="1">
            <a:spLocks noGrp="1"/>
          </p:cNvSpPr>
          <p:nvPr>
            <p:ph type="subTitle" idx="1"/>
          </p:nvPr>
        </p:nvSpPr>
        <p:spPr>
          <a:xfrm>
            <a:off x="1456633" y="5200887"/>
            <a:ext cx="7185212" cy="55173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None/>
              <a:defRPr sz="2400" b="0" i="1">
                <a:solidFill>
                  <a:schemeClr val="dk1"/>
                </a:solidFill>
                <a:latin typeface="Arial"/>
                <a:ea typeface="Arial"/>
                <a:cs typeface="Arial"/>
                <a:sym typeface="Arial"/>
              </a:defRPr>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lt1"/>
        </a:solidFill>
        <a:effectLst/>
      </p:bgPr>
    </p:bg>
    <p:spTree>
      <p:nvGrpSpPr>
        <p:cNvPr id="1" name="Shape 139"/>
        <p:cNvGrpSpPr/>
        <p:nvPr/>
      </p:nvGrpSpPr>
      <p:grpSpPr>
        <a:xfrm>
          <a:off x="0" y="0"/>
          <a:ext cx="0" cy="0"/>
          <a:chOff x="0" y="0"/>
          <a:chExt cx="0" cy="0"/>
        </a:xfrm>
      </p:grpSpPr>
      <p:pic>
        <p:nvPicPr>
          <p:cNvPr id="140" name="Google Shape;140;p54"/>
          <p:cNvPicPr preferRelativeResize="0"/>
          <p:nvPr/>
        </p:nvPicPr>
        <p:blipFill rotWithShape="1">
          <a:blip r:embed="rId2">
            <a:alphaModFix/>
          </a:blip>
          <a:srcRect b="7966"/>
          <a:stretch/>
        </p:blipFill>
        <p:spPr>
          <a:xfrm>
            <a:off x="10586261" y="5310652"/>
            <a:ext cx="1353458" cy="1392913"/>
          </a:xfrm>
          <a:prstGeom prst="rect">
            <a:avLst/>
          </a:prstGeom>
          <a:noFill/>
          <a:ln>
            <a:noFill/>
          </a:ln>
          <a:effectLst>
            <a:outerShdw blurRad="50800" dist="38100" dir="2700000" algn="tl" rotWithShape="0">
              <a:srgbClr val="000000">
                <a:alpha val="40000"/>
              </a:srgbClr>
            </a:outerShdw>
          </a:effectLst>
        </p:spPr>
      </p:pic>
      <p:sp>
        <p:nvSpPr>
          <p:cNvPr id="141" name="Google Shape;141;p54"/>
          <p:cNvSpPr/>
          <p:nvPr/>
        </p:nvSpPr>
        <p:spPr>
          <a:xfrm rot="10800000">
            <a:off x="-11574" y="-11573"/>
            <a:ext cx="12215148" cy="5322225"/>
          </a:xfrm>
          <a:custGeom>
            <a:avLst/>
            <a:gdLst/>
            <a:ahLst/>
            <a:cxnLst/>
            <a:rect l="l" t="t" r="r" b="b"/>
            <a:pathLst>
              <a:path w="12215148" h="5322225" extrusionOk="0">
                <a:moveTo>
                  <a:pt x="12215148" y="5322225"/>
                </a:moveTo>
                <a:lnTo>
                  <a:pt x="0" y="5310650"/>
                </a:lnTo>
                <a:lnTo>
                  <a:pt x="11574" y="310257"/>
                </a:lnTo>
                <a:lnTo>
                  <a:pt x="10885764" y="310257"/>
                </a:lnTo>
                <a:lnTo>
                  <a:pt x="11208721" y="0"/>
                </a:lnTo>
                <a:lnTo>
                  <a:pt x="11504326" y="310257"/>
                </a:lnTo>
                <a:lnTo>
                  <a:pt x="12203574" y="310257"/>
                </a:lnTo>
                <a:cubicBezTo>
                  <a:pt x="12203574" y="1143678"/>
                  <a:pt x="12215148" y="4488804"/>
                  <a:pt x="12215148" y="53222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54"/>
          <p:cNvSpPr/>
          <p:nvPr/>
        </p:nvSpPr>
        <p:spPr>
          <a:xfrm rot="-2700000">
            <a:off x="742317" y="2285173"/>
            <a:ext cx="400110" cy="400110"/>
          </a:xfrm>
          <a:custGeom>
            <a:avLst/>
            <a:gdLst/>
            <a:ahLst/>
            <a:cxnLst/>
            <a:rect l="l" t="t" r="r" b="b"/>
            <a:pathLst>
              <a:path w="590352" h="590352" extrusionOk="0">
                <a:moveTo>
                  <a:pt x="0" y="590352"/>
                </a:moveTo>
                <a:lnTo>
                  <a:pt x="0" y="442434"/>
                </a:lnTo>
                <a:lnTo>
                  <a:pt x="442434" y="442434"/>
                </a:lnTo>
                <a:lnTo>
                  <a:pt x="442434" y="0"/>
                </a:lnTo>
                <a:lnTo>
                  <a:pt x="590352" y="0"/>
                </a:lnTo>
                <a:lnTo>
                  <a:pt x="590352" y="442434"/>
                </a:lnTo>
                <a:lnTo>
                  <a:pt x="590352" y="590352"/>
                </a:lnTo>
                <a:lnTo>
                  <a:pt x="442434" y="59035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54"/>
          <p:cNvSpPr txBox="1">
            <a:spLocks noGrp="1"/>
          </p:cNvSpPr>
          <p:nvPr>
            <p:ph type="title"/>
          </p:nvPr>
        </p:nvSpPr>
        <p:spPr>
          <a:xfrm>
            <a:off x="1456633" y="2202307"/>
            <a:ext cx="8983732" cy="24118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4"/>
          <p:cNvSpPr txBox="1">
            <a:spLocks noGrp="1"/>
          </p:cNvSpPr>
          <p:nvPr>
            <p:ph type="subTitle" idx="1"/>
          </p:nvPr>
        </p:nvSpPr>
        <p:spPr>
          <a:xfrm>
            <a:off x="1456633" y="5200887"/>
            <a:ext cx="7185212" cy="55173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None/>
              <a:defRPr sz="2400" b="0" i="1">
                <a:solidFill>
                  <a:schemeClr val="dk1"/>
                </a:solidFill>
                <a:latin typeface="Arial"/>
                <a:ea typeface="Arial"/>
                <a:cs typeface="Arial"/>
                <a:sym typeface="Arial"/>
              </a:defRPr>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chemeClr val="lt1"/>
        </a:solidFill>
        <a:effectLst/>
      </p:bgPr>
    </p:bg>
    <p:spTree>
      <p:nvGrpSpPr>
        <p:cNvPr id="1" name="Shape 145"/>
        <p:cNvGrpSpPr/>
        <p:nvPr/>
      </p:nvGrpSpPr>
      <p:grpSpPr>
        <a:xfrm>
          <a:off x="0" y="0"/>
          <a:ext cx="0" cy="0"/>
          <a:chOff x="0" y="0"/>
          <a:chExt cx="0" cy="0"/>
        </a:xfrm>
      </p:grpSpPr>
      <p:pic>
        <p:nvPicPr>
          <p:cNvPr id="146" name="Google Shape;146;p55"/>
          <p:cNvPicPr preferRelativeResize="0"/>
          <p:nvPr/>
        </p:nvPicPr>
        <p:blipFill rotWithShape="1">
          <a:blip r:embed="rId2">
            <a:alphaModFix/>
          </a:blip>
          <a:srcRect b="7966"/>
          <a:stretch/>
        </p:blipFill>
        <p:spPr>
          <a:xfrm>
            <a:off x="10586261" y="5310652"/>
            <a:ext cx="1353458" cy="1392913"/>
          </a:xfrm>
          <a:prstGeom prst="rect">
            <a:avLst/>
          </a:prstGeom>
          <a:noFill/>
          <a:ln>
            <a:noFill/>
          </a:ln>
          <a:effectLst>
            <a:outerShdw blurRad="50800" dist="38100" dir="2700000" algn="tl" rotWithShape="0">
              <a:srgbClr val="000000">
                <a:alpha val="40000"/>
              </a:srgbClr>
            </a:outerShdw>
          </a:effectLst>
        </p:spPr>
      </p:pic>
      <p:sp>
        <p:nvSpPr>
          <p:cNvPr id="147" name="Google Shape;147;p55"/>
          <p:cNvSpPr/>
          <p:nvPr/>
        </p:nvSpPr>
        <p:spPr>
          <a:xfrm rot="10800000">
            <a:off x="-11574" y="-11573"/>
            <a:ext cx="12215148" cy="5322225"/>
          </a:xfrm>
          <a:custGeom>
            <a:avLst/>
            <a:gdLst/>
            <a:ahLst/>
            <a:cxnLst/>
            <a:rect l="l" t="t" r="r" b="b"/>
            <a:pathLst>
              <a:path w="12215148" h="5322225" extrusionOk="0">
                <a:moveTo>
                  <a:pt x="12215148" y="5322225"/>
                </a:moveTo>
                <a:lnTo>
                  <a:pt x="0" y="5310650"/>
                </a:lnTo>
                <a:lnTo>
                  <a:pt x="11574" y="310257"/>
                </a:lnTo>
                <a:lnTo>
                  <a:pt x="10885764" y="310257"/>
                </a:lnTo>
                <a:lnTo>
                  <a:pt x="11208721" y="0"/>
                </a:lnTo>
                <a:lnTo>
                  <a:pt x="11504326" y="310257"/>
                </a:lnTo>
                <a:lnTo>
                  <a:pt x="12203574" y="310257"/>
                </a:lnTo>
                <a:cubicBezTo>
                  <a:pt x="12203574" y="1143678"/>
                  <a:pt x="12215148" y="4488804"/>
                  <a:pt x="12215148" y="5322225"/>
                </a:cubicBezTo>
                <a:close/>
              </a:path>
            </a:pathLst>
          </a:custGeom>
          <a:gradFill>
            <a:gsLst>
              <a:gs pos="0">
                <a:schemeClr val="dk2"/>
              </a:gs>
              <a:gs pos="50000">
                <a:srgbClr val="54809D"/>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55"/>
          <p:cNvSpPr/>
          <p:nvPr/>
        </p:nvSpPr>
        <p:spPr>
          <a:xfrm rot="-2700000">
            <a:off x="742317" y="2285173"/>
            <a:ext cx="400110" cy="400110"/>
          </a:xfrm>
          <a:custGeom>
            <a:avLst/>
            <a:gdLst/>
            <a:ahLst/>
            <a:cxnLst/>
            <a:rect l="l" t="t" r="r" b="b"/>
            <a:pathLst>
              <a:path w="590352" h="590352" extrusionOk="0">
                <a:moveTo>
                  <a:pt x="0" y="590352"/>
                </a:moveTo>
                <a:lnTo>
                  <a:pt x="0" y="442434"/>
                </a:lnTo>
                <a:lnTo>
                  <a:pt x="442434" y="442434"/>
                </a:lnTo>
                <a:lnTo>
                  <a:pt x="442434" y="0"/>
                </a:lnTo>
                <a:lnTo>
                  <a:pt x="590352" y="0"/>
                </a:lnTo>
                <a:lnTo>
                  <a:pt x="590352" y="442434"/>
                </a:lnTo>
                <a:lnTo>
                  <a:pt x="590352" y="590352"/>
                </a:lnTo>
                <a:lnTo>
                  <a:pt x="442434" y="59035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55"/>
          <p:cNvSpPr txBox="1">
            <a:spLocks noGrp="1"/>
          </p:cNvSpPr>
          <p:nvPr>
            <p:ph type="title"/>
          </p:nvPr>
        </p:nvSpPr>
        <p:spPr>
          <a:xfrm>
            <a:off x="1456633" y="2202307"/>
            <a:ext cx="8983732" cy="24118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5"/>
          <p:cNvSpPr txBox="1">
            <a:spLocks noGrp="1"/>
          </p:cNvSpPr>
          <p:nvPr>
            <p:ph type="subTitle" idx="1"/>
          </p:nvPr>
        </p:nvSpPr>
        <p:spPr>
          <a:xfrm>
            <a:off x="1456633" y="5200887"/>
            <a:ext cx="7185212" cy="55173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None/>
              <a:defRPr sz="2400" b="0" i="1">
                <a:solidFill>
                  <a:schemeClr val="dk1"/>
                </a:solidFill>
                <a:latin typeface="Arial"/>
                <a:ea typeface="Arial"/>
                <a:cs typeface="Arial"/>
                <a:sym typeface="Arial"/>
              </a:defRPr>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6"/>
            <a:ext cx="10515600" cy="11388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a:off x="838200" y="2033337"/>
            <a:ext cx="10515600" cy="380953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0"/>
              </a:spcBef>
              <a:spcAft>
                <a:spcPts val="0"/>
              </a:spcAft>
              <a:buClr>
                <a:schemeClr val="dk1"/>
              </a:buClr>
              <a:buSzPts val="2800"/>
              <a:buChar char="•"/>
              <a:defRPr/>
            </a:lvl1pPr>
            <a:lvl2pPr marL="914400" lvl="1" indent="-381000" algn="l">
              <a:lnSpc>
                <a:spcPct val="90000"/>
              </a:lnSpc>
              <a:spcBef>
                <a:spcPts val="600"/>
              </a:spcBef>
              <a:spcAft>
                <a:spcPts val="0"/>
              </a:spcAft>
              <a:buClr>
                <a:schemeClr val="dk1"/>
              </a:buClr>
              <a:buSzPts val="2400"/>
              <a:buChar char="•"/>
              <a:defRPr/>
            </a:lvl2pPr>
            <a:lvl3pPr marL="1371600" lvl="2" indent="-355600" algn="l">
              <a:lnSpc>
                <a:spcPct val="90000"/>
              </a:lnSpc>
              <a:spcBef>
                <a:spcPts val="600"/>
              </a:spcBef>
              <a:spcAft>
                <a:spcPts val="0"/>
              </a:spcAft>
              <a:buClr>
                <a:schemeClr val="dk1"/>
              </a:buClr>
              <a:buSzPts val="20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4" name="Google Shape;54;p44"/>
          <p:cNvCxnSpPr/>
          <p:nvPr/>
        </p:nvCxnSpPr>
        <p:spPr>
          <a:xfrm>
            <a:off x="838200" y="1503948"/>
            <a:ext cx="10515600" cy="0"/>
          </a:xfrm>
          <a:prstGeom prst="straightConnector1">
            <a:avLst/>
          </a:prstGeom>
          <a:noFill/>
          <a:ln w="19050" cap="flat" cmpd="sng">
            <a:solidFill>
              <a:schemeClr val="accent6"/>
            </a:solidFill>
            <a:prstDash val="solid"/>
            <a:miter lim="800000"/>
            <a:headEnd type="none" w="sm" len="sm"/>
            <a:tailEnd type="none" w="sm" len="sm"/>
          </a:ln>
        </p:spPr>
      </p:cxnSp>
      <p:sp>
        <p:nvSpPr>
          <p:cNvPr id="55" name="Google Shape;55;p44"/>
          <p:cNvSpPr/>
          <p:nvPr/>
        </p:nvSpPr>
        <p:spPr>
          <a:xfrm rot="10800000">
            <a:off x="638145" y="365126"/>
            <a:ext cx="400110" cy="400110"/>
          </a:xfrm>
          <a:custGeom>
            <a:avLst/>
            <a:gdLst/>
            <a:ahLst/>
            <a:cxnLst/>
            <a:rect l="l" t="t" r="r" b="b"/>
            <a:pathLst>
              <a:path w="590352" h="590352" extrusionOk="0">
                <a:moveTo>
                  <a:pt x="0" y="590352"/>
                </a:moveTo>
                <a:lnTo>
                  <a:pt x="0" y="442434"/>
                </a:lnTo>
                <a:lnTo>
                  <a:pt x="442434" y="442434"/>
                </a:lnTo>
                <a:lnTo>
                  <a:pt x="442434" y="0"/>
                </a:lnTo>
                <a:lnTo>
                  <a:pt x="590352" y="0"/>
                </a:lnTo>
                <a:lnTo>
                  <a:pt x="590352" y="442434"/>
                </a:lnTo>
                <a:lnTo>
                  <a:pt x="590352" y="590352"/>
                </a:lnTo>
                <a:lnTo>
                  <a:pt x="442434" y="59035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9856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838200" y="1825625"/>
            <a:ext cx="10515600" cy="386006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D97A7"/>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D97A7"/>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D97A7"/>
                </a:solidFill>
                <a:latin typeface="Helvetica Neue Light"/>
                <a:ea typeface="Helvetica Neue Light"/>
                <a:cs typeface="Helvetica Neue Light"/>
                <a:sym typeface="Helvetica Neue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D97A7"/>
                </a:solidFill>
                <a:latin typeface="Helvetica Neue Light"/>
                <a:ea typeface="Helvetica Neue Light"/>
                <a:cs typeface="Helvetica Neue Light"/>
                <a:sym typeface="Helvetica Neue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D97A7"/>
                </a:solidFill>
                <a:latin typeface="Helvetica Neue Light"/>
                <a:ea typeface="Helvetica Neue Light"/>
                <a:cs typeface="Helvetica Neue Light"/>
                <a:sym typeface="Helvetica Neue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D97A7"/>
                </a:solidFill>
                <a:latin typeface="Helvetica Neue Light"/>
                <a:ea typeface="Helvetica Neue Light"/>
                <a:cs typeface="Helvetica Neue Light"/>
                <a:sym typeface="Helvetica Neue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D97A7"/>
                </a:solidFill>
                <a:latin typeface="Helvetica Neue Light"/>
                <a:ea typeface="Helvetica Neue Light"/>
                <a:cs typeface="Helvetica Neue Light"/>
                <a:sym typeface="Helvetica Neue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D97A7"/>
                </a:solidFill>
                <a:latin typeface="Helvetica Neue Light"/>
                <a:ea typeface="Helvetica Neue Light"/>
                <a:cs typeface="Helvetica Neue Light"/>
                <a:sym typeface="Helvetica Neue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D97A7"/>
                </a:solidFill>
                <a:latin typeface="Helvetica Neue Light"/>
                <a:ea typeface="Helvetica Neue Light"/>
                <a:cs typeface="Helvetica Neue Light"/>
                <a:sym typeface="Helvetica Neue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D97A7"/>
                </a:solidFill>
                <a:latin typeface="Helvetica Neue Light"/>
                <a:ea typeface="Helvetica Neue Light"/>
                <a:cs typeface="Helvetica Neue Light"/>
                <a:sym typeface="Helvetica Neue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D97A7"/>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0"/>
          <p:cNvSpPr txBox="1"/>
          <p:nvPr/>
        </p:nvSpPr>
        <p:spPr>
          <a:xfrm>
            <a:off x="8382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9/29/22</a:t>
            </a:r>
            <a:endParaRPr sz="1800" b="0" i="0" u="none" strike="noStrike" cap="none">
              <a:solidFill>
                <a:schemeClr val="dk1"/>
              </a:solidFill>
              <a:latin typeface="Calibri"/>
              <a:ea typeface="Calibri"/>
              <a:cs typeface="Calibri"/>
              <a:sym typeface="Calibri"/>
            </a:endParaRPr>
          </a:p>
        </p:txBody>
      </p:sp>
      <p:sp>
        <p:nvSpPr>
          <p:cNvPr id="16" name="Google Shape;16;p40"/>
          <p:cNvSpPr txBox="1"/>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a:t>
            </a:fld>
            <a:endParaRPr sz="1800" b="0" i="0" u="none" strike="noStrike" cap="none">
              <a:solidFill>
                <a:schemeClr val="dk1"/>
              </a:solidFill>
              <a:latin typeface="Calibri"/>
              <a:ea typeface="Calibri"/>
              <a:cs typeface="Calibri"/>
              <a:sym typeface="Calibri"/>
            </a:endParaRPr>
          </a:p>
        </p:txBody>
      </p:sp>
      <p:sp>
        <p:nvSpPr>
          <p:cNvPr id="17" name="Google Shape;17;p40"/>
          <p:cNvSpPr/>
          <p:nvPr/>
        </p:nvSpPr>
        <p:spPr>
          <a:xfrm>
            <a:off x="0" y="6176963"/>
            <a:ext cx="12192000" cy="681037"/>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chemeClr val="accent2"/>
          </a:solidFill>
          <a:ln>
            <a:noFill/>
          </a:ln>
        </p:spPr>
      </p:sp>
      <p:sp>
        <p:nvSpPr>
          <p:cNvPr id="18" name="Google Shape;18;p40"/>
          <p:cNvSpPr/>
          <p:nvPr/>
        </p:nvSpPr>
        <p:spPr>
          <a:xfrm>
            <a:off x="0" y="6278547"/>
            <a:ext cx="12192000" cy="579453"/>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chemeClr val="dk2"/>
          </a:solidFill>
          <a:ln>
            <a:noFill/>
          </a:ln>
        </p:spPr>
      </p:sp>
      <p:sp>
        <p:nvSpPr>
          <p:cNvPr id="19" name="Google Shape;19;p40"/>
          <p:cNvSpPr/>
          <p:nvPr/>
        </p:nvSpPr>
        <p:spPr>
          <a:xfrm>
            <a:off x="0" y="6356350"/>
            <a:ext cx="12192000" cy="501650"/>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chemeClr val="dk1"/>
          </a:solidFill>
          <a:ln>
            <a:noFill/>
          </a:ln>
        </p:spPr>
      </p:sp>
      <p:sp>
        <p:nvSpPr>
          <p:cNvPr id="20" name="Google Shape;20;p40"/>
          <p:cNvSpPr txBox="1"/>
          <p:nvPr/>
        </p:nvSpPr>
        <p:spPr>
          <a:xfrm>
            <a:off x="455657" y="6517481"/>
            <a:ext cx="11280687" cy="179059"/>
          </a:xfrm>
          <a:prstGeom prst="rect">
            <a:avLst/>
          </a:prstGeom>
          <a:noFill/>
          <a:ln>
            <a:noFill/>
          </a:ln>
        </p:spPr>
        <p:txBody>
          <a:bodyPr spcFirstLastPara="1" wrap="square" lIns="0" tIns="18000" rIns="0" bIns="0" anchor="t" anchorCtr="0">
            <a:noAutofit/>
          </a:bodyPr>
          <a:lstStyle/>
          <a:p>
            <a:pPr marL="0" marR="0" lvl="0" indent="0" algn="l" rtl="0">
              <a:lnSpc>
                <a:spcPct val="84375"/>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OVERDOSE RESPONSE STRATEGY          </a:t>
            </a:r>
            <a:r>
              <a:rPr lang="en-US" sz="1600" b="0" i="0" u="none" strike="noStrike" cap="none">
                <a:solidFill>
                  <a:schemeClr val="accent6"/>
                </a:solidFill>
                <a:latin typeface="Arial"/>
                <a:ea typeface="Arial"/>
                <a:cs typeface="Arial"/>
                <a:sym typeface="Arial"/>
              </a:rPr>
              <a:t>PUBLIC HEALTH  </a:t>
            </a:r>
            <a:r>
              <a:rPr lang="en-US" sz="1600" b="0" i="0" u="none" strike="noStrike" cap="none">
                <a:solidFill>
                  <a:schemeClr val="accent1"/>
                </a:solidFill>
                <a:latin typeface="Arial"/>
                <a:ea typeface="Arial"/>
                <a:cs typeface="Arial"/>
                <a:sym typeface="Arial"/>
              </a:rPr>
              <a:t>|</a:t>
            </a:r>
            <a:r>
              <a:rPr lang="en-US" sz="1600" b="0" i="0" u="none" strike="noStrike" cap="none">
                <a:solidFill>
                  <a:srgbClr val="FFFFFF"/>
                </a:solidFill>
                <a:latin typeface="Arial"/>
                <a:ea typeface="Arial"/>
                <a:cs typeface="Arial"/>
                <a:sym typeface="Arial"/>
              </a:rPr>
              <a:t>  </a:t>
            </a:r>
            <a:r>
              <a:rPr lang="en-US" sz="1600" b="0" i="0" u="none" strike="noStrike" cap="none">
                <a:solidFill>
                  <a:schemeClr val="accent6"/>
                </a:solidFill>
                <a:latin typeface="Arial"/>
                <a:ea typeface="Arial"/>
                <a:cs typeface="Arial"/>
                <a:sym typeface="Arial"/>
              </a:rPr>
              <a:t>PUBLIC SAFETY </a:t>
            </a:r>
            <a:r>
              <a:rPr lang="en-US" sz="1600" b="0" i="0" u="none" strike="noStrike" cap="none">
                <a:solidFill>
                  <a:schemeClr val="accent1"/>
                </a:solidFill>
                <a:latin typeface="Arial"/>
                <a:ea typeface="Arial"/>
                <a:cs typeface="Arial"/>
                <a:sym typeface="Arial"/>
              </a:rPr>
              <a:t> |  </a:t>
            </a:r>
            <a:r>
              <a:rPr lang="en-US" sz="1600" b="0" i="0" u="none" strike="noStrike" cap="none">
                <a:solidFill>
                  <a:schemeClr val="accent6"/>
                </a:solidFill>
                <a:latin typeface="Arial"/>
                <a:ea typeface="Arial"/>
                <a:cs typeface="Arial"/>
                <a:sym typeface="Arial"/>
              </a:rPr>
              <a:t>PARTNERSHIP</a:t>
            </a:r>
            <a:endParaRPr sz="1400" b="0" i="0" u="none" strike="noStrike" cap="none">
              <a:solidFill>
                <a:srgbClr val="000000"/>
              </a:solidFill>
              <a:latin typeface="Arial"/>
              <a:ea typeface="Arial"/>
              <a:cs typeface="Arial"/>
              <a:sym typeface="Arial"/>
            </a:endParaRPr>
          </a:p>
        </p:txBody>
      </p:sp>
      <p:sp>
        <p:nvSpPr>
          <p:cNvPr id="21" name="Google Shape;21;p40"/>
          <p:cNvSpPr/>
          <p:nvPr/>
        </p:nvSpPr>
        <p:spPr>
          <a:xfrm rot="-8100000">
            <a:off x="4081226" y="6495845"/>
            <a:ext cx="220988" cy="222331"/>
          </a:xfrm>
          <a:custGeom>
            <a:avLst/>
            <a:gdLst/>
            <a:ahLst/>
            <a:cxnLst/>
            <a:rect l="l" t="t" r="r" b="b"/>
            <a:pathLst>
              <a:path w="2051223" h="2063690" extrusionOk="0">
                <a:moveTo>
                  <a:pt x="1" y="0"/>
                </a:moveTo>
                <a:lnTo>
                  <a:pt x="358348" y="0"/>
                </a:lnTo>
                <a:lnTo>
                  <a:pt x="358348" y="1705343"/>
                </a:lnTo>
                <a:lnTo>
                  <a:pt x="2051223" y="1705343"/>
                </a:lnTo>
                <a:lnTo>
                  <a:pt x="2051223" y="2063690"/>
                </a:lnTo>
                <a:lnTo>
                  <a:pt x="0" y="2063690"/>
                </a:lnTo>
                <a:lnTo>
                  <a:pt x="0" y="1705343"/>
                </a:lnTo>
                <a:lnTo>
                  <a:pt x="1" y="170534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 id="2147483661" r:id="rId2"/>
    <p:sldLayoutId id="2147483662" r:id="rId3"/>
    <p:sldLayoutId id="2147483663"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mailto:karyn.kershaw@dhw.Idaho.gov"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nationalcouncil.org/wp-content/uploads/2022/02/NC_1_DPAD_Overview_Pre-ArrestDiversion.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7"/>
          <p:cNvSpPr txBox="1">
            <a:spLocks noGrp="1"/>
          </p:cNvSpPr>
          <p:nvPr>
            <p:ph type="title"/>
          </p:nvPr>
        </p:nvSpPr>
        <p:spPr>
          <a:xfrm>
            <a:off x="1456633" y="2202307"/>
            <a:ext cx="8983732" cy="16404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5400"/>
              <a:buFont typeface="Arial"/>
              <a:buNone/>
            </a:pPr>
            <a:r>
              <a:rPr lang="en-US" dirty="0"/>
              <a:t>Idaho Law Enforcement Diversion (ILED) Initiative</a:t>
            </a:r>
            <a:endParaRPr dirty="0"/>
          </a:p>
        </p:txBody>
      </p:sp>
      <p:sp>
        <p:nvSpPr>
          <p:cNvPr id="455" name="Google Shape;455;p27"/>
          <p:cNvSpPr txBox="1">
            <a:spLocks noGrp="1"/>
          </p:cNvSpPr>
          <p:nvPr>
            <p:ph type="subTitle" idx="1"/>
          </p:nvPr>
        </p:nvSpPr>
        <p:spPr>
          <a:xfrm>
            <a:off x="1456632" y="5200887"/>
            <a:ext cx="8983731" cy="5517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dirty="0"/>
              <a:t>Idaho’s version of diversion for drug-related crimes</a:t>
            </a:r>
            <a:endParaRPr dirty="0"/>
          </a:p>
        </p:txBody>
      </p:sp>
      <p:pic>
        <p:nvPicPr>
          <p:cNvPr id="3" name="Picture 2" descr="Logo&#10;&#10;Description automatically generated">
            <a:extLst>
              <a:ext uri="{FF2B5EF4-FFF2-40B4-BE49-F238E27FC236}">
                <a16:creationId xmlns:a16="http://schemas.microsoft.com/office/drawing/2014/main" id="{CBEFBAE6-8980-DC82-233E-171322BFA3C9}"/>
              </a:ext>
            </a:extLst>
          </p:cNvPr>
          <p:cNvPicPr>
            <a:picLocks noChangeAspect="1"/>
          </p:cNvPicPr>
          <p:nvPr/>
        </p:nvPicPr>
        <p:blipFill>
          <a:blip r:embed="rId3"/>
          <a:stretch>
            <a:fillRect/>
          </a:stretch>
        </p:blipFill>
        <p:spPr>
          <a:xfrm>
            <a:off x="9190300" y="202978"/>
            <a:ext cx="2706551" cy="27057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6" name="Google Shape;396;p20">
            <a:extLst>
              <a:ext uri="{FF2B5EF4-FFF2-40B4-BE49-F238E27FC236}">
                <a16:creationId xmlns:a16="http://schemas.microsoft.com/office/drawing/2014/main" id="{B3A10912-913F-3D01-5F40-6BCC8E8B43B0}"/>
              </a:ext>
            </a:extLst>
          </p:cNvPr>
          <p:cNvSpPr txBox="1">
            <a:spLocks noGrp="1"/>
          </p:cNvSpPr>
          <p:nvPr>
            <p:ph type="title"/>
          </p:nvPr>
        </p:nvSpPr>
        <p:spPr>
          <a:xfrm>
            <a:off x="838200" y="280061"/>
            <a:ext cx="10515600" cy="11382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sz="3600" dirty="0"/>
              <a:t>Eligibility Criteria Example – Shoshone County</a:t>
            </a:r>
            <a:endParaRPr sz="3600" dirty="0"/>
          </a:p>
        </p:txBody>
      </p:sp>
      <p:graphicFrame>
        <p:nvGraphicFramePr>
          <p:cNvPr id="2" name="Table 1">
            <a:extLst>
              <a:ext uri="{FF2B5EF4-FFF2-40B4-BE49-F238E27FC236}">
                <a16:creationId xmlns:a16="http://schemas.microsoft.com/office/drawing/2014/main" id="{4B416738-CE63-985D-004F-40667CE80566}"/>
              </a:ext>
            </a:extLst>
          </p:cNvPr>
          <p:cNvGraphicFramePr>
            <a:graphicFrameLocks noGrp="1"/>
          </p:cNvGraphicFramePr>
          <p:nvPr>
            <p:extLst>
              <p:ext uri="{D42A27DB-BD31-4B8C-83A1-F6EECF244321}">
                <p14:modId xmlns:p14="http://schemas.microsoft.com/office/powerpoint/2010/main" val="2227813017"/>
              </p:ext>
            </p:extLst>
          </p:nvPr>
        </p:nvGraphicFramePr>
        <p:xfrm>
          <a:off x="838199" y="1200085"/>
          <a:ext cx="10515600" cy="4477698"/>
        </p:xfrm>
        <a:graphic>
          <a:graphicData uri="http://schemas.openxmlformats.org/drawingml/2006/table">
            <a:tbl>
              <a:tblPr/>
              <a:tblGrid>
                <a:gridCol w="2246524">
                  <a:extLst>
                    <a:ext uri="{9D8B030D-6E8A-4147-A177-3AD203B41FA5}">
                      <a16:colId xmlns:a16="http://schemas.microsoft.com/office/drawing/2014/main" val="680772068"/>
                    </a:ext>
                  </a:extLst>
                </a:gridCol>
                <a:gridCol w="3844887">
                  <a:extLst>
                    <a:ext uri="{9D8B030D-6E8A-4147-A177-3AD203B41FA5}">
                      <a16:colId xmlns:a16="http://schemas.microsoft.com/office/drawing/2014/main" val="1227168793"/>
                    </a:ext>
                  </a:extLst>
                </a:gridCol>
                <a:gridCol w="4424189">
                  <a:extLst>
                    <a:ext uri="{9D8B030D-6E8A-4147-A177-3AD203B41FA5}">
                      <a16:colId xmlns:a16="http://schemas.microsoft.com/office/drawing/2014/main" val="906941629"/>
                    </a:ext>
                  </a:extLst>
                </a:gridCol>
              </a:tblGrid>
              <a:tr h="711606">
                <a:tc>
                  <a:txBody>
                    <a:bodyPr/>
                    <a:lstStyle/>
                    <a:p>
                      <a:pPr rtl="0" fontAlgn="t">
                        <a:spcBef>
                          <a:spcPts val="0"/>
                        </a:spcBef>
                        <a:spcAft>
                          <a:spcPts val="0"/>
                        </a:spcAft>
                      </a:pPr>
                      <a:r>
                        <a:rPr lang="en-US" sz="1400" b="1" i="0" u="none" strike="noStrike" cap="small" dirty="0">
                          <a:solidFill>
                            <a:schemeClr val="tx1"/>
                          </a:solidFill>
                          <a:effectLst/>
                          <a:latin typeface="Montserrat" panose="00000500000000000000" pitchFamily="2" charset="0"/>
                        </a:rPr>
                        <a:t>QUALIFYING OFFENSES: </a:t>
                      </a:r>
                      <a:endParaRPr lang="en-US" sz="2400" b="1" dirty="0">
                        <a:solidFill>
                          <a:schemeClr val="tx1"/>
                        </a:solidFill>
                        <a:effectLst/>
                      </a:endParaRPr>
                    </a:p>
                  </a:txBody>
                  <a:tcPr marL="74445" marR="55834" marT="22230" marB="222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2">
                  <a:txBody>
                    <a:bodyPr/>
                    <a:lstStyle/>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Any felony offense for use or abuse of a controlled substance was a primary factor in the offense</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Unlawful possession of a controlled substance</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Unlawful possession of paraphernalia</a:t>
                      </a:r>
                    </a:p>
                  </a:txBody>
                  <a:tcPr marL="74445" marR="55834" marT="22230" marB="2223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US"/>
                    </a:p>
                  </a:txBody>
                  <a:tcPr/>
                </a:tc>
                <a:extLst>
                  <a:ext uri="{0D108BD9-81ED-4DB2-BD59-A6C34878D82A}">
                    <a16:rowId xmlns:a16="http://schemas.microsoft.com/office/drawing/2014/main" val="2757649649"/>
                  </a:ext>
                </a:extLst>
              </a:tr>
              <a:tr h="607056">
                <a:tc>
                  <a:txBody>
                    <a:bodyPr/>
                    <a:lstStyle/>
                    <a:p>
                      <a:pPr rtl="0" fontAlgn="t">
                        <a:spcBef>
                          <a:spcPts val="0"/>
                        </a:spcBef>
                        <a:spcAft>
                          <a:spcPts val="0"/>
                        </a:spcAft>
                      </a:pPr>
                      <a:r>
                        <a:rPr lang="en-US" sz="1400" b="1" i="0" u="none" strike="noStrike" cap="small" dirty="0">
                          <a:solidFill>
                            <a:schemeClr val="tx1"/>
                          </a:solidFill>
                          <a:effectLst/>
                          <a:latin typeface="Montserrat" panose="00000500000000000000" pitchFamily="2" charset="0"/>
                        </a:rPr>
                        <a:t>DISQUALIFIERS FROM ELIGIBILITY: </a:t>
                      </a:r>
                      <a:endParaRPr lang="en-US" sz="2400" b="1" dirty="0">
                        <a:solidFill>
                          <a:schemeClr val="tx1"/>
                        </a:solidFill>
                        <a:effectLst/>
                      </a:endParaRPr>
                    </a:p>
                  </a:txBody>
                  <a:tcPr marL="74445" marR="55834" marT="22230" marB="222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Crimes involving a firearm</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Offenses committed by minors</a:t>
                      </a:r>
                    </a:p>
                  </a:txBody>
                  <a:tcPr marL="74445" marR="55834" marT="22230" marB="222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Trafficking in controlled substances</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Possession with intent to deliver</a:t>
                      </a:r>
                    </a:p>
                  </a:txBody>
                  <a:tcPr marL="74445" marR="55834" marT="22230" marB="222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01796158"/>
                  </a:ext>
                </a:extLst>
              </a:tr>
              <a:tr h="1377671">
                <a:tc>
                  <a:txBody>
                    <a:bodyPr/>
                    <a:lstStyle/>
                    <a:p>
                      <a:pPr rtl="0" fontAlgn="t">
                        <a:spcBef>
                          <a:spcPts val="0"/>
                        </a:spcBef>
                        <a:spcAft>
                          <a:spcPts val="0"/>
                        </a:spcAft>
                      </a:pPr>
                      <a:r>
                        <a:rPr lang="en-US" sz="1400" b="1" i="0" u="none" strike="noStrike" cap="small" dirty="0">
                          <a:solidFill>
                            <a:schemeClr val="tx1"/>
                          </a:solidFill>
                          <a:effectLst/>
                          <a:latin typeface="Montserrat" panose="00000500000000000000" pitchFamily="2" charset="0"/>
                        </a:rPr>
                        <a:t>FACTORS </a:t>
                      </a:r>
                      <a:r>
                        <a:rPr lang="en-US" sz="1400" b="1" i="0" u="sng" cap="small" dirty="0">
                          <a:solidFill>
                            <a:schemeClr val="tx1"/>
                          </a:solidFill>
                          <a:effectLst/>
                          <a:latin typeface="Montserrat" panose="00000500000000000000" pitchFamily="2" charset="0"/>
                        </a:rPr>
                        <a:t>DECREASING </a:t>
                      </a:r>
                      <a:r>
                        <a:rPr lang="en-US" sz="1400" b="1" i="0" u="none" strike="noStrike" cap="small" dirty="0">
                          <a:solidFill>
                            <a:schemeClr val="tx1"/>
                          </a:solidFill>
                          <a:effectLst/>
                          <a:latin typeface="Montserrat" panose="00000500000000000000" pitchFamily="2" charset="0"/>
                        </a:rPr>
                        <a:t>COMPETITIVENESS FOR ELIGIBILITY:*</a:t>
                      </a:r>
                      <a:endParaRPr lang="en-US" sz="2400" b="1" dirty="0">
                        <a:solidFill>
                          <a:schemeClr val="tx1"/>
                        </a:solidFill>
                        <a:effectLst/>
                      </a:endParaRPr>
                    </a:p>
                  </a:txBody>
                  <a:tcPr marL="74445" marR="55834" marT="22230" marB="222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DUIs</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Crime of violence or personal injury (crime with victim)</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Currently on probation or parole</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Registered sex offenders</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Confidential Informants</a:t>
                      </a:r>
                    </a:p>
                  </a:txBody>
                  <a:tcPr marL="74445" marR="55834" marT="22230" marB="222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Active “Protection Order” or ”No Contact Order”</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Prior felony convictions within the past 10 years</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New disqualifying charge while in ILED</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Evasion of Law Enforcement or dishonesty about possession at the time of initial contact</a:t>
                      </a:r>
                    </a:p>
                  </a:txBody>
                  <a:tcPr marL="74445" marR="55834" marT="22230" marB="222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1048449"/>
                  </a:ext>
                </a:extLst>
              </a:tr>
              <a:tr h="1781365">
                <a:tc>
                  <a:txBody>
                    <a:bodyPr/>
                    <a:lstStyle/>
                    <a:p>
                      <a:pPr rtl="0" fontAlgn="t">
                        <a:spcBef>
                          <a:spcPts val="0"/>
                        </a:spcBef>
                        <a:spcAft>
                          <a:spcPts val="0"/>
                        </a:spcAft>
                      </a:pPr>
                      <a:r>
                        <a:rPr lang="en-US" sz="1400" b="1" i="0" u="none" strike="noStrike" cap="small" dirty="0">
                          <a:solidFill>
                            <a:schemeClr val="tx1"/>
                          </a:solidFill>
                          <a:effectLst/>
                          <a:latin typeface="Montserrat" panose="00000500000000000000" pitchFamily="2" charset="0"/>
                        </a:rPr>
                        <a:t>FACTORS </a:t>
                      </a:r>
                      <a:r>
                        <a:rPr lang="en-US" sz="1400" b="1" i="0" u="sng" cap="small" dirty="0">
                          <a:solidFill>
                            <a:schemeClr val="tx1"/>
                          </a:solidFill>
                          <a:effectLst/>
                          <a:latin typeface="Montserrat" panose="00000500000000000000" pitchFamily="2" charset="0"/>
                        </a:rPr>
                        <a:t>INCREASING </a:t>
                      </a:r>
                      <a:r>
                        <a:rPr lang="en-US" sz="1400" b="1" i="0" u="none" strike="noStrike" cap="small" dirty="0">
                          <a:solidFill>
                            <a:schemeClr val="tx1"/>
                          </a:solidFill>
                          <a:effectLst/>
                          <a:latin typeface="Montserrat" panose="00000500000000000000" pitchFamily="2" charset="0"/>
                        </a:rPr>
                        <a:t> </a:t>
                      </a:r>
                      <a:endParaRPr lang="en-US" sz="2400" b="1" dirty="0">
                        <a:solidFill>
                          <a:schemeClr val="tx1"/>
                        </a:solidFill>
                        <a:effectLst/>
                      </a:endParaRPr>
                    </a:p>
                    <a:p>
                      <a:pPr rtl="0" fontAlgn="t">
                        <a:spcBef>
                          <a:spcPts val="0"/>
                        </a:spcBef>
                        <a:spcAft>
                          <a:spcPts val="0"/>
                        </a:spcAft>
                      </a:pPr>
                      <a:r>
                        <a:rPr lang="en-US" sz="1400" b="1" i="0" u="none" strike="noStrike" cap="small" dirty="0">
                          <a:solidFill>
                            <a:schemeClr val="tx1"/>
                          </a:solidFill>
                          <a:effectLst/>
                          <a:latin typeface="Montserrat" panose="00000500000000000000" pitchFamily="2" charset="0"/>
                        </a:rPr>
                        <a:t>COMPETITIVENESS FOR ELIGIBILITY:</a:t>
                      </a:r>
                      <a:endParaRPr lang="en-US" sz="2400" b="1" dirty="0">
                        <a:solidFill>
                          <a:schemeClr val="tx1"/>
                        </a:solidFill>
                        <a:effectLst/>
                      </a:endParaRPr>
                    </a:p>
                  </a:txBody>
                  <a:tcPr marL="74445" marR="55834" marT="22230" marB="222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Ties to the community</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Peer / family / social support systems in place</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Minimum felony level criminal history</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Cooperation with law enforcement and/or investigative processes</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Stable housing</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Lawful employment</a:t>
                      </a:r>
                    </a:p>
                  </a:txBody>
                  <a:tcPr marL="74445" marR="55834" marT="22230" marB="222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Active civic service engagement</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Previous success in diversion and/or specialty treatment courts </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Previous successful completion of probation </a:t>
                      </a:r>
                    </a:p>
                    <a:p>
                      <a:pPr marL="171450" indent="-171450" rtl="0" fontAlgn="base">
                        <a:spcBef>
                          <a:spcPts val="0"/>
                        </a:spcBef>
                        <a:spcAft>
                          <a:spcPts val="400"/>
                        </a:spcAft>
                        <a:buFont typeface="Arial" panose="020B0604020202020204" pitchFamily="34" charset="0"/>
                        <a:buChar char="•"/>
                      </a:pPr>
                      <a:r>
                        <a:rPr lang="en-US" sz="1200" b="0" i="0" u="none" strike="noStrike" dirty="0">
                          <a:solidFill>
                            <a:srgbClr val="000000"/>
                          </a:solidFill>
                          <a:effectLst/>
                          <a:latin typeface="Montserrat" panose="00000500000000000000" pitchFamily="2" charset="0"/>
                        </a:rPr>
                        <a:t>Honesty with Law Enforcement about possession at the time of initial contact</a:t>
                      </a:r>
                    </a:p>
                  </a:txBody>
                  <a:tcPr marL="74445" marR="55834" marT="22230" marB="222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025108"/>
                  </a:ext>
                </a:extLst>
              </a:tr>
            </a:tbl>
          </a:graphicData>
        </a:graphic>
      </p:graphicFrame>
      <p:sp>
        <p:nvSpPr>
          <p:cNvPr id="3" name="TextBox 2">
            <a:extLst>
              <a:ext uri="{FF2B5EF4-FFF2-40B4-BE49-F238E27FC236}">
                <a16:creationId xmlns:a16="http://schemas.microsoft.com/office/drawing/2014/main" id="{09939F44-36A7-FF75-8413-27BE501D2940}"/>
              </a:ext>
            </a:extLst>
          </p:cNvPr>
          <p:cNvSpPr txBox="1"/>
          <p:nvPr/>
        </p:nvSpPr>
        <p:spPr>
          <a:xfrm>
            <a:off x="838199" y="5762843"/>
            <a:ext cx="10515600" cy="369332"/>
          </a:xfrm>
          <a:prstGeom prst="rect">
            <a:avLst/>
          </a:prstGeom>
          <a:noFill/>
        </p:spPr>
        <p:txBody>
          <a:bodyPr wrap="square" rtlCol="0">
            <a:spAutoFit/>
          </a:bodyPr>
          <a:lstStyle/>
          <a:p>
            <a:r>
              <a:rPr lang="en-US" sz="1800" dirty="0">
                <a:solidFill>
                  <a:schemeClr val="tx1"/>
                </a:solidFill>
              </a:rPr>
              <a:t>Referrals are considered on a case-by-case basis. </a:t>
            </a:r>
          </a:p>
        </p:txBody>
      </p:sp>
    </p:spTree>
    <p:extLst>
      <p:ext uri="{BB962C8B-B14F-4D97-AF65-F5344CB8AC3E}">
        <p14:creationId xmlns:p14="http://schemas.microsoft.com/office/powerpoint/2010/main" val="302500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3ABB0-BA71-0BCB-B6ED-5907C6CDE81A}"/>
              </a:ext>
            </a:extLst>
          </p:cNvPr>
          <p:cNvSpPr>
            <a:spLocks noGrp="1"/>
          </p:cNvSpPr>
          <p:nvPr>
            <p:ph type="body" idx="1"/>
          </p:nvPr>
        </p:nvSpPr>
        <p:spPr>
          <a:xfrm>
            <a:off x="838200" y="1815929"/>
            <a:ext cx="5117432" cy="3171707"/>
          </a:xfrm>
        </p:spPr>
        <p:txBody>
          <a:bodyPr/>
          <a:lstStyle/>
          <a:p>
            <a:r>
              <a:rPr lang="en-US" b="1" dirty="0"/>
              <a:t>Pre-Arrest / Law Enforcement Diversion</a:t>
            </a:r>
          </a:p>
          <a:p>
            <a:pPr lvl="1"/>
            <a:r>
              <a:rPr lang="en-US" dirty="0"/>
              <a:t>Law enforcement identifies a potential candidate at the scene and gives them instructions to contact the ILED case manager with a certain time period. </a:t>
            </a:r>
          </a:p>
          <a:p>
            <a:pPr lvl="1"/>
            <a:r>
              <a:rPr lang="en-US" dirty="0"/>
              <a:t>Intake with Case Manager and Assessment with Treatment Provider.</a:t>
            </a:r>
          </a:p>
          <a:p>
            <a:endParaRPr lang="en-US" dirty="0"/>
          </a:p>
        </p:txBody>
      </p:sp>
      <p:sp>
        <p:nvSpPr>
          <p:cNvPr id="3" name="Text Placeholder 2">
            <a:extLst>
              <a:ext uri="{FF2B5EF4-FFF2-40B4-BE49-F238E27FC236}">
                <a16:creationId xmlns:a16="http://schemas.microsoft.com/office/drawing/2014/main" id="{A1E8E39F-DC31-29C4-679E-A7075AEA4B78}"/>
              </a:ext>
            </a:extLst>
          </p:cNvPr>
          <p:cNvSpPr>
            <a:spLocks noGrp="1"/>
          </p:cNvSpPr>
          <p:nvPr>
            <p:ph type="body" idx="2"/>
          </p:nvPr>
        </p:nvSpPr>
        <p:spPr>
          <a:xfrm>
            <a:off x="6236370" y="1844966"/>
            <a:ext cx="5117432" cy="2895512"/>
          </a:xfrm>
        </p:spPr>
        <p:txBody>
          <a:bodyPr/>
          <a:lstStyle/>
          <a:p>
            <a:r>
              <a:rPr lang="en-US" b="1" dirty="0"/>
              <a:t>Pre-Trial / Prosecutor Diversion</a:t>
            </a:r>
          </a:p>
          <a:p>
            <a:pPr lvl="1"/>
            <a:r>
              <a:rPr lang="en-US" dirty="0"/>
              <a:t>Individual is taken into custody and Prosecuting Attorney reviews their case, with input from law enforcement. </a:t>
            </a:r>
          </a:p>
          <a:p>
            <a:pPr lvl="1"/>
            <a:r>
              <a:rPr lang="en-US" dirty="0"/>
              <a:t>Intake with Case Manager and Assessment with Treatment Provider. </a:t>
            </a:r>
          </a:p>
        </p:txBody>
      </p:sp>
      <p:sp>
        <p:nvSpPr>
          <p:cNvPr id="4" name="Title 3">
            <a:extLst>
              <a:ext uri="{FF2B5EF4-FFF2-40B4-BE49-F238E27FC236}">
                <a16:creationId xmlns:a16="http://schemas.microsoft.com/office/drawing/2014/main" id="{9FDF5D47-AC2F-6A00-E92F-29898A40F4B0}"/>
              </a:ext>
            </a:extLst>
          </p:cNvPr>
          <p:cNvSpPr>
            <a:spLocks noGrp="1"/>
          </p:cNvSpPr>
          <p:nvPr>
            <p:ph type="title"/>
          </p:nvPr>
        </p:nvSpPr>
        <p:spPr/>
        <p:txBody>
          <a:bodyPr/>
          <a:lstStyle/>
          <a:p>
            <a:r>
              <a:rPr lang="en-US" dirty="0"/>
              <a:t>Referral Procedures</a:t>
            </a:r>
          </a:p>
        </p:txBody>
      </p:sp>
    </p:spTree>
    <p:extLst>
      <p:ext uri="{BB962C8B-B14F-4D97-AF65-F5344CB8AC3E}">
        <p14:creationId xmlns:p14="http://schemas.microsoft.com/office/powerpoint/2010/main" val="374550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DF5D47-AC2F-6A00-E92F-29898A40F4B0}"/>
              </a:ext>
            </a:extLst>
          </p:cNvPr>
          <p:cNvSpPr>
            <a:spLocks noGrp="1"/>
          </p:cNvSpPr>
          <p:nvPr>
            <p:ph type="title"/>
          </p:nvPr>
        </p:nvSpPr>
        <p:spPr/>
        <p:txBody>
          <a:bodyPr/>
          <a:lstStyle/>
          <a:p>
            <a:r>
              <a:rPr lang="en-US" dirty="0"/>
              <a:t>Treatment</a:t>
            </a:r>
          </a:p>
        </p:txBody>
      </p:sp>
      <p:sp>
        <p:nvSpPr>
          <p:cNvPr id="6" name="Text Placeholder 5">
            <a:extLst>
              <a:ext uri="{FF2B5EF4-FFF2-40B4-BE49-F238E27FC236}">
                <a16:creationId xmlns:a16="http://schemas.microsoft.com/office/drawing/2014/main" id="{D4C8EC05-0100-02D1-BBE9-153BA3335AA8}"/>
              </a:ext>
            </a:extLst>
          </p:cNvPr>
          <p:cNvSpPr>
            <a:spLocks noGrp="1"/>
          </p:cNvSpPr>
          <p:nvPr>
            <p:ph type="body" idx="1"/>
          </p:nvPr>
        </p:nvSpPr>
        <p:spPr>
          <a:xfrm>
            <a:off x="838200" y="1524230"/>
            <a:ext cx="10515600" cy="3809539"/>
          </a:xfrm>
        </p:spPr>
        <p:txBody>
          <a:bodyPr/>
          <a:lstStyle/>
          <a:p>
            <a:r>
              <a:rPr lang="en-US" dirty="0"/>
              <a:t>Case manager helps participants sign up for medical insurance during intake.  </a:t>
            </a:r>
          </a:p>
          <a:p>
            <a:pPr marL="50800" indent="0">
              <a:buNone/>
            </a:pPr>
            <a:endParaRPr lang="en-US" dirty="0"/>
          </a:p>
          <a:p>
            <a:r>
              <a:rPr lang="en-US" dirty="0"/>
              <a:t>Local treatment providers are often able to expedite treatment access for this population.</a:t>
            </a:r>
          </a:p>
          <a:p>
            <a:pPr marL="50800" indent="0">
              <a:buNone/>
            </a:pPr>
            <a:endParaRPr lang="en-US" dirty="0"/>
          </a:p>
          <a:p>
            <a:r>
              <a:rPr lang="en-US" dirty="0"/>
              <a:t>Providers provide progress updates at ILED meetings.</a:t>
            </a:r>
          </a:p>
          <a:p>
            <a:pPr marL="50800" indent="0">
              <a:buNone/>
            </a:pPr>
            <a:endParaRPr lang="en-US" dirty="0"/>
          </a:p>
          <a:p>
            <a:r>
              <a:rPr lang="en-US" dirty="0"/>
              <a:t>ILED programs strive to provide all SUD treatment modalities. </a:t>
            </a:r>
          </a:p>
          <a:p>
            <a:pPr marL="50800" indent="0">
              <a:buNone/>
            </a:pPr>
            <a:endParaRPr lang="en-US" dirty="0"/>
          </a:p>
          <a:p>
            <a:r>
              <a:rPr lang="en-US" dirty="0"/>
              <a:t>Referrals made for other medical care as needed. </a:t>
            </a:r>
          </a:p>
        </p:txBody>
      </p:sp>
    </p:spTree>
    <p:extLst>
      <p:ext uri="{BB962C8B-B14F-4D97-AF65-F5344CB8AC3E}">
        <p14:creationId xmlns:p14="http://schemas.microsoft.com/office/powerpoint/2010/main" val="339234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4" name="Text Placeholder 3">
            <a:extLst>
              <a:ext uri="{FF2B5EF4-FFF2-40B4-BE49-F238E27FC236}">
                <a16:creationId xmlns:a16="http://schemas.microsoft.com/office/drawing/2014/main" id="{98841D6C-F21D-030F-6A7F-2720FC76844E}"/>
              </a:ext>
            </a:extLst>
          </p:cNvPr>
          <p:cNvSpPr>
            <a:spLocks noGrp="1"/>
          </p:cNvSpPr>
          <p:nvPr>
            <p:ph type="body" idx="1"/>
          </p:nvPr>
        </p:nvSpPr>
        <p:spPr>
          <a:xfrm>
            <a:off x="6096000" y="1680946"/>
            <a:ext cx="5117432" cy="3809539"/>
          </a:xfrm>
        </p:spPr>
        <p:txBody>
          <a:bodyPr>
            <a:noAutofit/>
          </a:bodyPr>
          <a:lstStyle/>
          <a:p>
            <a:r>
              <a:rPr lang="en-US" sz="2200" b="1" dirty="0"/>
              <a:t>Dismissal</a:t>
            </a:r>
            <a:r>
              <a:rPr lang="en-US" sz="2400" dirty="0"/>
              <a:t>: </a:t>
            </a:r>
          </a:p>
          <a:p>
            <a:pPr lvl="1">
              <a:spcBef>
                <a:spcPts val="1200"/>
              </a:spcBef>
            </a:pPr>
            <a:r>
              <a:rPr lang="en-US" sz="2000" dirty="0"/>
              <a:t>May be due to lack of follow-through or communication with ILED team, multiple missed appointments, or serious violations of the signed Behavior Contract.</a:t>
            </a:r>
            <a:endParaRPr lang="en-US" sz="1600" dirty="0"/>
          </a:p>
          <a:p>
            <a:pPr lvl="1">
              <a:spcBef>
                <a:spcPts val="1200"/>
              </a:spcBef>
            </a:pPr>
            <a:r>
              <a:rPr lang="en-US" sz="2000" dirty="0"/>
              <a:t>Entire ILED team votes and there must be a majority vote to dismiss. </a:t>
            </a:r>
          </a:p>
          <a:p>
            <a:pPr lvl="1">
              <a:spcBef>
                <a:spcPts val="1200"/>
              </a:spcBef>
            </a:pPr>
            <a:r>
              <a:rPr lang="en-US" sz="2000" dirty="0"/>
              <a:t>Law enforcement and Prosecuting Attorney proceed with charges.</a:t>
            </a:r>
          </a:p>
          <a:p>
            <a:pPr lvl="1">
              <a:spcBef>
                <a:spcPts val="1200"/>
              </a:spcBef>
            </a:pPr>
            <a:r>
              <a:rPr lang="en-US" sz="2000" dirty="0"/>
              <a:t>Participant can continue in treatment even if they are dismissed from ILED.</a:t>
            </a:r>
          </a:p>
        </p:txBody>
      </p:sp>
      <p:sp>
        <p:nvSpPr>
          <p:cNvPr id="5" name="Text Placeholder 4">
            <a:extLst>
              <a:ext uri="{FF2B5EF4-FFF2-40B4-BE49-F238E27FC236}">
                <a16:creationId xmlns:a16="http://schemas.microsoft.com/office/drawing/2014/main" id="{E40199F4-D790-04A6-90BB-A8C077048441}"/>
              </a:ext>
            </a:extLst>
          </p:cNvPr>
          <p:cNvSpPr>
            <a:spLocks noGrp="1"/>
          </p:cNvSpPr>
          <p:nvPr>
            <p:ph type="body" idx="2"/>
          </p:nvPr>
        </p:nvSpPr>
        <p:spPr>
          <a:xfrm>
            <a:off x="978568" y="1680947"/>
            <a:ext cx="5117432" cy="3809539"/>
          </a:xfrm>
        </p:spPr>
        <p:txBody>
          <a:bodyPr>
            <a:normAutofit/>
          </a:bodyPr>
          <a:lstStyle/>
          <a:p>
            <a:r>
              <a:rPr lang="en-US" sz="2200" b="1" dirty="0"/>
              <a:t>Graduation</a:t>
            </a:r>
            <a:r>
              <a:rPr lang="en-US" sz="2400" dirty="0"/>
              <a:t>: </a:t>
            </a:r>
          </a:p>
          <a:p>
            <a:pPr lvl="1">
              <a:spcBef>
                <a:spcPts val="1200"/>
              </a:spcBef>
            </a:pPr>
            <a:r>
              <a:rPr lang="en-US" sz="2000" dirty="0"/>
              <a:t>Complete program in ~12 months</a:t>
            </a:r>
          </a:p>
          <a:p>
            <a:pPr lvl="1">
              <a:spcBef>
                <a:spcPts val="1200"/>
              </a:spcBef>
            </a:pPr>
            <a:r>
              <a:rPr lang="en-US" sz="2000" dirty="0"/>
              <a:t>Abstinence is not necessarily required for participation in ILED, but participant must have 90 days of negative UA tests prior to graduation.</a:t>
            </a:r>
          </a:p>
          <a:p>
            <a:pPr lvl="1">
              <a:spcBef>
                <a:spcPts val="1200"/>
              </a:spcBef>
            </a:pPr>
            <a:r>
              <a:rPr lang="en-US" sz="2000" dirty="0"/>
              <a:t>Original charges are dismissed (never filed) or reduced</a:t>
            </a:r>
          </a:p>
        </p:txBody>
      </p:sp>
      <p:sp>
        <p:nvSpPr>
          <p:cNvPr id="396" name="Google Shape;396;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Graduation and Dismissal Policies</a:t>
            </a:r>
            <a:endParaRPr dirty="0"/>
          </a:p>
        </p:txBody>
      </p:sp>
    </p:spTree>
    <p:extLst>
      <p:ext uri="{BB962C8B-B14F-4D97-AF65-F5344CB8AC3E}">
        <p14:creationId xmlns:p14="http://schemas.microsoft.com/office/powerpoint/2010/main" val="69185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87F9DC-8DB9-4FA7-486A-5BC20A24F8BC}"/>
              </a:ext>
            </a:extLst>
          </p:cNvPr>
          <p:cNvSpPr>
            <a:spLocks noGrp="1"/>
          </p:cNvSpPr>
          <p:nvPr>
            <p:ph type="title"/>
          </p:nvPr>
        </p:nvSpPr>
        <p:spPr/>
        <p:txBody>
          <a:bodyPr/>
          <a:lstStyle/>
          <a:p>
            <a:r>
              <a:rPr lang="en-US" dirty="0"/>
              <a:t>ILED By the Numbers </a:t>
            </a:r>
          </a:p>
        </p:txBody>
      </p:sp>
      <p:sp>
        <p:nvSpPr>
          <p:cNvPr id="6" name="Text Placeholder 5">
            <a:extLst>
              <a:ext uri="{FF2B5EF4-FFF2-40B4-BE49-F238E27FC236}">
                <a16:creationId xmlns:a16="http://schemas.microsoft.com/office/drawing/2014/main" id="{68856BC5-F274-F4E0-F5F1-35219CD9B4A1}"/>
              </a:ext>
            </a:extLst>
          </p:cNvPr>
          <p:cNvSpPr>
            <a:spLocks noGrp="1"/>
          </p:cNvSpPr>
          <p:nvPr>
            <p:ph type="body" idx="1"/>
          </p:nvPr>
        </p:nvSpPr>
        <p:spPr>
          <a:xfrm>
            <a:off x="838200" y="1885853"/>
            <a:ext cx="8080332" cy="3809539"/>
          </a:xfrm>
        </p:spPr>
        <p:txBody>
          <a:bodyPr/>
          <a:lstStyle/>
          <a:p>
            <a:r>
              <a:rPr lang="en-US" dirty="0"/>
              <a:t>ILED Initiatives generally have small case loads (3-5 participants at a time)</a:t>
            </a:r>
          </a:p>
          <a:p>
            <a:pPr lvl="1"/>
            <a:r>
              <a:rPr lang="en-US" dirty="0"/>
              <a:t>Narrow eligibility criteria</a:t>
            </a:r>
          </a:p>
          <a:p>
            <a:pPr lvl="1"/>
            <a:r>
              <a:rPr lang="en-US" dirty="0"/>
              <a:t>Pilot programs</a:t>
            </a:r>
          </a:p>
          <a:p>
            <a:pPr lvl="1"/>
            <a:r>
              <a:rPr lang="en-US" dirty="0"/>
              <a:t>Eligibility expansions occurring! (misdemeanor referrals, noncriminal deflection, etc.)</a:t>
            </a:r>
          </a:p>
          <a:p>
            <a:pPr marL="533400" lvl="1" indent="0">
              <a:buNone/>
            </a:pPr>
            <a:endParaRPr lang="en-US" dirty="0"/>
          </a:p>
          <a:p>
            <a:r>
              <a:rPr lang="en-US" dirty="0"/>
              <a:t>We aim to conduct a formal statewide evaluation in the future. </a:t>
            </a:r>
          </a:p>
        </p:txBody>
      </p:sp>
      <p:sp>
        <p:nvSpPr>
          <p:cNvPr id="2" name="Rectangle 1">
            <a:extLst>
              <a:ext uri="{FF2B5EF4-FFF2-40B4-BE49-F238E27FC236}">
                <a16:creationId xmlns:a16="http://schemas.microsoft.com/office/drawing/2014/main" id="{E83E8060-5E0F-A63E-337C-33FBE3792DB5}"/>
              </a:ext>
            </a:extLst>
          </p:cNvPr>
          <p:cNvSpPr/>
          <p:nvPr/>
        </p:nvSpPr>
        <p:spPr>
          <a:xfrm>
            <a:off x="9018740" y="1885853"/>
            <a:ext cx="2335060" cy="2188237"/>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tx1"/>
                </a:solidFill>
              </a:rPr>
              <a:t>ILED Graduates to Date: </a:t>
            </a:r>
          </a:p>
          <a:p>
            <a:pPr algn="ctr"/>
            <a:r>
              <a:rPr lang="en-US" sz="1800" dirty="0">
                <a:solidFill>
                  <a:schemeClr val="tx1"/>
                </a:solidFill>
              </a:rPr>
              <a:t>Nampa: 10</a:t>
            </a:r>
          </a:p>
          <a:p>
            <a:pPr algn="ctr"/>
            <a:r>
              <a:rPr lang="en-US" sz="1800" dirty="0">
                <a:solidFill>
                  <a:schemeClr val="tx1"/>
                </a:solidFill>
              </a:rPr>
              <a:t>Bonneville: 1</a:t>
            </a:r>
          </a:p>
          <a:p>
            <a:pPr algn="ctr"/>
            <a:r>
              <a:rPr lang="en-US" sz="1800" dirty="0">
                <a:solidFill>
                  <a:schemeClr val="tx1"/>
                </a:solidFill>
              </a:rPr>
              <a:t>North Idaho: 3</a:t>
            </a:r>
          </a:p>
          <a:p>
            <a:pPr algn="ctr"/>
            <a:r>
              <a:rPr lang="en-US" sz="1800" dirty="0">
                <a:solidFill>
                  <a:schemeClr val="tx1"/>
                </a:solidFill>
              </a:rPr>
              <a:t>Boise: 12</a:t>
            </a:r>
          </a:p>
        </p:txBody>
      </p:sp>
    </p:spTree>
    <p:extLst>
      <p:ext uri="{BB962C8B-B14F-4D97-AF65-F5344CB8AC3E}">
        <p14:creationId xmlns:p14="http://schemas.microsoft.com/office/powerpoint/2010/main" val="120043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5" name="Text Placeholder 4">
            <a:extLst>
              <a:ext uri="{FF2B5EF4-FFF2-40B4-BE49-F238E27FC236}">
                <a16:creationId xmlns:a16="http://schemas.microsoft.com/office/drawing/2014/main" id="{E40199F4-D790-04A6-90BB-A8C077048441}"/>
              </a:ext>
            </a:extLst>
          </p:cNvPr>
          <p:cNvSpPr>
            <a:spLocks noGrp="1"/>
          </p:cNvSpPr>
          <p:nvPr>
            <p:ph type="body" idx="2"/>
          </p:nvPr>
        </p:nvSpPr>
        <p:spPr>
          <a:xfrm>
            <a:off x="978568" y="1680947"/>
            <a:ext cx="10375232" cy="3809539"/>
          </a:xfrm>
        </p:spPr>
        <p:txBody>
          <a:bodyPr>
            <a:normAutofit/>
          </a:bodyPr>
          <a:lstStyle/>
          <a:p>
            <a:pPr marL="50800" indent="0">
              <a:buNone/>
            </a:pPr>
            <a:r>
              <a:rPr lang="en-US" sz="2200" dirty="0"/>
              <a:t>“This is an amazing opportunity to regain control of your life. Embrace it.” </a:t>
            </a:r>
          </a:p>
          <a:p>
            <a:pPr marL="508000" lvl="1" indent="0">
              <a:buNone/>
            </a:pPr>
            <a:r>
              <a:rPr lang="en-US" sz="2000" i="1" dirty="0"/>
              <a:t>– ILED graduate, advice to future ILED participants</a:t>
            </a:r>
          </a:p>
          <a:p>
            <a:pPr marL="508000" lvl="1" indent="0">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0800" indent="0">
              <a:buNone/>
            </a:pPr>
            <a:r>
              <a:rPr lang="en-US" sz="2200" dirty="0"/>
              <a:t>Participant “was proud to say that she is 65 days sober. She stated that this is the longest she has been able to stay sober in the community.” </a:t>
            </a:r>
          </a:p>
          <a:p>
            <a:pPr marL="508000" lvl="1" indent="0">
              <a:buNone/>
            </a:pPr>
            <a:r>
              <a:rPr lang="en-US" sz="2000" i="1" dirty="0"/>
              <a:t>– Case manager update, week 10 in ILED</a:t>
            </a:r>
          </a:p>
          <a:p>
            <a:pPr marL="508000" lvl="1" indent="0">
              <a:buNone/>
            </a:pPr>
            <a:endParaRPr lang="en-US" sz="1800" dirty="0"/>
          </a:p>
          <a:p>
            <a:pPr marL="50800" indent="0">
              <a:buNone/>
            </a:pPr>
            <a:r>
              <a:rPr lang="en-US" sz="2200" dirty="0"/>
              <a:t>“When asked about what has changed in her life since being in this program, [the participant] stated ‘everything.’” </a:t>
            </a:r>
          </a:p>
          <a:p>
            <a:pPr marL="508000" lvl="1" indent="0">
              <a:buNone/>
            </a:pPr>
            <a:r>
              <a:rPr lang="en-US" sz="1800" i="1" dirty="0"/>
              <a:t>– </a:t>
            </a:r>
            <a:r>
              <a:rPr lang="en-US" sz="2000" i="1" dirty="0"/>
              <a:t>Case manager update, week 4 in ILED</a:t>
            </a:r>
          </a:p>
          <a:p>
            <a:pPr marL="508000" lvl="1" indent="0">
              <a:buNone/>
            </a:pPr>
            <a:endParaRPr lang="en-US" sz="1800" dirty="0"/>
          </a:p>
          <a:p>
            <a:pPr marL="508000" lvl="1" indent="0">
              <a:buNone/>
            </a:pPr>
            <a:endParaRPr lang="en-US" sz="2000" dirty="0"/>
          </a:p>
        </p:txBody>
      </p:sp>
      <p:sp>
        <p:nvSpPr>
          <p:cNvPr id="396" name="Google Shape;396;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Success Stories</a:t>
            </a:r>
            <a:endParaRPr dirty="0"/>
          </a:p>
        </p:txBody>
      </p:sp>
    </p:spTree>
    <p:extLst>
      <p:ext uri="{BB962C8B-B14F-4D97-AF65-F5344CB8AC3E}">
        <p14:creationId xmlns:p14="http://schemas.microsoft.com/office/powerpoint/2010/main" val="340278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5" name="Text Placeholder 4">
            <a:extLst>
              <a:ext uri="{FF2B5EF4-FFF2-40B4-BE49-F238E27FC236}">
                <a16:creationId xmlns:a16="http://schemas.microsoft.com/office/drawing/2014/main" id="{E40199F4-D790-04A6-90BB-A8C077048441}"/>
              </a:ext>
            </a:extLst>
          </p:cNvPr>
          <p:cNvSpPr>
            <a:spLocks noGrp="1"/>
          </p:cNvSpPr>
          <p:nvPr>
            <p:ph type="body" idx="2"/>
          </p:nvPr>
        </p:nvSpPr>
        <p:spPr>
          <a:xfrm>
            <a:off x="978568" y="1680947"/>
            <a:ext cx="4733119" cy="3809539"/>
          </a:xfrm>
        </p:spPr>
        <p:txBody>
          <a:bodyPr>
            <a:normAutofit/>
          </a:bodyPr>
          <a:lstStyle/>
          <a:p>
            <a:pPr marL="50800" indent="0">
              <a:buNone/>
            </a:pPr>
            <a:r>
              <a:rPr lang="en-US" sz="2200" dirty="0"/>
              <a:t>“ILED was my blessing in disguise. It not only saved my life, but it saved my sons by helping me end generational trauma and addiction. I’ll forever be so thankful to have been given a second chance to live a life and to be a mom.”</a:t>
            </a:r>
          </a:p>
          <a:p>
            <a:pPr marL="508000" lvl="1" indent="0">
              <a:buNone/>
            </a:pPr>
            <a:r>
              <a:rPr lang="en-US" dirty="0"/>
              <a:t>- </a:t>
            </a:r>
            <a:r>
              <a:rPr lang="en-US" sz="2000" i="1" dirty="0"/>
              <a:t>ILED</a:t>
            </a:r>
            <a:r>
              <a:rPr lang="en-US" dirty="0"/>
              <a:t> </a:t>
            </a:r>
            <a:r>
              <a:rPr lang="en-US" sz="2000" i="1" dirty="0"/>
              <a:t>graduate</a:t>
            </a:r>
          </a:p>
          <a:p>
            <a:pPr marL="508000" lvl="1" indent="0">
              <a:buNone/>
            </a:pPr>
            <a:endParaRPr lang="en-US" sz="2000" dirty="0"/>
          </a:p>
        </p:txBody>
      </p:sp>
      <p:sp>
        <p:nvSpPr>
          <p:cNvPr id="396" name="Google Shape;396;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Success Stories</a:t>
            </a:r>
            <a:endParaRPr dirty="0"/>
          </a:p>
        </p:txBody>
      </p:sp>
      <p:pic>
        <p:nvPicPr>
          <p:cNvPr id="6" name="Picture 5" descr="A person and person holding a yellow paper&#10;&#10;Description automatically generated">
            <a:extLst>
              <a:ext uri="{FF2B5EF4-FFF2-40B4-BE49-F238E27FC236}">
                <a16:creationId xmlns:a16="http://schemas.microsoft.com/office/drawing/2014/main" id="{06C1ED9D-2651-1837-6F71-72B6CEF5D4ED}"/>
              </a:ext>
            </a:extLst>
          </p:cNvPr>
          <p:cNvPicPr>
            <a:picLocks noChangeAspect="1"/>
          </p:cNvPicPr>
          <p:nvPr/>
        </p:nvPicPr>
        <p:blipFill rotWithShape="1">
          <a:blip r:embed="rId3"/>
          <a:srcRect l="13414" t="16232" r="23462" b="30628"/>
          <a:stretch/>
        </p:blipFill>
        <p:spPr>
          <a:xfrm>
            <a:off x="5808390" y="2535425"/>
            <a:ext cx="3039634" cy="3411834"/>
          </a:xfrm>
          <a:prstGeom prst="rect">
            <a:avLst/>
          </a:prstGeom>
        </p:spPr>
      </p:pic>
      <p:pic>
        <p:nvPicPr>
          <p:cNvPr id="3" name="Picture 2" descr="A person and person holding a certificate&#10;&#10;Description automatically generated">
            <a:extLst>
              <a:ext uri="{FF2B5EF4-FFF2-40B4-BE49-F238E27FC236}">
                <a16:creationId xmlns:a16="http://schemas.microsoft.com/office/drawing/2014/main" id="{38E2E67E-74A3-D190-207A-88BE03909424}"/>
              </a:ext>
            </a:extLst>
          </p:cNvPr>
          <p:cNvPicPr>
            <a:picLocks noChangeAspect="1"/>
          </p:cNvPicPr>
          <p:nvPr/>
        </p:nvPicPr>
        <p:blipFill rotWithShape="1">
          <a:blip r:embed="rId4"/>
          <a:srcRect l="14445" t="5324" r="17021" b="39710"/>
          <a:stretch/>
        </p:blipFill>
        <p:spPr>
          <a:xfrm>
            <a:off x="8410869" y="774554"/>
            <a:ext cx="3039634" cy="3250441"/>
          </a:xfrm>
          <a:prstGeom prst="rect">
            <a:avLst/>
          </a:prstGeom>
        </p:spPr>
      </p:pic>
    </p:spTree>
    <p:extLst>
      <p:ext uri="{BB962C8B-B14F-4D97-AF65-F5344CB8AC3E}">
        <p14:creationId xmlns:p14="http://schemas.microsoft.com/office/powerpoint/2010/main" val="6218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A80E2-7D31-DCB5-3C69-A60852F67082}"/>
              </a:ext>
            </a:extLst>
          </p:cNvPr>
          <p:cNvPicPr>
            <a:picLocks noChangeAspect="1"/>
          </p:cNvPicPr>
          <p:nvPr/>
        </p:nvPicPr>
        <p:blipFill>
          <a:blip r:embed="rId2"/>
          <a:stretch>
            <a:fillRect/>
          </a:stretch>
        </p:blipFill>
        <p:spPr>
          <a:xfrm>
            <a:off x="931805" y="1010777"/>
            <a:ext cx="8285168" cy="456483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268E591-C21C-D029-9F19-621B5EF61F1A}"/>
              </a:ext>
            </a:extLst>
          </p:cNvPr>
          <p:cNvPicPr>
            <a:picLocks noChangeAspect="1"/>
          </p:cNvPicPr>
          <p:nvPr/>
        </p:nvPicPr>
        <p:blipFill>
          <a:blip r:embed="rId3"/>
          <a:stretch>
            <a:fillRect/>
          </a:stretch>
        </p:blipFill>
        <p:spPr>
          <a:xfrm>
            <a:off x="8332924" y="0"/>
            <a:ext cx="3859076" cy="2238853"/>
          </a:xfrm>
          <a:prstGeom prst="rect">
            <a:avLst/>
          </a:prstGeom>
        </p:spPr>
      </p:pic>
    </p:spTree>
    <p:extLst>
      <p:ext uri="{BB962C8B-B14F-4D97-AF65-F5344CB8AC3E}">
        <p14:creationId xmlns:p14="http://schemas.microsoft.com/office/powerpoint/2010/main" val="375892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7F8425-F329-7010-4822-22EB8A8910C4}"/>
              </a:ext>
            </a:extLst>
          </p:cNvPr>
          <p:cNvSpPr>
            <a:spLocks noGrp="1"/>
          </p:cNvSpPr>
          <p:nvPr>
            <p:ph type="body" idx="1"/>
          </p:nvPr>
        </p:nvSpPr>
        <p:spPr>
          <a:xfrm>
            <a:off x="838200" y="1861059"/>
            <a:ext cx="10346635" cy="3809539"/>
          </a:xfrm>
        </p:spPr>
        <p:txBody>
          <a:bodyPr/>
          <a:lstStyle/>
          <a:p>
            <a:pPr marL="50800" indent="0">
              <a:buNone/>
            </a:pPr>
            <a:r>
              <a:rPr lang="en-US" sz="2200" dirty="0">
                <a:effectLst/>
                <a:latin typeface="+mn-lt"/>
                <a:ea typeface="Aptos" panose="020B0004020202020204" pitchFamily="34" charset="0"/>
                <a:cs typeface="Aptos" panose="020B0004020202020204" pitchFamily="34" charset="0"/>
              </a:rPr>
              <a:t>“Getting the privilege to manage the program for the Nampa Police Department can wear on you emotionally. The participants successes are yours as well as their failures. It’s much like being a parent.  There have been many times where I wanted to give up on a person, but then they pulled through.  Then there are times eventually I came to the realization that the person was not going to engage in the program and then had to make the decision to discharge or arrest that subject. </a:t>
            </a:r>
          </a:p>
          <a:p>
            <a:pPr marL="50800" indent="0">
              <a:buNone/>
            </a:pPr>
            <a:endParaRPr lang="en-US" sz="2200" dirty="0">
              <a:latin typeface="+mn-lt"/>
              <a:ea typeface="Aptos" panose="020B0004020202020204" pitchFamily="34" charset="0"/>
              <a:cs typeface="Aptos" panose="020B0004020202020204" pitchFamily="34" charset="0"/>
            </a:endParaRPr>
          </a:p>
          <a:p>
            <a:pPr marL="50800" indent="0">
              <a:buNone/>
            </a:pPr>
            <a:r>
              <a:rPr lang="en-US" sz="2200" dirty="0">
                <a:effectLst/>
                <a:latin typeface="+mn-lt"/>
                <a:ea typeface="Aptos" panose="020B0004020202020204" pitchFamily="34" charset="0"/>
                <a:cs typeface="Aptos" panose="020B0004020202020204" pitchFamily="34" charset="0"/>
              </a:rPr>
              <a:t>In conclusion, taking on this program for my department has been a struggle for me at times, but I would do it all again.”</a:t>
            </a:r>
          </a:p>
          <a:p>
            <a:pPr marL="508000" lvl="1" indent="0">
              <a:buNone/>
            </a:pPr>
            <a:r>
              <a:rPr lang="en-US" sz="1800" i="1" dirty="0">
                <a:latin typeface="+mn-lt"/>
                <a:ea typeface="Aptos" panose="020B0004020202020204" pitchFamily="34" charset="0"/>
                <a:cs typeface="Aptos" panose="020B0004020202020204" pitchFamily="34" charset="0"/>
              </a:rPr>
              <a:t>- Nampa Police Department Corporal, ILED Coordinator</a:t>
            </a:r>
            <a:endParaRPr lang="en-US" sz="1800" i="1" dirty="0">
              <a:effectLst/>
              <a:latin typeface="+mn-lt"/>
              <a:ea typeface="Aptos" panose="020B0004020202020204" pitchFamily="34" charset="0"/>
              <a:cs typeface="Aptos" panose="020B0004020202020204" pitchFamily="34" charset="0"/>
            </a:endParaRPr>
          </a:p>
          <a:p>
            <a:endParaRPr lang="en-US" dirty="0"/>
          </a:p>
        </p:txBody>
      </p:sp>
      <p:sp>
        <p:nvSpPr>
          <p:cNvPr id="4" name="Title 3">
            <a:extLst>
              <a:ext uri="{FF2B5EF4-FFF2-40B4-BE49-F238E27FC236}">
                <a16:creationId xmlns:a16="http://schemas.microsoft.com/office/drawing/2014/main" id="{6D62803E-BDBE-C662-0BD8-6C7E345E274F}"/>
              </a:ext>
            </a:extLst>
          </p:cNvPr>
          <p:cNvSpPr>
            <a:spLocks noGrp="1"/>
          </p:cNvSpPr>
          <p:nvPr>
            <p:ph type="title"/>
          </p:nvPr>
        </p:nvSpPr>
        <p:spPr/>
        <p:txBody>
          <a:bodyPr/>
          <a:lstStyle/>
          <a:p>
            <a:r>
              <a:rPr lang="en-US" dirty="0"/>
              <a:t>Success Stories</a:t>
            </a:r>
          </a:p>
        </p:txBody>
      </p:sp>
    </p:spTree>
    <p:extLst>
      <p:ext uri="{BB962C8B-B14F-4D97-AF65-F5344CB8AC3E}">
        <p14:creationId xmlns:p14="http://schemas.microsoft.com/office/powerpoint/2010/main" val="1130634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EDB67-769A-9C6B-80BF-1A18854588D4}"/>
              </a:ext>
            </a:extLst>
          </p:cNvPr>
          <p:cNvSpPr>
            <a:spLocks noGrp="1"/>
          </p:cNvSpPr>
          <p:nvPr>
            <p:ph type="body" idx="1"/>
          </p:nvPr>
        </p:nvSpPr>
        <p:spPr>
          <a:xfrm>
            <a:off x="838199" y="2033337"/>
            <a:ext cx="10515599" cy="3809539"/>
          </a:xfrm>
        </p:spPr>
        <p:txBody>
          <a:bodyPr/>
          <a:lstStyle/>
          <a:p>
            <a:r>
              <a:rPr lang="en-US" dirty="0"/>
              <a:t>We can help! </a:t>
            </a:r>
          </a:p>
          <a:p>
            <a:pPr lvl="1"/>
            <a:r>
              <a:rPr lang="en-US" dirty="0"/>
              <a:t>Get support from other ILED Initiatives</a:t>
            </a:r>
          </a:p>
          <a:p>
            <a:pPr lvl="1"/>
            <a:r>
              <a:rPr lang="en-US" dirty="0"/>
              <a:t>Adapt existing program/court documents</a:t>
            </a:r>
          </a:p>
          <a:p>
            <a:pPr lvl="1"/>
            <a:r>
              <a:rPr lang="en-US" dirty="0"/>
              <a:t>Technical assistance available</a:t>
            </a:r>
          </a:p>
          <a:p>
            <a:pPr marL="50800" indent="0">
              <a:buNone/>
            </a:pPr>
            <a:endParaRPr lang="en-US" dirty="0"/>
          </a:p>
          <a:p>
            <a:r>
              <a:rPr lang="en-US" dirty="0"/>
              <a:t>Opioid settlement funds can be used for diversion. Federal grants for diversion exist as well. </a:t>
            </a:r>
          </a:p>
        </p:txBody>
      </p:sp>
      <p:sp>
        <p:nvSpPr>
          <p:cNvPr id="4" name="Title 3">
            <a:extLst>
              <a:ext uri="{FF2B5EF4-FFF2-40B4-BE49-F238E27FC236}">
                <a16:creationId xmlns:a16="http://schemas.microsoft.com/office/drawing/2014/main" id="{598E8B15-4F46-B0D4-D111-D6F3B0C9F02F}"/>
              </a:ext>
            </a:extLst>
          </p:cNvPr>
          <p:cNvSpPr>
            <a:spLocks noGrp="1"/>
          </p:cNvSpPr>
          <p:nvPr>
            <p:ph type="title"/>
          </p:nvPr>
        </p:nvSpPr>
        <p:spPr>
          <a:xfrm>
            <a:off x="838200" y="476339"/>
            <a:ext cx="10515600" cy="1138822"/>
          </a:xfrm>
        </p:spPr>
        <p:txBody>
          <a:bodyPr>
            <a:normAutofit fontScale="90000"/>
          </a:bodyPr>
          <a:lstStyle/>
          <a:p>
            <a:r>
              <a:rPr lang="en-US" dirty="0"/>
              <a:t>Interested in starting a diversion program in your community? </a:t>
            </a:r>
          </a:p>
        </p:txBody>
      </p:sp>
    </p:spTree>
    <p:extLst>
      <p:ext uri="{BB962C8B-B14F-4D97-AF65-F5344CB8AC3E}">
        <p14:creationId xmlns:p14="http://schemas.microsoft.com/office/powerpoint/2010/main" val="144069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838200" y="365126"/>
            <a:ext cx="10515600" cy="11388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Federal Acknowledgement</a:t>
            </a:r>
            <a:endParaRPr/>
          </a:p>
        </p:txBody>
      </p:sp>
      <p:sp>
        <p:nvSpPr>
          <p:cNvPr id="191" name="Google Shape;191;p4"/>
          <p:cNvSpPr txBox="1">
            <a:spLocks noGrp="1"/>
          </p:cNvSpPr>
          <p:nvPr>
            <p:ph type="body" idx="1"/>
          </p:nvPr>
        </p:nvSpPr>
        <p:spPr>
          <a:xfrm>
            <a:off x="838200" y="1880937"/>
            <a:ext cx="10515600" cy="3809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3200"/>
              <a:buNone/>
            </a:pPr>
            <a:r>
              <a:rPr lang="en-US" sz="2450" i="1" dirty="0"/>
              <a:t>This presentation is supported by the Centers for Disease Control and Prevention (CDC) of the U.S. Department of Health and Human Services (HHS) as part of a financial assistance award totaling $11,600,000 for Capacity Building for Public Health Analysts in the Overdose Response Strategy with 100 percent funded by CDC/HHS. The contents are those of the author(s) and do not necessarily represent the official views of, nor an endorsement, by CDC/HHS, or the U.S. Government.</a:t>
            </a:r>
            <a:endParaRPr lang="en-US" sz="24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53D1E1-FC73-85E0-05CC-B8C43F10A6B2}"/>
              </a:ext>
            </a:extLst>
          </p:cNvPr>
          <p:cNvSpPr>
            <a:spLocks noGrp="1"/>
          </p:cNvSpPr>
          <p:nvPr>
            <p:ph type="body" idx="1"/>
          </p:nvPr>
        </p:nvSpPr>
        <p:spPr>
          <a:xfrm>
            <a:off x="838199" y="2033337"/>
            <a:ext cx="10515599" cy="3809539"/>
          </a:xfrm>
        </p:spPr>
        <p:txBody>
          <a:bodyPr/>
          <a:lstStyle/>
          <a:p>
            <a:pPr marL="50800" indent="0" algn="ctr">
              <a:buNone/>
            </a:pPr>
            <a:r>
              <a:rPr lang="en-US" dirty="0"/>
              <a:t>Karyn Kershaw, MPH</a:t>
            </a:r>
          </a:p>
          <a:p>
            <a:pPr marL="50800" indent="0" algn="ctr">
              <a:buNone/>
            </a:pPr>
            <a:r>
              <a:rPr lang="en-US" dirty="0"/>
              <a:t>Public Health Analyst, Idaho</a:t>
            </a:r>
          </a:p>
          <a:p>
            <a:pPr marL="50800" indent="0" algn="ctr">
              <a:buNone/>
            </a:pPr>
            <a:r>
              <a:rPr lang="en-US" dirty="0"/>
              <a:t>CDC Foundation</a:t>
            </a:r>
          </a:p>
          <a:p>
            <a:pPr marL="50800" indent="0" algn="ctr">
              <a:buNone/>
            </a:pPr>
            <a:r>
              <a:rPr lang="en-US" dirty="0">
                <a:hlinkClick r:id="rId2"/>
              </a:rPr>
              <a:t>karyn.kershaw@dhw.Idaho.gov</a:t>
            </a:r>
            <a:endParaRPr lang="en-US" dirty="0"/>
          </a:p>
          <a:p>
            <a:pPr marL="50800" indent="0" algn="ctr">
              <a:buNone/>
            </a:pPr>
            <a:r>
              <a:rPr lang="en-US" dirty="0"/>
              <a:t>(404) 398-8244</a:t>
            </a:r>
          </a:p>
        </p:txBody>
      </p:sp>
    </p:spTree>
    <p:extLst>
      <p:ext uri="{BB962C8B-B14F-4D97-AF65-F5344CB8AC3E}">
        <p14:creationId xmlns:p14="http://schemas.microsoft.com/office/powerpoint/2010/main" val="225739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5"/>
          <p:cNvSpPr txBox="1">
            <a:spLocks noGrp="1"/>
          </p:cNvSpPr>
          <p:nvPr>
            <p:ph type="title"/>
          </p:nvPr>
        </p:nvSpPr>
        <p:spPr>
          <a:xfrm>
            <a:off x="1360381" y="2081991"/>
            <a:ext cx="8983732" cy="2411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5400"/>
              <a:buFont typeface="Arial"/>
              <a:buNone/>
            </a:pPr>
            <a:r>
              <a:rPr lang="en-US" dirty="0"/>
              <a:t>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4CDAE-B4EF-5446-89C8-6BCD3B04E95B}"/>
              </a:ext>
            </a:extLst>
          </p:cNvPr>
          <p:cNvSpPr>
            <a:spLocks noGrp="1"/>
          </p:cNvSpPr>
          <p:nvPr>
            <p:ph type="body" idx="1"/>
          </p:nvPr>
        </p:nvSpPr>
        <p:spPr>
          <a:xfrm>
            <a:off x="838199" y="2033337"/>
            <a:ext cx="10515599" cy="3809539"/>
          </a:xfrm>
        </p:spPr>
        <p:txBody>
          <a:bodyPr/>
          <a:lstStyle/>
          <a:p>
            <a:r>
              <a:rPr lang="en-US" dirty="0"/>
              <a:t>Understand how Idaho communities are implementing pre-arrest diversion, pre-trial diversion, and deflection programs under the umbrella of ILED. </a:t>
            </a:r>
          </a:p>
          <a:p>
            <a:pPr marL="50800" indent="0">
              <a:buNone/>
            </a:pPr>
            <a:endParaRPr lang="en-US" dirty="0"/>
          </a:p>
          <a:p>
            <a:r>
              <a:rPr lang="en-US" dirty="0"/>
              <a:t>Learn how to implement a diversion program in your community. </a:t>
            </a:r>
          </a:p>
          <a:p>
            <a:pPr marL="50800" indent="0">
              <a:buNone/>
            </a:pPr>
            <a:endParaRPr lang="en-US" dirty="0"/>
          </a:p>
          <a:p>
            <a:r>
              <a:rPr lang="en-US" dirty="0"/>
              <a:t>Know how to access help if you are interested in implementing a diversion program in your community. </a:t>
            </a:r>
          </a:p>
          <a:p>
            <a:endParaRPr lang="en-US" dirty="0"/>
          </a:p>
        </p:txBody>
      </p:sp>
      <p:sp>
        <p:nvSpPr>
          <p:cNvPr id="4" name="Title 3">
            <a:extLst>
              <a:ext uri="{FF2B5EF4-FFF2-40B4-BE49-F238E27FC236}">
                <a16:creationId xmlns:a16="http://schemas.microsoft.com/office/drawing/2014/main" id="{30CB32B6-E228-9EF6-2F75-EA0CD301AF76}"/>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01950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41F37DEB-3FBF-892A-88E7-5B943EC11369}"/>
              </a:ext>
            </a:extLst>
          </p:cNvPr>
          <p:cNvPicPr>
            <a:picLocks noChangeAspect="1"/>
          </p:cNvPicPr>
          <p:nvPr/>
        </p:nvPicPr>
        <p:blipFill>
          <a:blip r:embed="rId3"/>
          <a:stretch>
            <a:fillRect/>
          </a:stretch>
        </p:blipFill>
        <p:spPr>
          <a:xfrm>
            <a:off x="9938427" y="316832"/>
            <a:ext cx="1906180" cy="1905640"/>
          </a:xfrm>
          <a:prstGeom prst="rect">
            <a:avLst/>
          </a:prstGeom>
        </p:spPr>
      </p:pic>
      <p:sp>
        <p:nvSpPr>
          <p:cNvPr id="6" name="Title 5">
            <a:extLst>
              <a:ext uri="{FF2B5EF4-FFF2-40B4-BE49-F238E27FC236}">
                <a16:creationId xmlns:a16="http://schemas.microsoft.com/office/drawing/2014/main" id="{4BABE660-D2EC-3464-80C3-EFF15C371141}"/>
              </a:ext>
            </a:extLst>
          </p:cNvPr>
          <p:cNvSpPr>
            <a:spLocks noGrp="1"/>
          </p:cNvSpPr>
          <p:nvPr>
            <p:ph type="title"/>
          </p:nvPr>
        </p:nvSpPr>
        <p:spPr/>
        <p:txBody>
          <a:bodyPr/>
          <a:lstStyle/>
          <a:p>
            <a:r>
              <a:rPr lang="en-US" dirty="0"/>
              <a:t>What is ILED?</a:t>
            </a:r>
          </a:p>
        </p:txBody>
      </p:sp>
      <p:sp>
        <p:nvSpPr>
          <p:cNvPr id="7" name="Text Placeholder 6">
            <a:extLst>
              <a:ext uri="{FF2B5EF4-FFF2-40B4-BE49-F238E27FC236}">
                <a16:creationId xmlns:a16="http://schemas.microsoft.com/office/drawing/2014/main" id="{8A7E754A-D0F0-1FCC-6B60-5BDC950F218F}"/>
              </a:ext>
            </a:extLst>
          </p:cNvPr>
          <p:cNvSpPr>
            <a:spLocks noGrp="1"/>
          </p:cNvSpPr>
          <p:nvPr>
            <p:ph type="body" idx="1"/>
          </p:nvPr>
        </p:nvSpPr>
        <p:spPr>
          <a:xfrm>
            <a:off x="838200" y="1613102"/>
            <a:ext cx="3655741" cy="3809539"/>
          </a:xfrm>
        </p:spPr>
        <p:txBody>
          <a:bodyPr>
            <a:noAutofit/>
          </a:bodyPr>
          <a:lstStyle/>
          <a:p>
            <a:r>
              <a:rPr lang="en-US" sz="2000" dirty="0"/>
              <a:t>ILED is a statewide framework for local </a:t>
            </a:r>
            <a:br>
              <a:rPr lang="en-US" sz="2000" dirty="0"/>
            </a:br>
            <a:r>
              <a:rPr lang="en-US" sz="2000" dirty="0"/>
              <a:t>pre-arrest and </a:t>
            </a:r>
            <a:br>
              <a:rPr lang="en-US" sz="2000" dirty="0"/>
            </a:br>
            <a:r>
              <a:rPr lang="en-US" sz="2000" dirty="0"/>
              <a:t>pre-prosecution diversion initiatives. </a:t>
            </a:r>
          </a:p>
          <a:p>
            <a:pPr lvl="1"/>
            <a:r>
              <a:rPr lang="en-US" sz="1600" dirty="0"/>
              <a:t>Each program has unique policies and procedures. </a:t>
            </a:r>
          </a:p>
          <a:p>
            <a:pPr marL="50800" indent="0">
              <a:buNone/>
            </a:pPr>
            <a:endParaRPr lang="en-US" sz="2000" dirty="0"/>
          </a:p>
          <a:p>
            <a:r>
              <a:rPr lang="en-US" sz="2000" dirty="0"/>
              <a:t>Launched in summer 2022, but Boise PD started the first diversion program in 2019. </a:t>
            </a:r>
          </a:p>
        </p:txBody>
      </p:sp>
      <p:pic>
        <p:nvPicPr>
          <p:cNvPr id="5" name="Picture 4">
            <a:extLst>
              <a:ext uri="{FF2B5EF4-FFF2-40B4-BE49-F238E27FC236}">
                <a16:creationId xmlns:a16="http://schemas.microsoft.com/office/drawing/2014/main" id="{D2AD48BB-B875-AE22-C14C-635345615F78}"/>
              </a:ext>
            </a:extLst>
          </p:cNvPr>
          <p:cNvPicPr>
            <a:picLocks noChangeAspect="1"/>
          </p:cNvPicPr>
          <p:nvPr/>
        </p:nvPicPr>
        <p:blipFill>
          <a:blip r:embed="rId4"/>
          <a:srcRect/>
          <a:stretch/>
        </p:blipFill>
        <p:spPr>
          <a:xfrm>
            <a:off x="4493941" y="1757054"/>
            <a:ext cx="7350666" cy="3809537"/>
          </a:xfrm>
          <a:prstGeom prst="rect">
            <a:avLst/>
          </a:prstGeom>
        </p:spPr>
      </p:pic>
    </p:spTree>
    <p:extLst>
      <p:ext uri="{BB962C8B-B14F-4D97-AF65-F5344CB8AC3E}">
        <p14:creationId xmlns:p14="http://schemas.microsoft.com/office/powerpoint/2010/main" val="294297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FB00A9-5045-DDD1-C1FF-4B388257D436}"/>
              </a:ext>
            </a:extLst>
          </p:cNvPr>
          <p:cNvSpPr/>
          <p:nvPr/>
        </p:nvSpPr>
        <p:spPr>
          <a:xfrm>
            <a:off x="256478" y="213763"/>
            <a:ext cx="11452302" cy="2518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ircular logos&#10;&#10;Description automatically generated with medium confidence">
            <a:extLst>
              <a:ext uri="{FF2B5EF4-FFF2-40B4-BE49-F238E27FC236}">
                <a16:creationId xmlns:a16="http://schemas.microsoft.com/office/drawing/2014/main" id="{1B4C37BF-0506-8607-CE3B-396D2F6ED793}"/>
              </a:ext>
            </a:extLst>
          </p:cNvPr>
          <p:cNvPicPr>
            <a:picLocks noChangeAspect="1"/>
          </p:cNvPicPr>
          <p:nvPr/>
        </p:nvPicPr>
        <p:blipFill>
          <a:blip r:embed="rId2"/>
          <a:stretch>
            <a:fillRect/>
          </a:stretch>
        </p:blipFill>
        <p:spPr>
          <a:xfrm>
            <a:off x="1531610" y="302971"/>
            <a:ext cx="9128779" cy="5605283"/>
          </a:xfrm>
          <a:prstGeom prst="rect">
            <a:avLst/>
          </a:prstGeom>
        </p:spPr>
      </p:pic>
    </p:spTree>
    <p:extLst>
      <p:ext uri="{BB962C8B-B14F-4D97-AF65-F5344CB8AC3E}">
        <p14:creationId xmlns:p14="http://schemas.microsoft.com/office/powerpoint/2010/main" val="196712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Sequential Intercept Model</a:t>
            </a:r>
            <a:endParaRPr dirty="0"/>
          </a:p>
        </p:txBody>
      </p:sp>
      <p:sp>
        <p:nvSpPr>
          <p:cNvPr id="3" name="TextBox 2">
            <a:extLst>
              <a:ext uri="{FF2B5EF4-FFF2-40B4-BE49-F238E27FC236}">
                <a16:creationId xmlns:a16="http://schemas.microsoft.com/office/drawing/2014/main" id="{390F9472-4863-1CBB-DB24-269011F82CAD}"/>
              </a:ext>
            </a:extLst>
          </p:cNvPr>
          <p:cNvSpPr txBox="1"/>
          <p:nvPr/>
        </p:nvSpPr>
        <p:spPr>
          <a:xfrm>
            <a:off x="361149" y="5840004"/>
            <a:ext cx="10515600" cy="261610"/>
          </a:xfrm>
          <a:prstGeom prst="rect">
            <a:avLst/>
          </a:prstGeom>
          <a:noFill/>
        </p:spPr>
        <p:txBody>
          <a:bodyPr wrap="square" rtlCol="0">
            <a:spAutoFit/>
          </a:bodyPr>
          <a:lstStyle/>
          <a:p>
            <a:r>
              <a:rPr lang="en-US" sz="1050" dirty="0"/>
              <a:t>Source: The National Council, </a:t>
            </a:r>
            <a:r>
              <a:rPr lang="en-US" sz="1050" dirty="0">
                <a:hlinkClick r:id="rId3"/>
              </a:rPr>
              <a:t>An Overview of Deflection and Pre-Arrest Diversion to Prevent Opioid Overdose</a:t>
            </a:r>
            <a:endParaRPr lang="en-US" sz="1050" dirty="0"/>
          </a:p>
        </p:txBody>
      </p:sp>
      <p:pic>
        <p:nvPicPr>
          <p:cNvPr id="5" name="Picture 4">
            <a:extLst>
              <a:ext uri="{FF2B5EF4-FFF2-40B4-BE49-F238E27FC236}">
                <a16:creationId xmlns:a16="http://schemas.microsoft.com/office/drawing/2014/main" id="{3101D198-2FD2-ADC0-DE43-8DCC9BF689CB}"/>
              </a:ext>
            </a:extLst>
          </p:cNvPr>
          <p:cNvPicPr>
            <a:picLocks noChangeAspect="1"/>
          </p:cNvPicPr>
          <p:nvPr/>
        </p:nvPicPr>
        <p:blipFill>
          <a:blip r:embed="rId4"/>
          <a:stretch>
            <a:fillRect/>
          </a:stretch>
        </p:blipFill>
        <p:spPr>
          <a:xfrm>
            <a:off x="361149" y="1319789"/>
            <a:ext cx="11469701" cy="4163006"/>
          </a:xfrm>
          <a:prstGeom prst="rect">
            <a:avLst/>
          </a:prstGeom>
        </p:spPr>
      </p:pic>
    </p:spTree>
    <p:extLst>
      <p:ext uri="{BB962C8B-B14F-4D97-AF65-F5344CB8AC3E}">
        <p14:creationId xmlns:p14="http://schemas.microsoft.com/office/powerpoint/2010/main" val="292194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Need and Rationale</a:t>
            </a:r>
            <a:endParaRPr dirty="0"/>
          </a:p>
        </p:txBody>
      </p:sp>
      <p:graphicFrame>
        <p:nvGraphicFramePr>
          <p:cNvPr id="3" name="Diagram 2">
            <a:extLst>
              <a:ext uri="{FF2B5EF4-FFF2-40B4-BE49-F238E27FC236}">
                <a16:creationId xmlns:a16="http://schemas.microsoft.com/office/drawing/2014/main" id="{2D5EE2F3-03CA-DE2D-49AA-6FA29420EDBC}"/>
              </a:ext>
            </a:extLst>
          </p:cNvPr>
          <p:cNvGraphicFramePr/>
          <p:nvPr>
            <p:extLst>
              <p:ext uri="{D42A27DB-BD31-4B8C-83A1-F6EECF244321}">
                <p14:modId xmlns:p14="http://schemas.microsoft.com/office/powerpoint/2010/main" val="4269144394"/>
              </p:ext>
            </p:extLst>
          </p:nvPr>
        </p:nvGraphicFramePr>
        <p:xfrm>
          <a:off x="742950" y="1680210"/>
          <a:ext cx="10610850" cy="4458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241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BDFF5-7E1D-6BEE-15D1-DF4329921B50}"/>
              </a:ext>
            </a:extLst>
          </p:cNvPr>
          <p:cNvSpPr>
            <a:spLocks noGrp="1"/>
          </p:cNvSpPr>
          <p:nvPr>
            <p:ph type="title"/>
          </p:nvPr>
        </p:nvSpPr>
        <p:spPr/>
        <p:txBody>
          <a:bodyPr/>
          <a:lstStyle/>
          <a:p>
            <a:r>
              <a:rPr lang="en-US" dirty="0"/>
              <a:t>ILED Outcomes and Goals</a:t>
            </a:r>
          </a:p>
        </p:txBody>
      </p:sp>
      <p:graphicFrame>
        <p:nvGraphicFramePr>
          <p:cNvPr id="5" name="Table 4">
            <a:extLst>
              <a:ext uri="{FF2B5EF4-FFF2-40B4-BE49-F238E27FC236}">
                <a16:creationId xmlns:a16="http://schemas.microsoft.com/office/drawing/2014/main" id="{E26F561F-B635-021C-6E48-D7C283610663}"/>
              </a:ext>
            </a:extLst>
          </p:cNvPr>
          <p:cNvGraphicFramePr>
            <a:graphicFrameLocks noGrp="1"/>
          </p:cNvGraphicFramePr>
          <p:nvPr>
            <p:extLst>
              <p:ext uri="{D42A27DB-BD31-4B8C-83A1-F6EECF244321}">
                <p14:modId xmlns:p14="http://schemas.microsoft.com/office/powerpoint/2010/main" val="2873385578"/>
              </p:ext>
            </p:extLst>
          </p:nvPr>
        </p:nvGraphicFramePr>
        <p:xfrm>
          <a:off x="838200" y="1260108"/>
          <a:ext cx="10515600" cy="4785360"/>
        </p:xfrm>
        <a:graphic>
          <a:graphicData uri="http://schemas.openxmlformats.org/drawingml/2006/table">
            <a:tbl>
              <a:tblPr firstRow="1" firstCol="1" bandRow="1">
                <a:tableStyleId>{2D5ABB26-0587-4C30-8999-92F81FD0307C}</a:tableStyleId>
              </a:tblPr>
              <a:tblGrid>
                <a:gridCol w="2046401">
                  <a:extLst>
                    <a:ext uri="{9D8B030D-6E8A-4147-A177-3AD203B41FA5}">
                      <a16:colId xmlns:a16="http://schemas.microsoft.com/office/drawing/2014/main" val="387911610"/>
                    </a:ext>
                  </a:extLst>
                </a:gridCol>
                <a:gridCol w="8469199">
                  <a:extLst>
                    <a:ext uri="{9D8B030D-6E8A-4147-A177-3AD203B41FA5}">
                      <a16:colId xmlns:a16="http://schemas.microsoft.com/office/drawing/2014/main" val="700879143"/>
                    </a:ext>
                  </a:extLst>
                </a:gridCol>
              </a:tblGrid>
              <a:tr h="1533969">
                <a:tc>
                  <a:txBody>
                    <a:bodyPr/>
                    <a:lstStyle/>
                    <a:p>
                      <a:pPr marL="0" marR="0" algn="l" rtl="0">
                        <a:lnSpc>
                          <a:spcPct val="107000"/>
                        </a:lnSpc>
                        <a:spcBef>
                          <a:spcPts val="0"/>
                        </a:spcBef>
                        <a:spcAft>
                          <a:spcPts val="0"/>
                        </a:spcAft>
                        <a:buClr>
                          <a:srgbClr val="000000"/>
                        </a:buClr>
                        <a:buFont typeface="Arial"/>
                      </a:pPr>
                      <a:r>
                        <a:rPr lang="en-US" sz="1600" b="1" i="0" u="none" strike="noStrike" cap="all" dirty="0">
                          <a:solidFill>
                            <a:schemeClr val="tx1"/>
                          </a:solidFill>
                          <a:effectLst/>
                          <a:latin typeface="+mn-lt"/>
                          <a:ea typeface="+mn-ea"/>
                          <a:cs typeface="+mn-cs"/>
                          <a:sym typeface="Arial"/>
                        </a:rPr>
                        <a:t>Short Term Outcomes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342900" marR="0" lvl="0" indent="-342900">
                        <a:spcBef>
                          <a:spcPts val="0"/>
                        </a:spcBef>
                        <a:spcAft>
                          <a:spcPts val="600"/>
                        </a:spcAft>
                        <a:buFont typeface="Symbol" panose="05050102010706020507" pitchFamily="18" charset="2"/>
                        <a:buChar char=""/>
                      </a:pPr>
                      <a:r>
                        <a:rPr lang="en-US" sz="1500" dirty="0">
                          <a:effectLst/>
                        </a:rPr>
                        <a:t>Prevent arrest and creation of a criminal record, or addition of a felony charge to an existing criminal record, for possession of user amounts of controlled substances.  </a:t>
                      </a:r>
                    </a:p>
                    <a:p>
                      <a:pPr marL="342900" marR="0" lvl="0" indent="-342900">
                        <a:spcBef>
                          <a:spcPts val="0"/>
                        </a:spcBef>
                        <a:spcAft>
                          <a:spcPts val="600"/>
                        </a:spcAft>
                        <a:buFont typeface="Symbol" panose="05050102010706020507" pitchFamily="18" charset="2"/>
                        <a:buChar char=""/>
                      </a:pPr>
                      <a:r>
                        <a:rPr lang="en-US" sz="1500" dirty="0">
                          <a:effectLst/>
                        </a:rPr>
                        <a:t>Reduce negative impacts of criminal justice system encounters.</a:t>
                      </a:r>
                    </a:p>
                    <a:p>
                      <a:pPr marL="342900" marR="0" lvl="0" indent="-342900">
                        <a:spcBef>
                          <a:spcPts val="0"/>
                        </a:spcBef>
                        <a:spcAft>
                          <a:spcPts val="600"/>
                        </a:spcAft>
                        <a:buFont typeface="Symbol" panose="05050102010706020507" pitchFamily="18" charset="2"/>
                        <a:buChar char=""/>
                      </a:pPr>
                      <a:r>
                        <a:rPr lang="en-US" sz="1500" dirty="0">
                          <a:effectLst/>
                        </a:rPr>
                        <a:t>Improve law enforcement workload by freeing up time and resources to focus on more serious drug-related crimes.</a:t>
                      </a:r>
                      <a:endParaRPr lang="en-US" sz="1500" dirty="0">
                        <a:effectLst/>
                        <a:latin typeface="Cambria" panose="02040503050406030204" pitchFamily="18"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343675308"/>
                  </a:ext>
                </a:extLst>
              </a:tr>
              <a:tr h="1387339">
                <a:tc>
                  <a:txBody>
                    <a:bodyPr/>
                    <a:lstStyle/>
                    <a:p>
                      <a:pPr marL="0" marR="0" algn="l" rtl="0">
                        <a:lnSpc>
                          <a:spcPct val="107000"/>
                        </a:lnSpc>
                        <a:spcBef>
                          <a:spcPts val="0"/>
                        </a:spcBef>
                        <a:spcAft>
                          <a:spcPts val="0"/>
                        </a:spcAft>
                        <a:buClr>
                          <a:srgbClr val="000000"/>
                        </a:buClr>
                        <a:buFont typeface="Arial"/>
                      </a:pPr>
                      <a:r>
                        <a:rPr lang="en-US" sz="1600" b="1" i="0" u="none" strike="noStrike" cap="all" dirty="0">
                          <a:solidFill>
                            <a:schemeClr val="tx1"/>
                          </a:solidFill>
                          <a:effectLst/>
                          <a:latin typeface="+mn-lt"/>
                          <a:ea typeface="+mn-ea"/>
                          <a:cs typeface="+mn-cs"/>
                          <a:sym typeface="Arial"/>
                        </a:rPr>
                        <a:t>Intermediate outcomes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342900" marR="0" lvl="0" indent="-342900">
                        <a:spcBef>
                          <a:spcPts val="0"/>
                        </a:spcBef>
                        <a:spcAft>
                          <a:spcPts val="600"/>
                        </a:spcAft>
                        <a:buFont typeface="Symbol" panose="05050102010706020507" pitchFamily="18" charset="2"/>
                        <a:buChar char=""/>
                      </a:pPr>
                      <a:r>
                        <a:rPr lang="en-US" sz="1500" dirty="0">
                          <a:effectLst/>
                        </a:rPr>
                        <a:t>Increase utilization of non-emergency substance use and behavioral health treatment and services.</a:t>
                      </a:r>
                    </a:p>
                    <a:p>
                      <a:pPr marL="342900" marR="0" lvl="0" indent="-342900">
                        <a:spcBef>
                          <a:spcPts val="0"/>
                        </a:spcBef>
                        <a:spcAft>
                          <a:spcPts val="600"/>
                        </a:spcAft>
                        <a:buFont typeface="Symbol" panose="05050102010706020507" pitchFamily="18" charset="2"/>
                        <a:buChar char=""/>
                      </a:pPr>
                      <a:r>
                        <a:rPr lang="en-US" sz="1500" dirty="0">
                          <a:effectLst/>
                        </a:rPr>
                        <a:t>Reduce utilization of emergency services.</a:t>
                      </a:r>
                    </a:p>
                    <a:p>
                      <a:pPr marL="342900" marR="0" lvl="0" indent="-342900">
                        <a:spcBef>
                          <a:spcPts val="0"/>
                        </a:spcBef>
                        <a:spcAft>
                          <a:spcPts val="600"/>
                        </a:spcAft>
                        <a:buFont typeface="Symbol" panose="05050102010706020507" pitchFamily="18" charset="2"/>
                        <a:buChar char=""/>
                      </a:pPr>
                      <a:r>
                        <a:rPr lang="en-US" sz="1500" dirty="0">
                          <a:effectLst/>
                        </a:rPr>
                        <a:t>Improve quality of life for ILED participants.</a:t>
                      </a:r>
                    </a:p>
                    <a:p>
                      <a:pPr marL="342900" marR="0" lvl="0" indent="-342900">
                        <a:spcBef>
                          <a:spcPts val="0"/>
                        </a:spcBef>
                        <a:spcAft>
                          <a:spcPts val="600"/>
                        </a:spcAft>
                        <a:buFont typeface="Symbol" panose="05050102010706020507" pitchFamily="18" charset="2"/>
                        <a:buChar char=""/>
                      </a:pPr>
                      <a:r>
                        <a:rPr lang="en-US" sz="1500" dirty="0">
                          <a:effectLst/>
                        </a:rPr>
                        <a:t>Reduce recidivism for ILED participants. </a:t>
                      </a:r>
                      <a:endParaRPr lang="en-US" sz="1500" dirty="0">
                        <a:effectLst/>
                        <a:latin typeface="Cambria" panose="02040503050406030204" pitchFamily="18"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178887415"/>
                  </a:ext>
                </a:extLst>
              </a:tr>
              <a:tr h="1330943">
                <a:tc>
                  <a:txBody>
                    <a:bodyPr/>
                    <a:lstStyle/>
                    <a:p>
                      <a:pPr marL="0" marR="0" algn="l" rtl="0">
                        <a:lnSpc>
                          <a:spcPct val="107000"/>
                        </a:lnSpc>
                        <a:spcBef>
                          <a:spcPts val="0"/>
                        </a:spcBef>
                        <a:spcAft>
                          <a:spcPts val="0"/>
                        </a:spcAft>
                        <a:buClr>
                          <a:srgbClr val="000000"/>
                        </a:buClr>
                        <a:buFont typeface="Arial"/>
                      </a:pPr>
                      <a:r>
                        <a:rPr lang="en-US" sz="1600" b="1" i="0" u="none" strike="noStrike" cap="all" dirty="0">
                          <a:solidFill>
                            <a:schemeClr val="tx1"/>
                          </a:solidFill>
                          <a:effectLst/>
                          <a:latin typeface="+mn-lt"/>
                          <a:ea typeface="+mn-ea"/>
                          <a:cs typeface="+mn-cs"/>
                          <a:sym typeface="Arial"/>
                        </a:rPr>
                        <a:t>Long Term outcomes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342900" marR="0" lvl="0" indent="-342900">
                        <a:spcBef>
                          <a:spcPts val="0"/>
                        </a:spcBef>
                        <a:spcAft>
                          <a:spcPts val="600"/>
                        </a:spcAft>
                        <a:buFont typeface="Symbol" panose="05050102010706020507" pitchFamily="18" charset="2"/>
                        <a:buChar char=""/>
                      </a:pPr>
                      <a:r>
                        <a:rPr lang="en-US" sz="1500" dirty="0">
                          <a:effectLst/>
                        </a:rPr>
                        <a:t>Reduce substance use and drug overdose for ILED participants. </a:t>
                      </a:r>
                    </a:p>
                    <a:p>
                      <a:pPr marL="342900" marR="0" lvl="0" indent="-342900">
                        <a:spcBef>
                          <a:spcPts val="0"/>
                        </a:spcBef>
                        <a:spcAft>
                          <a:spcPts val="600"/>
                        </a:spcAft>
                        <a:buFont typeface="Symbol" panose="05050102010706020507" pitchFamily="18" charset="2"/>
                        <a:buChar char=""/>
                      </a:pPr>
                      <a:r>
                        <a:rPr lang="en-US" sz="1500" dirty="0">
                          <a:effectLst/>
                        </a:rPr>
                        <a:t>Reduce stigma and compassion fatigue among law enforcement officers towards people with substance use order. </a:t>
                      </a:r>
                    </a:p>
                    <a:p>
                      <a:pPr marL="342900" marR="0" lvl="0" indent="-342900">
                        <a:spcBef>
                          <a:spcPts val="0"/>
                        </a:spcBef>
                        <a:spcAft>
                          <a:spcPts val="600"/>
                        </a:spcAft>
                        <a:buFont typeface="Symbol" panose="05050102010706020507" pitchFamily="18" charset="2"/>
                        <a:buChar char=""/>
                      </a:pPr>
                      <a:r>
                        <a:rPr lang="en-US" sz="1500" dirty="0">
                          <a:effectLst/>
                        </a:rPr>
                        <a:t>Reduce costs for the criminal justice system as compared to traditional booking and processing. </a:t>
                      </a:r>
                      <a:endParaRPr lang="en-US" sz="1500" dirty="0">
                        <a:effectLst/>
                        <a:latin typeface="Cambria" panose="02040503050406030204" pitchFamily="18"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803326928"/>
                  </a:ext>
                </a:extLst>
              </a:tr>
            </a:tbl>
          </a:graphicData>
        </a:graphic>
      </p:graphicFrame>
    </p:spTree>
    <p:extLst>
      <p:ext uri="{BB962C8B-B14F-4D97-AF65-F5344CB8AC3E}">
        <p14:creationId xmlns:p14="http://schemas.microsoft.com/office/powerpoint/2010/main" val="264541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3ABB0-BA71-0BCB-B6ED-5907C6CDE81A}"/>
              </a:ext>
            </a:extLst>
          </p:cNvPr>
          <p:cNvSpPr>
            <a:spLocks noGrp="1"/>
          </p:cNvSpPr>
          <p:nvPr>
            <p:ph type="body" idx="1"/>
          </p:nvPr>
        </p:nvSpPr>
        <p:spPr>
          <a:xfrm>
            <a:off x="6565536" y="1841951"/>
            <a:ext cx="5144386" cy="3809539"/>
          </a:xfrm>
        </p:spPr>
        <p:txBody>
          <a:bodyPr/>
          <a:lstStyle/>
          <a:p>
            <a:r>
              <a:rPr lang="en-US" dirty="0"/>
              <a:t>Law enforcement</a:t>
            </a:r>
          </a:p>
          <a:p>
            <a:r>
              <a:rPr lang="en-US" dirty="0"/>
              <a:t>Public Health Districts</a:t>
            </a:r>
          </a:p>
          <a:p>
            <a:r>
              <a:rPr lang="en-US" dirty="0"/>
              <a:t>Prosecuting Attorneys</a:t>
            </a:r>
          </a:p>
          <a:p>
            <a:r>
              <a:rPr lang="en-US" dirty="0"/>
              <a:t>Treatment providers</a:t>
            </a:r>
          </a:p>
          <a:p>
            <a:r>
              <a:rPr lang="en-US" dirty="0"/>
              <a:t>Harm reduction / recovery centers</a:t>
            </a:r>
          </a:p>
          <a:p>
            <a:r>
              <a:rPr lang="en-US" dirty="0"/>
              <a:t>Probation Services</a:t>
            </a:r>
          </a:p>
          <a:p>
            <a:r>
              <a:rPr lang="en-US" dirty="0"/>
              <a:t>Case manager (probation officer or a social worker)</a:t>
            </a:r>
          </a:p>
        </p:txBody>
      </p:sp>
      <p:sp>
        <p:nvSpPr>
          <p:cNvPr id="4" name="Title 3">
            <a:extLst>
              <a:ext uri="{FF2B5EF4-FFF2-40B4-BE49-F238E27FC236}">
                <a16:creationId xmlns:a16="http://schemas.microsoft.com/office/drawing/2014/main" id="{9FDF5D47-AC2F-6A00-E92F-29898A40F4B0}"/>
              </a:ext>
            </a:extLst>
          </p:cNvPr>
          <p:cNvSpPr>
            <a:spLocks noGrp="1"/>
          </p:cNvSpPr>
          <p:nvPr>
            <p:ph type="title"/>
          </p:nvPr>
        </p:nvSpPr>
        <p:spPr/>
        <p:txBody>
          <a:bodyPr/>
          <a:lstStyle/>
          <a:p>
            <a:r>
              <a:rPr lang="en-US" dirty="0"/>
              <a:t>Local partners</a:t>
            </a:r>
          </a:p>
        </p:txBody>
      </p:sp>
      <p:pic>
        <p:nvPicPr>
          <p:cNvPr id="5" name="Picture 4">
            <a:extLst>
              <a:ext uri="{FF2B5EF4-FFF2-40B4-BE49-F238E27FC236}">
                <a16:creationId xmlns:a16="http://schemas.microsoft.com/office/drawing/2014/main" id="{2EBBE797-0465-A4BB-6F66-0A37E3B5FA53}"/>
              </a:ext>
            </a:extLst>
          </p:cNvPr>
          <p:cNvPicPr>
            <a:picLocks noChangeAspect="1"/>
          </p:cNvPicPr>
          <p:nvPr/>
        </p:nvPicPr>
        <p:blipFill>
          <a:blip r:embed="rId2"/>
          <a:srcRect/>
          <a:stretch/>
        </p:blipFill>
        <p:spPr>
          <a:xfrm>
            <a:off x="343855" y="1994946"/>
            <a:ext cx="6147248" cy="3140580"/>
          </a:xfrm>
          <a:prstGeom prst="rect">
            <a:avLst/>
          </a:prstGeom>
        </p:spPr>
      </p:pic>
    </p:spTree>
    <p:extLst>
      <p:ext uri="{BB962C8B-B14F-4D97-AF65-F5344CB8AC3E}">
        <p14:creationId xmlns:p14="http://schemas.microsoft.com/office/powerpoint/2010/main" val="2449413599"/>
      </p:ext>
    </p:extLst>
  </p:cSld>
  <p:clrMapOvr>
    <a:masterClrMapping/>
  </p:clrMapOvr>
</p:sld>
</file>

<file path=ppt/theme/theme1.xml><?xml version="1.0" encoding="utf-8"?>
<a:theme xmlns:a="http://schemas.openxmlformats.org/drawingml/2006/main" name="Office Theme">
  <a:themeElements>
    <a:clrScheme name="Custom 3">
      <a:dk1>
        <a:srgbClr val="325379"/>
      </a:dk1>
      <a:lt1>
        <a:srgbClr val="FFFFFF"/>
      </a:lt1>
      <a:dk2>
        <a:srgbClr val="76ADC1"/>
      </a:dk2>
      <a:lt2>
        <a:srgbClr val="E7E6E6"/>
      </a:lt2>
      <a:accent1>
        <a:srgbClr val="F3C108"/>
      </a:accent1>
      <a:accent2>
        <a:srgbClr val="BBBBCE"/>
      </a:accent2>
      <a:accent3>
        <a:srgbClr val="488286"/>
      </a:accent3>
      <a:accent4>
        <a:srgbClr val="BFCDE0"/>
      </a:accent4>
      <a:accent5>
        <a:srgbClr val="5D5D80"/>
      </a:accent5>
      <a:accent6>
        <a:srgbClr val="BCD3DE"/>
      </a:accent6>
      <a:hlink>
        <a:srgbClr val="3C596C"/>
      </a:hlink>
      <a:folHlink>
        <a:srgbClr val="48828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D0D7E68210154F8C0042768FDF4A76" ma:contentTypeVersion="2" ma:contentTypeDescription="Create a new document." ma:contentTypeScope="" ma:versionID="325f1547e20e1428a33fa071d6986235">
  <xsd:schema xmlns:xsd="http://www.w3.org/2001/XMLSchema" xmlns:xs="http://www.w3.org/2001/XMLSchema" xmlns:p="http://schemas.microsoft.com/office/2006/metadata/properties" xmlns:ns2="8ac95502-928b-4e05-a3c2-5e38bbc7aa56" targetNamespace="http://schemas.microsoft.com/office/2006/metadata/properties" ma:root="true" ma:fieldsID="44381a1f653d7634fb52853d861b4d9a" ns2:_="">
    <xsd:import namespace="8ac95502-928b-4e05-a3c2-5e38bbc7aa5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95502-928b-4e05-a3c2-5e38bbc7aa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FA9CFB-39F1-44C6-A524-BD362E690779}">
  <ds:schemaRefs>
    <ds:schemaRef ds:uri="http://schemas.microsoft.com/office/infopath/2007/PartnerControl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8ac95502-928b-4e05-a3c2-5e38bbc7aa5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F08457D-6FED-4295-8A6D-0F187350839A}">
  <ds:schemaRefs>
    <ds:schemaRef ds:uri="http://schemas.microsoft.com/sharepoint/v3/contenttype/forms"/>
  </ds:schemaRefs>
</ds:datastoreItem>
</file>

<file path=customXml/itemProps3.xml><?xml version="1.0" encoding="utf-8"?>
<ds:datastoreItem xmlns:ds="http://schemas.openxmlformats.org/officeDocument/2006/customXml" ds:itemID="{F56F7DA7-C843-4E8D-BC65-55FE5400A9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95502-928b-4e05-a3c2-5e38bbc7aa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4038</TotalTime>
  <Words>1552</Words>
  <Application>Microsoft Office PowerPoint</Application>
  <PresentationFormat>Widescreen</PresentationFormat>
  <Paragraphs>155</Paragraphs>
  <Slides>21</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Cambria</vt:lpstr>
      <vt:lpstr>Montserrat</vt:lpstr>
      <vt:lpstr>Source Sans Pro</vt:lpstr>
      <vt:lpstr>Arial</vt:lpstr>
      <vt:lpstr>Calibri</vt:lpstr>
      <vt:lpstr>Aptos</vt:lpstr>
      <vt:lpstr>Helvetica Neue Light</vt:lpstr>
      <vt:lpstr>Symbol</vt:lpstr>
      <vt:lpstr>Office Theme</vt:lpstr>
      <vt:lpstr>Idaho Law Enforcement Diversion (ILED) Initiative</vt:lpstr>
      <vt:lpstr>Federal Acknowledgement</vt:lpstr>
      <vt:lpstr>Learning Objectives</vt:lpstr>
      <vt:lpstr>What is ILED?</vt:lpstr>
      <vt:lpstr>PowerPoint Presentation</vt:lpstr>
      <vt:lpstr>Sequential Intercept Model</vt:lpstr>
      <vt:lpstr>Need and Rationale</vt:lpstr>
      <vt:lpstr>ILED Outcomes and Goals</vt:lpstr>
      <vt:lpstr>Local partners</vt:lpstr>
      <vt:lpstr>Eligibility Criteria Example – Shoshone County</vt:lpstr>
      <vt:lpstr>Referral Procedures</vt:lpstr>
      <vt:lpstr>Treatment</vt:lpstr>
      <vt:lpstr>Graduation and Dismissal Policies</vt:lpstr>
      <vt:lpstr>ILED By the Numbers </vt:lpstr>
      <vt:lpstr>Success Stories</vt:lpstr>
      <vt:lpstr>Success Stories</vt:lpstr>
      <vt:lpstr>PowerPoint Presentation</vt:lpstr>
      <vt:lpstr>Success Stories</vt:lpstr>
      <vt:lpstr>Interested in starting a diversion program in your community?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Johnson</dc:creator>
  <cp:lastModifiedBy>Kershaw, Karyn - CO 4th</cp:lastModifiedBy>
  <cp:revision>159</cp:revision>
  <dcterms:created xsi:type="dcterms:W3CDTF">2020-09-21T22:14:13Z</dcterms:created>
  <dcterms:modified xsi:type="dcterms:W3CDTF">2024-07-25T20:18:00Z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0x010100A3D0D7E68210154F8C0042768FDF4A76</vt:lpwstr>
  </property>
</Properties>
</file>